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63" r:id="rId4"/>
    <p:sldId id="325" r:id="rId5"/>
    <p:sldId id="326" r:id="rId6"/>
    <p:sldId id="281" r:id="rId7"/>
    <p:sldId id="301" r:id="rId8"/>
    <p:sldId id="331" r:id="rId9"/>
    <p:sldId id="324" r:id="rId10"/>
    <p:sldId id="327" r:id="rId11"/>
    <p:sldId id="328" r:id="rId12"/>
    <p:sldId id="329" r:id="rId13"/>
    <p:sldId id="330" r:id="rId14"/>
    <p:sldId id="332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90" autoAdjust="0"/>
  </p:normalViewPr>
  <p:slideViewPr>
    <p:cSldViewPr>
      <p:cViewPr varScale="1">
        <p:scale>
          <a:sx n="62" d="100"/>
          <a:sy n="62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4580F-68E3-4D08-8076-0608FD146DCF}" type="doc">
      <dgm:prSet loTypeId="urn:microsoft.com/office/officeart/2005/8/layout/radial5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C70DF32-8C01-4821-8CD9-6F2A8993E3E5}">
      <dgm:prSet phldrT="[Text]" custT="1"/>
      <dgm:spPr/>
      <dgm:t>
        <a:bodyPr/>
        <a:lstStyle/>
        <a:p>
          <a:r>
            <a:rPr lang="bn-IN" sz="3600" dirty="0" smtClean="0">
              <a:latin typeface="Nikosh" panose="02000000000000000000" pitchFamily="2" charset="0"/>
              <a:cs typeface="Nikosh" panose="02000000000000000000" pitchFamily="2" charset="0"/>
            </a:rPr>
            <a:t>৪টি প্রধান কাজ</a:t>
          </a:r>
          <a:endParaRPr lang="en-US" sz="36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C0E5F02-099F-490A-AB06-C489C1DAA187}" type="parTrans" cxnId="{F88B239E-1013-40BD-98EB-5E9F258F4D9B}">
      <dgm:prSet/>
      <dgm:spPr/>
      <dgm:t>
        <a:bodyPr/>
        <a:lstStyle/>
        <a:p>
          <a:endParaRPr lang="en-US"/>
        </a:p>
      </dgm:t>
    </dgm:pt>
    <dgm:pt modelId="{6A1DC21A-0411-4886-987F-5926B2E3C001}" type="sibTrans" cxnId="{F88B239E-1013-40BD-98EB-5E9F258F4D9B}">
      <dgm:prSet/>
      <dgm:spPr/>
      <dgm:t>
        <a:bodyPr/>
        <a:lstStyle/>
        <a:p>
          <a:endParaRPr lang="en-US"/>
        </a:p>
      </dgm:t>
    </dgm:pt>
    <dgm:pt modelId="{9C977463-6352-4ED2-BA23-B1630797E197}">
      <dgm:prSet phldrT="[Text]" custT="1"/>
      <dgm:spPr/>
      <dgm:t>
        <a:bodyPr/>
        <a:lstStyle/>
        <a:p>
          <a:r>
            <a:rPr lang="bn-IN" sz="3600" dirty="0" smtClean="0">
              <a:latin typeface="Nikosh" panose="02000000000000000000" pitchFamily="2" charset="0"/>
              <a:cs typeface="Nikosh" panose="02000000000000000000" pitchFamily="2" charset="0"/>
            </a:rPr>
            <a:t>বিনিময়ের মাধ্যম</a:t>
          </a:r>
          <a:endParaRPr lang="en-US" sz="36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6E48815-5D7D-4663-BD2F-239A6D259DA6}" type="parTrans" cxnId="{89A577ED-CEA8-4C9E-89A4-C07489296157}">
      <dgm:prSet/>
      <dgm:spPr/>
      <dgm:t>
        <a:bodyPr/>
        <a:lstStyle/>
        <a:p>
          <a:endParaRPr lang="en-US"/>
        </a:p>
      </dgm:t>
    </dgm:pt>
    <dgm:pt modelId="{011CC416-EA95-4F56-A4BE-08BB105F0AFA}" type="sibTrans" cxnId="{89A577ED-CEA8-4C9E-89A4-C07489296157}">
      <dgm:prSet/>
      <dgm:spPr/>
      <dgm:t>
        <a:bodyPr/>
        <a:lstStyle/>
        <a:p>
          <a:endParaRPr lang="en-US"/>
        </a:p>
      </dgm:t>
    </dgm:pt>
    <dgm:pt modelId="{F937CC7D-F3DA-40BB-8C98-20ACF1F68D4D}">
      <dgm:prSet phldrT="[Text]" custT="1"/>
      <dgm:spPr/>
      <dgm:t>
        <a:bodyPr/>
        <a:lstStyle/>
        <a:p>
          <a:r>
            <a:rPr lang="bn-IN" sz="3600" dirty="0" smtClean="0">
              <a:latin typeface="Nikosh" panose="02000000000000000000" pitchFamily="2" charset="0"/>
              <a:cs typeface="Nikosh" panose="02000000000000000000" pitchFamily="2" charset="0"/>
            </a:rPr>
            <a:t>মূল্যের </a:t>
          </a:r>
        </a:p>
        <a:p>
          <a:r>
            <a:rPr lang="bn-IN" sz="3600" dirty="0" smtClean="0">
              <a:latin typeface="Nikosh" panose="02000000000000000000" pitchFamily="2" charset="0"/>
              <a:cs typeface="Nikosh" panose="02000000000000000000" pitchFamily="2" charset="0"/>
            </a:rPr>
            <a:t>পরিমাপক</a:t>
          </a:r>
          <a:endParaRPr lang="en-US" sz="36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E26C4158-5175-4CF3-B9E9-91483FE03A2D}" type="parTrans" cxnId="{5126851B-4C1E-49DD-A863-247F74F06E9B}">
      <dgm:prSet/>
      <dgm:spPr/>
      <dgm:t>
        <a:bodyPr/>
        <a:lstStyle/>
        <a:p>
          <a:endParaRPr lang="en-US"/>
        </a:p>
      </dgm:t>
    </dgm:pt>
    <dgm:pt modelId="{BCA62A08-4DC5-4745-A6A2-9A1E27E3CB33}" type="sibTrans" cxnId="{5126851B-4C1E-49DD-A863-247F74F06E9B}">
      <dgm:prSet/>
      <dgm:spPr/>
      <dgm:t>
        <a:bodyPr/>
        <a:lstStyle/>
        <a:p>
          <a:endParaRPr lang="en-US"/>
        </a:p>
      </dgm:t>
    </dgm:pt>
    <dgm:pt modelId="{504F9A6E-02FD-412E-8509-28DA91FCB1B8}">
      <dgm:prSet phldrT="[Text]" custT="1"/>
      <dgm:spPr/>
      <dgm:t>
        <a:bodyPr/>
        <a:lstStyle/>
        <a:p>
          <a:r>
            <a:rPr lang="bn-IN" sz="3600" dirty="0" smtClean="0">
              <a:latin typeface="Nikosh" panose="02000000000000000000" pitchFamily="2" charset="0"/>
              <a:cs typeface="Nikosh" panose="02000000000000000000" pitchFamily="2" charset="0"/>
            </a:rPr>
            <a:t>সঞ্চয়ের বাহন</a:t>
          </a:r>
          <a:endParaRPr lang="en-US" sz="36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7B9B036C-2856-4EB6-BB31-47660C3FAFFC}" type="parTrans" cxnId="{9D7385AE-7C90-4013-AE5A-3DD521CECEA5}">
      <dgm:prSet/>
      <dgm:spPr/>
      <dgm:t>
        <a:bodyPr/>
        <a:lstStyle/>
        <a:p>
          <a:endParaRPr lang="en-US"/>
        </a:p>
      </dgm:t>
    </dgm:pt>
    <dgm:pt modelId="{47D48C24-B7E7-453D-AF24-333F80274333}" type="sibTrans" cxnId="{9D7385AE-7C90-4013-AE5A-3DD521CECEA5}">
      <dgm:prSet/>
      <dgm:spPr/>
      <dgm:t>
        <a:bodyPr/>
        <a:lstStyle/>
        <a:p>
          <a:endParaRPr lang="en-US"/>
        </a:p>
      </dgm:t>
    </dgm:pt>
    <dgm:pt modelId="{1625F1E7-347D-4FE6-9C15-CC532457CE7F}">
      <dgm:prSet phldrT="[Text]" custT="1"/>
      <dgm:spPr/>
      <dgm:t>
        <a:bodyPr/>
        <a:lstStyle/>
        <a:p>
          <a:r>
            <a:rPr lang="bn-IN" sz="3600" dirty="0" smtClean="0">
              <a:latin typeface="Nikosh" panose="02000000000000000000" pitchFamily="2" charset="0"/>
              <a:cs typeface="Nikosh" panose="02000000000000000000" pitchFamily="2" charset="0"/>
            </a:rPr>
            <a:t>স্থগিত লেনদেনের মান</a:t>
          </a:r>
          <a:endParaRPr lang="en-US" sz="36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C977BA6-F80F-45F5-B0C0-FC4515952EF2}" type="parTrans" cxnId="{FFDF7C8B-B7C6-493F-8620-0C138FF334FE}">
      <dgm:prSet/>
      <dgm:spPr/>
      <dgm:t>
        <a:bodyPr/>
        <a:lstStyle/>
        <a:p>
          <a:endParaRPr lang="en-US"/>
        </a:p>
      </dgm:t>
    </dgm:pt>
    <dgm:pt modelId="{322951DB-A789-4948-9F72-1CCB4942C3DA}" type="sibTrans" cxnId="{FFDF7C8B-B7C6-493F-8620-0C138FF334FE}">
      <dgm:prSet/>
      <dgm:spPr/>
      <dgm:t>
        <a:bodyPr/>
        <a:lstStyle/>
        <a:p>
          <a:endParaRPr lang="en-US"/>
        </a:p>
      </dgm:t>
    </dgm:pt>
    <dgm:pt modelId="{97B47960-A13D-4943-A775-A03247B1274C}" type="pres">
      <dgm:prSet presAssocID="{DE44580F-68E3-4D08-8076-0608FD146D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00572B-5F61-41DB-83AB-A4830185DC2B}" type="pres">
      <dgm:prSet presAssocID="{5C70DF32-8C01-4821-8CD9-6F2A8993E3E5}" presName="centerShape" presStyleLbl="node0" presStyleIdx="0" presStyleCnt="1" custScaleX="121165" custScaleY="119770"/>
      <dgm:spPr/>
      <dgm:t>
        <a:bodyPr/>
        <a:lstStyle/>
        <a:p>
          <a:endParaRPr lang="en-US"/>
        </a:p>
      </dgm:t>
    </dgm:pt>
    <dgm:pt modelId="{D2E33FCF-D0DF-490E-B1FF-179123B9D182}" type="pres">
      <dgm:prSet presAssocID="{46E48815-5D7D-4663-BD2F-239A6D259DA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D43044D-A22A-4B16-AECB-D82500822DE6}" type="pres">
      <dgm:prSet presAssocID="{46E48815-5D7D-4663-BD2F-239A6D259DA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91DB403-870A-472F-BC2F-D1B0839582FB}" type="pres">
      <dgm:prSet presAssocID="{9C977463-6352-4ED2-BA23-B1630797E197}" presName="node" presStyleLbl="node1" presStyleIdx="0" presStyleCnt="4" custScaleX="131187" custScaleY="111704" custRadScaleRad="99567" custRadScaleInc="-168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2DA8BE86-0912-47B0-90F0-8B3B40E65C03}" type="pres">
      <dgm:prSet presAssocID="{E26C4158-5175-4CF3-B9E9-91483FE03A2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D74448D-DB3C-478C-8218-908EF4274E5C}" type="pres">
      <dgm:prSet presAssocID="{E26C4158-5175-4CF3-B9E9-91483FE03A2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A2E3618-361E-49A6-BED8-286B93E890CB}" type="pres">
      <dgm:prSet presAssocID="{F937CC7D-F3DA-40BB-8C98-20ACF1F68D4D}" presName="node" presStyleLbl="node1" presStyleIdx="1" presStyleCnt="4" custScaleX="153652" custScaleY="128039" custRadScaleRad="108891" custRadScaleInc="93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93AA6736-D364-408F-B39D-7079E868C74F}" type="pres">
      <dgm:prSet presAssocID="{7B9B036C-2856-4EB6-BB31-47660C3FAFF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968B4DF0-4107-4C6A-9AEE-E678080F8941}" type="pres">
      <dgm:prSet presAssocID="{7B9B036C-2856-4EB6-BB31-47660C3FAFF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3E21E0F-0019-4A2B-BB34-19E5BBD6F004}" type="pres">
      <dgm:prSet presAssocID="{504F9A6E-02FD-412E-8509-28DA91FCB1B8}" presName="node" presStyleLbl="node1" presStyleIdx="2" presStyleCnt="4" custRadScaleRad="92963" custRadScaleInc="207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B9B19937-59FF-40F0-8D60-F372F7C2B7C9}" type="pres">
      <dgm:prSet presAssocID="{4C977BA6-F80F-45F5-B0C0-FC4515952EF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96FFD839-8A19-48E2-8195-C3F240F7C784}" type="pres">
      <dgm:prSet presAssocID="{4C977BA6-F80F-45F5-B0C0-FC4515952EF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10EFC14-4F0F-42F4-8AC2-3390615F7A51}" type="pres">
      <dgm:prSet presAssocID="{1625F1E7-347D-4FE6-9C15-CC532457CE7F}" presName="node" presStyleLbl="node1" presStyleIdx="3" presStyleCnt="4" custScaleX="147716" custScaleY="125804" custRadScaleRad="119530" custRadScaleInc="3888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</dgm:ptLst>
  <dgm:cxnLst>
    <dgm:cxn modelId="{50356763-5A8A-4CC1-B3A2-F1BFCA67302C}" type="presOf" srcId="{7B9B036C-2856-4EB6-BB31-47660C3FAFFC}" destId="{968B4DF0-4107-4C6A-9AEE-E678080F8941}" srcOrd="1" destOrd="0" presId="urn:microsoft.com/office/officeart/2005/8/layout/radial5"/>
    <dgm:cxn modelId="{5D635D8F-0D46-4EFD-910B-2D72C4492DBB}" type="presOf" srcId="{F937CC7D-F3DA-40BB-8C98-20ACF1F68D4D}" destId="{0A2E3618-361E-49A6-BED8-286B93E890CB}" srcOrd="0" destOrd="0" presId="urn:microsoft.com/office/officeart/2005/8/layout/radial5"/>
    <dgm:cxn modelId="{7ECA7D77-F134-4B38-8FFB-5BBBA8383407}" type="presOf" srcId="{9C977463-6352-4ED2-BA23-B1630797E197}" destId="{F91DB403-870A-472F-BC2F-D1B0839582FB}" srcOrd="0" destOrd="0" presId="urn:microsoft.com/office/officeart/2005/8/layout/radial5"/>
    <dgm:cxn modelId="{89A577ED-CEA8-4C9E-89A4-C07489296157}" srcId="{5C70DF32-8C01-4821-8CD9-6F2A8993E3E5}" destId="{9C977463-6352-4ED2-BA23-B1630797E197}" srcOrd="0" destOrd="0" parTransId="{46E48815-5D7D-4663-BD2F-239A6D259DA6}" sibTransId="{011CC416-EA95-4F56-A4BE-08BB105F0AFA}"/>
    <dgm:cxn modelId="{392091BA-80F0-4E89-ABCE-997B7F30462B}" type="presOf" srcId="{46E48815-5D7D-4663-BD2F-239A6D259DA6}" destId="{ED43044D-A22A-4B16-AECB-D82500822DE6}" srcOrd="1" destOrd="0" presId="urn:microsoft.com/office/officeart/2005/8/layout/radial5"/>
    <dgm:cxn modelId="{2F0D2C87-5488-47BF-818E-BC6A7C1F910B}" type="presOf" srcId="{4C977BA6-F80F-45F5-B0C0-FC4515952EF2}" destId="{B9B19937-59FF-40F0-8D60-F372F7C2B7C9}" srcOrd="0" destOrd="0" presId="urn:microsoft.com/office/officeart/2005/8/layout/radial5"/>
    <dgm:cxn modelId="{080E3291-5EC5-424F-8427-EDD3BE7B297E}" type="presOf" srcId="{4C977BA6-F80F-45F5-B0C0-FC4515952EF2}" destId="{96FFD839-8A19-48E2-8195-C3F240F7C784}" srcOrd="1" destOrd="0" presId="urn:microsoft.com/office/officeart/2005/8/layout/radial5"/>
    <dgm:cxn modelId="{FFDF7C8B-B7C6-493F-8620-0C138FF334FE}" srcId="{5C70DF32-8C01-4821-8CD9-6F2A8993E3E5}" destId="{1625F1E7-347D-4FE6-9C15-CC532457CE7F}" srcOrd="3" destOrd="0" parTransId="{4C977BA6-F80F-45F5-B0C0-FC4515952EF2}" sibTransId="{322951DB-A789-4948-9F72-1CCB4942C3DA}"/>
    <dgm:cxn modelId="{C0142C2C-D6B7-4514-8BCE-B2BE7FBC565E}" type="presOf" srcId="{E26C4158-5175-4CF3-B9E9-91483FE03A2D}" destId="{2DA8BE86-0912-47B0-90F0-8B3B40E65C03}" srcOrd="0" destOrd="0" presId="urn:microsoft.com/office/officeart/2005/8/layout/radial5"/>
    <dgm:cxn modelId="{EBC4528F-2323-4049-80D8-73F057913096}" type="presOf" srcId="{504F9A6E-02FD-412E-8509-28DA91FCB1B8}" destId="{B3E21E0F-0019-4A2B-BB34-19E5BBD6F004}" srcOrd="0" destOrd="0" presId="urn:microsoft.com/office/officeart/2005/8/layout/radial5"/>
    <dgm:cxn modelId="{0518EE2B-C36D-4075-BAF3-9BB62FCEDF05}" type="presOf" srcId="{1625F1E7-347D-4FE6-9C15-CC532457CE7F}" destId="{710EFC14-4F0F-42F4-8AC2-3390615F7A51}" srcOrd="0" destOrd="0" presId="urn:microsoft.com/office/officeart/2005/8/layout/radial5"/>
    <dgm:cxn modelId="{757DC0EA-BFC5-4AC5-97FE-9D851F0FEC0C}" type="presOf" srcId="{7B9B036C-2856-4EB6-BB31-47660C3FAFFC}" destId="{93AA6736-D364-408F-B39D-7079E868C74F}" srcOrd="0" destOrd="0" presId="urn:microsoft.com/office/officeart/2005/8/layout/radial5"/>
    <dgm:cxn modelId="{5126851B-4C1E-49DD-A863-247F74F06E9B}" srcId="{5C70DF32-8C01-4821-8CD9-6F2A8993E3E5}" destId="{F937CC7D-F3DA-40BB-8C98-20ACF1F68D4D}" srcOrd="1" destOrd="0" parTransId="{E26C4158-5175-4CF3-B9E9-91483FE03A2D}" sibTransId="{BCA62A08-4DC5-4745-A6A2-9A1E27E3CB33}"/>
    <dgm:cxn modelId="{F88B239E-1013-40BD-98EB-5E9F258F4D9B}" srcId="{DE44580F-68E3-4D08-8076-0608FD146DCF}" destId="{5C70DF32-8C01-4821-8CD9-6F2A8993E3E5}" srcOrd="0" destOrd="0" parTransId="{EC0E5F02-099F-490A-AB06-C489C1DAA187}" sibTransId="{6A1DC21A-0411-4886-987F-5926B2E3C001}"/>
    <dgm:cxn modelId="{C192CFF1-006D-44C9-B43F-E6916B8E6A40}" type="presOf" srcId="{E26C4158-5175-4CF3-B9E9-91483FE03A2D}" destId="{AD74448D-DB3C-478C-8218-908EF4274E5C}" srcOrd="1" destOrd="0" presId="urn:microsoft.com/office/officeart/2005/8/layout/radial5"/>
    <dgm:cxn modelId="{696ECCDA-9B64-4AE4-A5A5-823E5EC4760F}" type="presOf" srcId="{5C70DF32-8C01-4821-8CD9-6F2A8993E3E5}" destId="{8C00572B-5F61-41DB-83AB-A4830185DC2B}" srcOrd="0" destOrd="0" presId="urn:microsoft.com/office/officeart/2005/8/layout/radial5"/>
    <dgm:cxn modelId="{9D7385AE-7C90-4013-AE5A-3DD521CECEA5}" srcId="{5C70DF32-8C01-4821-8CD9-6F2A8993E3E5}" destId="{504F9A6E-02FD-412E-8509-28DA91FCB1B8}" srcOrd="2" destOrd="0" parTransId="{7B9B036C-2856-4EB6-BB31-47660C3FAFFC}" sibTransId="{47D48C24-B7E7-453D-AF24-333F80274333}"/>
    <dgm:cxn modelId="{0E2B9690-FD5E-43F5-811B-F638B91C89DD}" type="presOf" srcId="{DE44580F-68E3-4D08-8076-0608FD146DCF}" destId="{97B47960-A13D-4943-A775-A03247B1274C}" srcOrd="0" destOrd="0" presId="urn:microsoft.com/office/officeart/2005/8/layout/radial5"/>
    <dgm:cxn modelId="{69501196-0C8E-40EC-A1D5-AE209F5E6C34}" type="presOf" srcId="{46E48815-5D7D-4663-BD2F-239A6D259DA6}" destId="{D2E33FCF-D0DF-490E-B1FF-179123B9D182}" srcOrd="0" destOrd="0" presId="urn:microsoft.com/office/officeart/2005/8/layout/radial5"/>
    <dgm:cxn modelId="{759BC3C4-C87F-4896-81F8-0408E06FC97C}" type="presParOf" srcId="{97B47960-A13D-4943-A775-A03247B1274C}" destId="{8C00572B-5F61-41DB-83AB-A4830185DC2B}" srcOrd="0" destOrd="0" presId="urn:microsoft.com/office/officeart/2005/8/layout/radial5"/>
    <dgm:cxn modelId="{82F89108-F694-4DA0-8DAB-B4D7026F6E4D}" type="presParOf" srcId="{97B47960-A13D-4943-A775-A03247B1274C}" destId="{D2E33FCF-D0DF-490E-B1FF-179123B9D182}" srcOrd="1" destOrd="0" presId="urn:microsoft.com/office/officeart/2005/8/layout/radial5"/>
    <dgm:cxn modelId="{0B269FCB-E9EA-4677-A102-D3E4A856777E}" type="presParOf" srcId="{D2E33FCF-D0DF-490E-B1FF-179123B9D182}" destId="{ED43044D-A22A-4B16-AECB-D82500822DE6}" srcOrd="0" destOrd="0" presId="urn:microsoft.com/office/officeart/2005/8/layout/radial5"/>
    <dgm:cxn modelId="{5AC9BFEE-A982-4194-A000-B5809FD427D4}" type="presParOf" srcId="{97B47960-A13D-4943-A775-A03247B1274C}" destId="{F91DB403-870A-472F-BC2F-D1B0839582FB}" srcOrd="2" destOrd="0" presId="urn:microsoft.com/office/officeart/2005/8/layout/radial5"/>
    <dgm:cxn modelId="{42573C6D-7F17-4F07-AD99-F7471889ED67}" type="presParOf" srcId="{97B47960-A13D-4943-A775-A03247B1274C}" destId="{2DA8BE86-0912-47B0-90F0-8B3B40E65C03}" srcOrd="3" destOrd="0" presId="urn:microsoft.com/office/officeart/2005/8/layout/radial5"/>
    <dgm:cxn modelId="{E5BB067D-D1C7-42FB-8BCD-1B0903CDD015}" type="presParOf" srcId="{2DA8BE86-0912-47B0-90F0-8B3B40E65C03}" destId="{AD74448D-DB3C-478C-8218-908EF4274E5C}" srcOrd="0" destOrd="0" presId="urn:microsoft.com/office/officeart/2005/8/layout/radial5"/>
    <dgm:cxn modelId="{C7F16F5F-857D-4266-A8E1-9853DF3B83A8}" type="presParOf" srcId="{97B47960-A13D-4943-A775-A03247B1274C}" destId="{0A2E3618-361E-49A6-BED8-286B93E890CB}" srcOrd="4" destOrd="0" presId="urn:microsoft.com/office/officeart/2005/8/layout/radial5"/>
    <dgm:cxn modelId="{A6FDCC7E-20D4-43C1-8510-DA2C6F4EA755}" type="presParOf" srcId="{97B47960-A13D-4943-A775-A03247B1274C}" destId="{93AA6736-D364-408F-B39D-7079E868C74F}" srcOrd="5" destOrd="0" presId="urn:microsoft.com/office/officeart/2005/8/layout/radial5"/>
    <dgm:cxn modelId="{59FDD1BF-BFFC-4EF2-A96C-D4F4DDFBFE1C}" type="presParOf" srcId="{93AA6736-D364-408F-B39D-7079E868C74F}" destId="{968B4DF0-4107-4C6A-9AEE-E678080F8941}" srcOrd="0" destOrd="0" presId="urn:microsoft.com/office/officeart/2005/8/layout/radial5"/>
    <dgm:cxn modelId="{1BF769A5-A769-4267-B2A3-001BE5F1F0D4}" type="presParOf" srcId="{97B47960-A13D-4943-A775-A03247B1274C}" destId="{B3E21E0F-0019-4A2B-BB34-19E5BBD6F004}" srcOrd="6" destOrd="0" presId="urn:microsoft.com/office/officeart/2005/8/layout/radial5"/>
    <dgm:cxn modelId="{CC4CA3A6-4395-49E0-A39B-7DBF210D2B38}" type="presParOf" srcId="{97B47960-A13D-4943-A775-A03247B1274C}" destId="{B9B19937-59FF-40F0-8D60-F372F7C2B7C9}" srcOrd="7" destOrd="0" presId="urn:microsoft.com/office/officeart/2005/8/layout/radial5"/>
    <dgm:cxn modelId="{35DFD847-3368-47B4-A57D-77086FD28DB0}" type="presParOf" srcId="{B9B19937-59FF-40F0-8D60-F372F7C2B7C9}" destId="{96FFD839-8A19-48E2-8195-C3F240F7C784}" srcOrd="0" destOrd="0" presId="urn:microsoft.com/office/officeart/2005/8/layout/radial5"/>
    <dgm:cxn modelId="{45E51BBE-65C0-4167-B460-BCF9ACE6AEC4}" type="presParOf" srcId="{97B47960-A13D-4943-A775-A03247B1274C}" destId="{710EFC14-4F0F-42F4-8AC2-3390615F7A5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0572B-5F61-41DB-83AB-A4830185DC2B}">
      <dsp:nvSpPr>
        <dsp:cNvPr id="0" name=""/>
        <dsp:cNvSpPr/>
      </dsp:nvSpPr>
      <dsp:spPr>
        <a:xfrm>
          <a:off x="3150498" y="2139219"/>
          <a:ext cx="1503299" cy="14859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" panose="02000000000000000000" pitchFamily="2" charset="0"/>
              <a:cs typeface="Nikosh" panose="02000000000000000000" pitchFamily="2" charset="0"/>
            </a:rPr>
            <a:t>৪টি প্রধান কাজ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370651" y="2356837"/>
        <a:ext cx="1062993" cy="1050756"/>
      </dsp:txXfrm>
    </dsp:sp>
    <dsp:sp modelId="{D2E33FCF-D0DF-490E-B1FF-179123B9D182}">
      <dsp:nvSpPr>
        <dsp:cNvPr id="0" name=""/>
        <dsp:cNvSpPr/>
      </dsp:nvSpPr>
      <dsp:spPr>
        <a:xfrm rot="16154640">
          <a:off x="3755978" y="1641854"/>
          <a:ext cx="266302" cy="5075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796451" y="1783299"/>
        <a:ext cx="186411" cy="304508"/>
      </dsp:txXfrm>
    </dsp:sp>
    <dsp:sp modelId="{F91DB403-870A-472F-BC2F-D1B0839582FB}">
      <dsp:nvSpPr>
        <dsp:cNvPr id="0" name=""/>
        <dsp:cNvSpPr/>
      </dsp:nvSpPr>
      <dsp:spPr>
        <a:xfrm>
          <a:off x="2895607" y="-30472"/>
          <a:ext cx="1958215" cy="1667394"/>
        </a:xfrm>
        <a:prstGeom prst="flowChartProces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" panose="02000000000000000000" pitchFamily="2" charset="0"/>
              <a:cs typeface="Nikosh" panose="02000000000000000000" pitchFamily="2" charset="0"/>
            </a:rPr>
            <a:t>বিনিময়ের মাধ্যম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2895607" y="-30472"/>
        <a:ext cx="1958215" cy="1667394"/>
      </dsp:txXfrm>
    </dsp:sp>
    <dsp:sp modelId="{2DA8BE86-0912-47B0-90F0-8B3B40E65C03}">
      <dsp:nvSpPr>
        <dsp:cNvPr id="0" name=""/>
        <dsp:cNvSpPr/>
      </dsp:nvSpPr>
      <dsp:spPr>
        <a:xfrm rot="25218">
          <a:off x="4736375" y="2635307"/>
          <a:ext cx="198997" cy="5075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736376" y="2736591"/>
        <a:ext cx="139298" cy="304508"/>
      </dsp:txXfrm>
    </dsp:sp>
    <dsp:sp modelId="{0A2E3618-361E-49A6-BED8-286B93E890CB}">
      <dsp:nvSpPr>
        <dsp:cNvPr id="0" name=""/>
        <dsp:cNvSpPr/>
      </dsp:nvSpPr>
      <dsp:spPr>
        <a:xfrm>
          <a:off x="5029190" y="1943282"/>
          <a:ext cx="2293548" cy="1911225"/>
        </a:xfrm>
        <a:prstGeom prst="flowChartProcess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" panose="02000000000000000000" pitchFamily="2" charset="0"/>
              <a:cs typeface="Nikosh" panose="02000000000000000000" pitchFamily="2" charset="0"/>
            </a:rPr>
            <a:t>মূল্যের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" panose="02000000000000000000" pitchFamily="2" charset="0"/>
              <a:cs typeface="Nikosh" panose="02000000000000000000" pitchFamily="2" charset="0"/>
            </a:rPr>
            <a:t>পরিমাপক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5029190" y="1943282"/>
        <a:ext cx="2293548" cy="1911225"/>
      </dsp:txXfrm>
    </dsp:sp>
    <dsp:sp modelId="{93AA6736-D364-408F-B39D-7079E868C74F}">
      <dsp:nvSpPr>
        <dsp:cNvPr id="0" name=""/>
        <dsp:cNvSpPr/>
      </dsp:nvSpPr>
      <dsp:spPr>
        <a:xfrm rot="5455971">
          <a:off x="3766724" y="3590511"/>
          <a:ext cx="239519" cy="5075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3803237" y="3656091"/>
        <a:ext cx="167663" cy="304508"/>
      </dsp:txXfrm>
    </dsp:sp>
    <dsp:sp modelId="{B3E21E0F-0019-4A2B-BB34-19E5BBD6F004}">
      <dsp:nvSpPr>
        <dsp:cNvPr id="0" name=""/>
        <dsp:cNvSpPr/>
      </dsp:nvSpPr>
      <dsp:spPr>
        <a:xfrm>
          <a:off x="3124198" y="4076879"/>
          <a:ext cx="1492690" cy="1492690"/>
        </a:xfrm>
        <a:prstGeom prst="flowChartProcess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" panose="02000000000000000000" pitchFamily="2" charset="0"/>
              <a:cs typeface="Nikosh" panose="02000000000000000000" pitchFamily="2" charset="0"/>
            </a:rPr>
            <a:t>সঞ্চয়ের বাহন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124198" y="4076879"/>
        <a:ext cx="1492690" cy="1492690"/>
      </dsp:txXfrm>
    </dsp:sp>
    <dsp:sp modelId="{B9B19937-59FF-40F0-8D60-F372F7C2B7C9}">
      <dsp:nvSpPr>
        <dsp:cNvPr id="0" name=""/>
        <dsp:cNvSpPr/>
      </dsp:nvSpPr>
      <dsp:spPr>
        <a:xfrm rot="10904976">
          <a:off x="2669409" y="2596001"/>
          <a:ext cx="340325" cy="5075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771482" y="2699063"/>
        <a:ext cx="238228" cy="304508"/>
      </dsp:txXfrm>
    </dsp:sp>
    <dsp:sp modelId="{710EFC14-4F0F-42F4-8AC2-3390615F7A51}">
      <dsp:nvSpPr>
        <dsp:cNvPr id="0" name=""/>
        <dsp:cNvSpPr/>
      </dsp:nvSpPr>
      <dsp:spPr>
        <a:xfrm>
          <a:off x="304798" y="1867075"/>
          <a:ext cx="2204942" cy="1877864"/>
        </a:xfrm>
        <a:prstGeom prst="flowChartProcess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" panose="02000000000000000000" pitchFamily="2" charset="0"/>
              <a:cs typeface="Nikosh" panose="02000000000000000000" pitchFamily="2" charset="0"/>
            </a:rPr>
            <a:t>স্থগিত লেনদেনের মান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04798" y="1867075"/>
        <a:ext cx="2204942" cy="1877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2DAB-8B9D-4A91-B9B2-9991B47627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imandabd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fif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4930" y="182380"/>
            <a:ext cx="8839200" cy="1570220"/>
          </a:xfrm>
          <a:prstGeom prst="round2DiagRect">
            <a:avLst>
              <a:gd name="adj1" fmla="val 4148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54864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49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2105578"/>
            <a:ext cx="4152900" cy="3301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05578"/>
            <a:ext cx="4086225" cy="3301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200274" y="1102216"/>
            <a:ext cx="4343400" cy="8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u="sng" dirty="0">
                <a:uFill>
                  <a:solidFill>
                    <a:srgbClr val="FF000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বিনিময়ের মাধ্যম</a:t>
            </a:r>
            <a:endParaRPr lang="en-US" sz="5400" u="sng" dirty="0">
              <a:uFill>
                <a:solidFill>
                  <a:srgbClr val="FF0000"/>
                </a:solidFill>
              </a:u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38800"/>
            <a:ext cx="85344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অর্থের বিনিময়ে পণ্য পাওয়া যায়। যা অর্থ বিনিময়ের মাধ্যম হিসেবে কাজ করে।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6200" y="231794"/>
            <a:ext cx="92202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 আলাদাভাবে অর্থের কাজগুলো দেখি</a:t>
            </a:r>
            <a:endParaRPr lang="en-US" sz="36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40" y="1292183"/>
            <a:ext cx="3977119" cy="26514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905000" y="179270"/>
            <a:ext cx="5184845" cy="8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u="sng" dirty="0">
                <a:uFill>
                  <a:solidFill>
                    <a:srgbClr val="00206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মূল্যের পরিমাপক</a:t>
            </a:r>
            <a:endParaRPr lang="en-US" sz="5400" u="sng" dirty="0">
              <a:uFill>
                <a:solidFill>
                  <a:srgbClr val="002060"/>
                </a:solidFill>
              </a:u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5659" y="4216278"/>
            <a:ext cx="46482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 কেজি চাল=৪৫ টাকা</a:t>
            </a:r>
            <a:endParaRPr lang="en-US" sz="3200" b="1" spc="50" dirty="0">
              <a:ln w="11430"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849597"/>
            <a:ext cx="69342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১টি গরুর দাম=৪৫,০০০ টাকা</a:t>
            </a:r>
            <a:endParaRPr lang="en-US" sz="3200" b="1" spc="50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467676"/>
            <a:ext cx="69342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এভাবে অর্থ মূল্যের পরিমাপক হিসেবে পণ্যের মূল্য নিরুপণ করে</a:t>
            </a:r>
            <a:endParaRPr lang="en-US" sz="32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r="11503"/>
          <a:stretch/>
        </p:blipFill>
        <p:spPr>
          <a:xfrm>
            <a:off x="4495800" y="878342"/>
            <a:ext cx="4648200" cy="3769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/>
          <a:stretch/>
        </p:blipFill>
        <p:spPr>
          <a:xfrm>
            <a:off x="152400" y="990600"/>
            <a:ext cx="40386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32577"/>
            <a:ext cx="3238197" cy="8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u="sng" dirty="0">
                <a:uFill>
                  <a:solidFill>
                    <a:srgbClr val="00B0F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সঞ্চয়ের বাহন</a:t>
            </a:r>
            <a:endParaRPr lang="en-US" sz="5400" u="sng" dirty="0">
              <a:uFill>
                <a:solidFill>
                  <a:srgbClr val="00B0F0"/>
                </a:solidFill>
              </a:u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970227"/>
            <a:ext cx="85344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মানুষ পণ্য সামগ্রী জমা না করে অর্থ জমা করে। যা অর্থ সঞ্চয়ের বাহন হিসেবে কাজ করে।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0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717"/>
            <a:ext cx="8972487" cy="36744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2600" y="133487"/>
            <a:ext cx="5781979" cy="8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u="sng" dirty="0">
                <a:uFill>
                  <a:solidFill>
                    <a:srgbClr val="7030A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স্থগিত লেনদেনের মান</a:t>
            </a:r>
            <a:endParaRPr lang="en-US" sz="5400" u="sng" dirty="0">
              <a:uFill>
                <a:solidFill>
                  <a:srgbClr val="7030A0"/>
                </a:solidFill>
              </a:u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9128760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স্থগিত লেনদেনের মান বলতে ভবিষ্যৎ দেনা-পাওনাকে বুঝায়</a:t>
            </a:r>
            <a:r>
              <a:rPr lang="bn-IN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ভবিষ্যৎ </a:t>
            </a:r>
            <a:r>
              <a:rPr lang="bn-IN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দেনা-পাওনা মেটাতে </a:t>
            </a:r>
            <a:r>
              <a:rPr lang="bn-IN" sz="32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 স্থগিত লেনদেনের মান হিসেবে </a:t>
            </a:r>
            <a:r>
              <a:rPr lang="bn-IN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করে। যেমন-চেক, ব্যাংক ড্রাফট ইত্যাদি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9" y="4165168"/>
            <a:ext cx="5535588" cy="2692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36" y="1295400"/>
            <a:ext cx="5512341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28600" y="176201"/>
            <a:ext cx="951627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u="sng" dirty="0">
                <a:uFill>
                  <a:solidFill>
                    <a:srgbClr val="7030A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স্থগিত লেনদেনের </a:t>
            </a:r>
            <a:r>
              <a:rPr lang="bn-IN" sz="5400" u="sng" dirty="0" smtClean="0">
                <a:uFill>
                  <a:solidFill>
                    <a:srgbClr val="7030A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মান হিসাবে আরো বিষয়</a:t>
            </a:r>
            <a:endParaRPr lang="en-US" sz="5400" u="sng" dirty="0">
              <a:uFill>
                <a:solidFill>
                  <a:srgbClr val="7030A0"/>
                </a:solidFill>
              </a:u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2170685"/>
            <a:ext cx="303927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u="sng" dirty="0" smtClean="0">
                <a:uFill>
                  <a:solidFill>
                    <a:srgbClr val="7030A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ব্যাংক ড্রাফট</a:t>
            </a:r>
            <a:endParaRPr lang="en-US" sz="5400" u="sng" dirty="0">
              <a:uFill>
                <a:solidFill>
                  <a:srgbClr val="7030A0"/>
                </a:solidFill>
              </a:u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4800600"/>
            <a:ext cx="3039276" cy="1608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400" u="sng" dirty="0" smtClean="0">
                <a:uFill>
                  <a:solidFill>
                    <a:srgbClr val="7030A0"/>
                  </a:solidFill>
                </a:uFill>
                <a:latin typeface="Nikosh" panose="02000000000000000000" pitchFamily="2" charset="0"/>
                <a:cs typeface="Nikosh" panose="02000000000000000000" pitchFamily="2" charset="0"/>
              </a:rPr>
              <a:t>সঞ্চয়পত্র ইত্যাদি</a:t>
            </a:r>
            <a:endParaRPr lang="en-US" sz="5400" u="sng" dirty="0">
              <a:uFill>
                <a:solidFill>
                  <a:srgbClr val="7030A0"/>
                </a:solidFill>
              </a:u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-stock-photo_csp7446281.jpg"/>
          <p:cNvPicPr>
            <a:picLocks noChangeAspect="1"/>
          </p:cNvPicPr>
          <p:nvPr/>
        </p:nvPicPr>
        <p:blipFill>
          <a:blip r:embed="rId2">
            <a:lum/>
          </a:blip>
          <a:srcRect b="12605"/>
          <a:stretch>
            <a:fillRect/>
          </a:stretch>
        </p:blipFill>
        <p:spPr>
          <a:xfrm>
            <a:off x="1295400" y="609600"/>
            <a:ext cx="6816969" cy="47264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-15240" y="5355797"/>
            <a:ext cx="8915400" cy="714970"/>
          </a:xfrm>
          <a:prstGeom prst="rect">
            <a:avLst/>
          </a:prstGeom>
        </p:spPr>
        <p:txBody>
          <a:bodyPr/>
          <a:lstStyle/>
          <a:p>
            <a:pPr marL="241300" lvl="0" indent="-241300" algn="ctr" defTabSz="642938">
              <a:spcBef>
                <a:spcPct val="20000"/>
              </a:spcBef>
              <a:defRPr/>
            </a:pPr>
            <a:r>
              <a:rPr lang="bn-IN" sz="4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আমাদের জীবনকে সহজ করেছে-ব্যাখ্যা কর।</a:t>
            </a: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32350"/>
            <a:ext cx="51816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66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u="sng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6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>
            <a:spLocks noChangeArrowheads="1"/>
          </p:cNvSpPr>
          <p:nvPr/>
        </p:nvSpPr>
        <p:spPr bwMode="auto">
          <a:xfrm>
            <a:off x="2133600" y="304800"/>
            <a:ext cx="5167860" cy="1387840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FF9900"/>
            </a:outerShdw>
          </a:effectLst>
        </p:spPr>
        <p:txBody>
          <a:bodyPr lIns="64310" tIns="32155" rIns="64310" bIns="32155"/>
          <a:lstStyle/>
          <a:p>
            <a:pPr algn="ctr" defTabSz="642938">
              <a:defRPr/>
            </a:pPr>
            <a:r>
              <a:rPr lang="bn-BD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6700" y="2133600"/>
            <a:ext cx="6463260" cy="167640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0100" y="4252756"/>
            <a:ext cx="7894320" cy="55187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মূল্যের পরিমাপক বলতে কী বুঝায়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2208781"/>
            <a:ext cx="6463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অর্থ বলতে কী বুঝায়?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30100" y="3128226"/>
            <a:ext cx="7694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bn-IN" sz="32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কাজ কয়টি ও কি কি?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53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tretch>
            <a:fillRect/>
          </a:stretch>
        </p:blipFill>
        <p:spPr>
          <a:xfrm>
            <a:off x="380999" y="457200"/>
            <a:ext cx="4295553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1176635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u="sng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052" y="4495800"/>
            <a:ext cx="8762999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অর্থই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আমাদের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অর্থনৈতিক উন্নয়নের পথ সুগম করেছে-মতামতসহ বিশ্লেষণ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কর?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6" name="Picture 5" descr="559363_198839320232728_100003199847637_318242_398317148_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"/>
              <a:ext cx="8128000" cy="6096000"/>
            </a:xfrm>
            <a:prstGeom prst="rect">
              <a:avLst/>
            </a:prstGeom>
          </p:spPr>
        </p:pic>
        <p:pic>
          <p:nvPicPr>
            <p:cNvPr id="7" name="Picture 2" descr="C:\Users\Lenovo\Desktop\shafik 5\flower-delivery-onl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550" y="3311580"/>
              <a:ext cx="4495800" cy="32234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3010510" y="45471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2"/>
          <p:cNvSpPr txBox="1">
            <a:spLocks/>
          </p:cNvSpPr>
          <p:nvPr/>
        </p:nvSpPr>
        <p:spPr>
          <a:xfrm>
            <a:off x="4648200" y="990600"/>
            <a:ext cx="4394200" cy="548639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36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</a:t>
            </a:r>
            <a:r>
              <a:rPr kumimoji="0" lang="bn-BD" sz="36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শ্রেণীঃ</a:t>
            </a:r>
            <a:r>
              <a:rPr kumimoji="0" lang="en-US" sz="3600" i="0" u="none" strike="noStrike" kern="1200" cap="none" spc="0" normalizeH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36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বিষয়ঃ</a:t>
            </a:r>
            <a:r>
              <a:rPr kumimoji="0" lang="en-US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noProof="0" dirty="0" err="1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        </a:t>
            </a:r>
            <a:r>
              <a:rPr kumimoji="0" lang="bn-BD" sz="2800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2800" noProof="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kumimoji="0" lang="bn-BD" sz="2800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0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400" b="1" dirty="0">
              <a:ln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3164190" y="228600"/>
            <a:ext cx="2927350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718619"/>
            <a:ext cx="3810000" cy="82230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32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বিষয়বস্তু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0"/>
          <p:cNvSpPr txBox="1">
            <a:spLocks/>
          </p:cNvSpPr>
          <p:nvPr/>
        </p:nvSpPr>
        <p:spPr>
          <a:xfrm>
            <a:off x="161384" y="990600"/>
            <a:ext cx="4316412" cy="54864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s://www.teachers.gov.bd/profile_pictures/z92PbY2HFAJ94BwJsLlMabYx7cycctDPng0Z8lfR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2667000" cy="28067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1384" y="3840894"/>
            <a:ext cx="4182016" cy="2636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1800" b="1" dirty="0" smtClean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এস্কেন্দার আলী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marL="60325" indent="-60325" algn="ctr">
              <a:buNone/>
            </a:pP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তী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হাট কে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টি উচ্চ বিদ্যালয়  ও কলেজ,</a:t>
            </a:r>
          </a:p>
          <a:p>
            <a:pPr marL="60325" indent="-60325" algn="ctr">
              <a:buNone/>
            </a:pPr>
            <a:r>
              <a:rPr lang="bn-BD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মান্দা, নওগাঁ।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০১৭১৯-৭৯২৯৩৪</a:t>
            </a:r>
          </a:p>
          <a:p>
            <a:pPr marL="60325" indent="-60325" algn="ctr">
              <a:buNone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r>
              <a:rPr lang="bn-IN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ফেসবুকঃ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  <a:hlinkClick r:id="rId3"/>
              </a:rPr>
              <a:t>alimandabd@gmail.com</a:t>
            </a: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>
              <a:buNone/>
            </a:pPr>
            <a:r>
              <a:rPr lang="bn-IN" sz="1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শিক্ষক বাতায়ন লিংকঃ</a:t>
            </a:r>
          </a:p>
          <a:p>
            <a:pPr marL="60325" indent="-60325">
              <a:buNone/>
            </a:pPr>
            <a:r>
              <a:rPr lang="bn-IN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https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://www.teachers.gov.bd/profile/alimandabd</a:t>
            </a:r>
            <a:endParaRPr lang="bn-IN" sz="12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16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IN" sz="2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0325" indent="-60325" algn="ctr">
              <a:buNone/>
            </a:pPr>
            <a:endParaRPr lang="bn-BD" sz="2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800600" y="5158946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 ও অর্থের কাজ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0972" y="71942"/>
            <a:ext cx="916686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bn-IN" sz="4400" dirty="0" smtClean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অর্থনীতির ভাষায় </a:t>
            </a:r>
            <a:r>
              <a:rPr lang="bn-IN" sz="4400" dirty="0" smtClean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এগুলোকে কী বলে?</a:t>
            </a:r>
            <a:endParaRPr lang="en-US" sz="44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4114800"/>
            <a:ext cx="27432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লেনদেনের বাহন, </a:t>
            </a:r>
          </a:p>
          <a:p>
            <a:pPr algn="ctr"/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টাকা, অর্থ</a:t>
            </a:r>
            <a:endParaRPr lang="en-US" sz="40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3784208"/>
            <a:ext cx="5684520" cy="2863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4363402" cy="24951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1709" r="24572" b="23316"/>
          <a:stretch/>
        </p:blipFill>
        <p:spPr>
          <a:xfrm>
            <a:off x="4995862" y="990599"/>
            <a:ext cx="3919538" cy="2495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9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910148"/>
            <a:ext cx="3899968" cy="2142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09735"/>
            <a:ext cx="3899968" cy="3063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3" r="28534"/>
          <a:stretch/>
        </p:blipFill>
        <p:spPr>
          <a:xfrm>
            <a:off x="4616248" y="879668"/>
            <a:ext cx="3733800" cy="46601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76200"/>
            <a:ext cx="787146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dirty="0" smtClean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  কী করে?</a:t>
            </a:r>
            <a:endParaRPr lang="en-US" sz="44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8128" y="5657671"/>
            <a:ext cx="4192472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dirty="0" smtClean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 লেনদেনসহ নানা কাজ </a:t>
            </a:r>
            <a:r>
              <a:rPr lang="bn-IN" sz="3600" dirty="0" smtClean="0">
                <a:ln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করে।</a:t>
            </a:r>
            <a:endParaRPr lang="en-US" sz="3600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3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7957" y="191274"/>
            <a:ext cx="89916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অর্থ ও অর্থের কাজ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13011"/>
          <a:stretch/>
        </p:blipFill>
        <p:spPr>
          <a:xfrm>
            <a:off x="4961887" y="4343400"/>
            <a:ext cx="3881756" cy="2394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8" y="990600"/>
            <a:ext cx="4343399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1" r="11423"/>
          <a:stretch/>
        </p:blipFill>
        <p:spPr>
          <a:xfrm>
            <a:off x="5109843" y="1066800"/>
            <a:ext cx="3703320" cy="3051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5" y="4191000"/>
            <a:ext cx="4392172" cy="2547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964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152400" y="2627531"/>
            <a:ext cx="8839200" cy="110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অ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র্থের কাজ বর্ণনা করতে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IN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bn-IN" sz="28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60440" y="327014"/>
            <a:ext cx="4078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44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" y="176888"/>
            <a:ext cx="90678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 অর্থ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 </a:t>
            </a:r>
            <a:r>
              <a:rPr lang="bn-IN" sz="4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নিই </a:t>
            </a:r>
            <a:endParaRPr lang="en-US" sz="44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" y="4343400"/>
            <a:ext cx="8839200" cy="2062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2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 কর্তৃক প্রবর্তিত যে বস্তু </a:t>
            </a:r>
            <a:r>
              <a:rPr lang="bn-IN" sz="3200" b="1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মূল্যের পরিমাপক</a:t>
            </a:r>
            <a:r>
              <a:rPr lang="bn-IN" sz="32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দেনা-পাওনা মেটানোর উপায় হিসেবে </a:t>
            </a:r>
            <a:r>
              <a:rPr lang="bn-IN" sz="3200" b="1" spc="50" dirty="0" smtClean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সর্বজন গ্রহনযোগ্য</a:t>
            </a:r>
            <a:r>
              <a:rPr lang="bn-IN" sz="32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সঞ্চয়ের বাহন </a:t>
            </a:r>
            <a:r>
              <a:rPr lang="bn-IN" sz="32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2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ঋণের ভিত্তি হিসেবে স্বীকৃত </a:t>
            </a:r>
            <a:r>
              <a:rPr lang="bn-IN" sz="32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 অর্থ বলে।</a:t>
            </a:r>
            <a:endParaRPr lang="en-US" sz="3200" b="1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1098730"/>
            <a:ext cx="4221480" cy="3092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1083490"/>
            <a:ext cx="4419600" cy="31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52400"/>
            <a:ext cx="90678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5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54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8991600" cy="2154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5400" b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NikoshBAN" pitchFamily="2" charset="0"/>
              </a:rPr>
              <a:t>Money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NikoshBAN" pitchFamily="2" charset="0"/>
              </a:rPr>
              <a:t> is a matter of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NikoshBAN" pitchFamily="2" charset="0"/>
              </a:rPr>
              <a:t>functions four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NikoshBAN" pitchFamily="2" charset="0"/>
              </a:rPr>
              <a:t>;</a:t>
            </a:r>
          </a:p>
          <a:p>
            <a:pPr algn="ctr"/>
            <a:r>
              <a:rPr lang="en-US" sz="4000" b="1" spc="50" dirty="0" smtClean="0">
                <a:ln w="1143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Medium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spc="50" dirty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smtClean="0">
                <a:ln w="1143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standard, </a:t>
            </a:r>
            <a:r>
              <a:rPr lang="en-US" sz="4000" b="1" spc="5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store</a:t>
            </a:r>
            <a:endParaRPr lang="en-US" sz="4000" b="1" spc="50" dirty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4038600"/>
            <a:ext cx="90678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অর্থের 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স্থগিত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</a:t>
            </a:r>
            <a:endParaRPr lang="en-US" sz="32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52400"/>
            <a:ext cx="906780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নজরে অর্থের </a:t>
            </a:r>
            <a:r>
              <a:rPr lang="bn-IN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৪টি প্রধান কাজ </a:t>
            </a:r>
            <a:endParaRPr lang="en-US" sz="44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44649979"/>
              </p:ext>
            </p:extLst>
          </p:nvPr>
        </p:nvGraphicFramePr>
        <p:xfrm>
          <a:off x="533400" y="1106210"/>
          <a:ext cx="7848600" cy="567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0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00572B-5F61-41DB-83AB-A4830185D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8C00572B-5F61-41DB-83AB-A4830185D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8C00572B-5F61-41DB-83AB-A4830185D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E33FCF-D0DF-490E-B1FF-179123B9D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D2E33FCF-D0DF-490E-B1FF-179123B9D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D2E33FCF-D0DF-490E-B1FF-179123B9D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1DB403-870A-472F-BC2F-D1B08395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F91DB403-870A-472F-BC2F-D1B08395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F91DB403-870A-472F-BC2F-D1B08395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A8BE86-0912-47B0-90F0-8B3B40E6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2DA8BE86-0912-47B0-90F0-8B3B40E6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2DA8BE86-0912-47B0-90F0-8B3B40E6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2E3618-361E-49A6-BED8-286B93E89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0A2E3618-361E-49A6-BED8-286B93E89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0A2E3618-361E-49A6-BED8-286B93E89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AA6736-D364-408F-B39D-7079E868C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3AA6736-D364-408F-B39D-7079E868C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93AA6736-D364-408F-B39D-7079E868C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E21E0F-0019-4A2B-BB34-19E5BBD6F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B3E21E0F-0019-4A2B-BB34-19E5BBD6F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B3E21E0F-0019-4A2B-BB34-19E5BBD6F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B19937-59FF-40F0-8D60-F372F7C2B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B9B19937-59FF-40F0-8D60-F372F7C2B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B9B19937-59FF-40F0-8D60-F372F7C2B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0EFC14-4F0F-42F4-8AC2-3390615F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710EFC14-4F0F-42F4-8AC2-3390615F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710EFC14-4F0F-42F4-8AC2-3390615F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340</Words>
  <Application>Microsoft Office PowerPoint</Application>
  <PresentationFormat>On-screen Show (4:3)</PresentationFormat>
  <Paragraphs>93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SolaimanLipi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Microsoft account</cp:lastModifiedBy>
  <cp:revision>378</cp:revision>
  <dcterms:created xsi:type="dcterms:W3CDTF">2006-08-16T00:00:00Z</dcterms:created>
  <dcterms:modified xsi:type="dcterms:W3CDTF">2020-04-26T04:49:23Z</dcterms:modified>
</cp:coreProperties>
</file>