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5" r:id="rId6"/>
    <p:sldId id="262" r:id="rId7"/>
    <p:sldId id="261" r:id="rId8"/>
    <p:sldId id="266" r:id="rId9"/>
    <p:sldId id="267" r:id="rId10"/>
    <p:sldId id="26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CC33"/>
    <a:srgbClr val="66FF66"/>
    <a:srgbClr val="00CC99"/>
    <a:srgbClr val="00FFFF"/>
    <a:srgbClr val="FF0066"/>
    <a:srgbClr val="FF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73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4092A46-0FBE-4EEC-BC82-3F0FFE4F15EE}" type="slidenum">
              <a:rPr lang="en-US" smtClean="0"/>
              <a:pPr/>
              <a:t>‹#›</a:t>
            </a:fld>
            <a:endParaRPr lang="en-US"/>
          </a:p>
        </p:txBody>
      </p:sp>
    </p:spTree>
  </p:cSld>
  <p:clrMapOvr>
    <a:masterClrMapping/>
  </p:clrMapOvr>
  <p:transition spd="med" advClick="0"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92A46-0FBE-4EEC-BC82-3F0FFE4F15EE}" type="slidenum">
              <a:rPr lang="en-US" smtClean="0"/>
              <a:pPr/>
              <a:t>‹#›</a:t>
            </a:fld>
            <a:endParaRPr lang="en-US"/>
          </a:p>
        </p:txBody>
      </p:sp>
    </p:spTree>
  </p:cSld>
  <p:clrMapOvr>
    <a:masterClrMapping/>
  </p:clrMapOvr>
  <p:transition spd="med" advClick="0"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92A46-0FBE-4EEC-BC82-3F0FFE4F15EE}" type="slidenum">
              <a:rPr lang="en-US" smtClean="0"/>
              <a:pPr/>
              <a:t>‹#›</a:t>
            </a:fld>
            <a:endParaRPr lang="en-US"/>
          </a:p>
        </p:txBody>
      </p:sp>
    </p:spTree>
  </p:cSld>
  <p:clrMapOvr>
    <a:masterClrMapping/>
  </p:clrMapOvr>
  <p:transition spd="med" advClick="0"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92A46-0FBE-4EEC-BC82-3F0FFE4F15EE}" type="slidenum">
              <a:rPr lang="en-US" smtClean="0"/>
              <a:pPr/>
              <a:t>‹#›</a:t>
            </a:fld>
            <a:endParaRPr lang="en-US"/>
          </a:p>
        </p:txBody>
      </p:sp>
    </p:spTree>
  </p:cSld>
  <p:clrMapOvr>
    <a:masterClrMapping/>
  </p:clrMapOvr>
  <p:transition spd="med" advClick="0"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92A46-0FBE-4EEC-BC82-3F0FFE4F15EE}" type="slidenum">
              <a:rPr lang="en-US" smtClean="0"/>
              <a:pPr/>
              <a:t>‹#›</a:t>
            </a:fld>
            <a:endParaRPr lang="en-US"/>
          </a:p>
        </p:txBody>
      </p:sp>
    </p:spTree>
  </p:cSld>
  <p:clrMapOvr>
    <a:masterClrMapping/>
  </p:clrMapOvr>
  <p:transition spd="med" advClick="0"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92A46-0FBE-4EEC-BC82-3F0FFE4F15EE}" type="slidenum">
              <a:rPr lang="en-US" smtClean="0"/>
              <a:pPr/>
              <a:t>‹#›</a:t>
            </a:fld>
            <a:endParaRPr lang="en-US"/>
          </a:p>
        </p:txBody>
      </p:sp>
    </p:spTree>
  </p:cSld>
  <p:clrMapOvr>
    <a:masterClrMapping/>
  </p:clrMapOvr>
  <p:transition spd="med" advClick="0" advTm="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092A46-0FBE-4EEC-BC82-3F0FFE4F15EE}" type="slidenum">
              <a:rPr lang="en-US" smtClean="0"/>
              <a:pPr/>
              <a:t>‹#›</a:t>
            </a:fld>
            <a:endParaRPr lang="en-US"/>
          </a:p>
        </p:txBody>
      </p:sp>
    </p:spTree>
  </p:cSld>
  <p:clrMapOvr>
    <a:masterClrMapping/>
  </p:clrMapOvr>
  <p:transition spd="med" advClick="0"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092A46-0FBE-4EEC-BC82-3F0FFE4F15EE}" type="slidenum">
              <a:rPr lang="en-US" smtClean="0"/>
              <a:pPr/>
              <a:t>‹#›</a:t>
            </a:fld>
            <a:endParaRPr lang="en-US"/>
          </a:p>
        </p:txBody>
      </p:sp>
    </p:spTree>
  </p:cSld>
  <p:clrMapOvr>
    <a:masterClrMapping/>
  </p:clrMapOvr>
  <p:transition spd="med" advClick="0"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092A46-0FBE-4EEC-BC82-3F0FFE4F15EE}" type="slidenum">
              <a:rPr lang="en-US" smtClean="0"/>
              <a:pPr/>
              <a:t>‹#›</a:t>
            </a:fld>
            <a:endParaRPr lang="en-US"/>
          </a:p>
        </p:txBody>
      </p:sp>
    </p:spTree>
  </p:cSld>
  <p:clrMapOvr>
    <a:masterClrMapping/>
  </p:clrMapOvr>
  <p:transition spd="med" advClick="0" advTm="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92A46-0FBE-4EEC-BC82-3F0FFE4F15EE}" type="slidenum">
              <a:rPr lang="en-US" smtClean="0"/>
              <a:pPr/>
              <a:t>‹#›</a:t>
            </a:fld>
            <a:endParaRPr lang="en-US"/>
          </a:p>
        </p:txBody>
      </p:sp>
    </p:spTree>
  </p:cSld>
  <p:clrMapOvr>
    <a:masterClrMapping/>
  </p:clrMapOvr>
  <p:transition spd="med" advClick="0" advTm="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09B7A1-A70F-43D8-9A8F-C685D18D3855}" type="datetimeFigureOut">
              <a:rPr lang="en-US" smtClean="0"/>
              <a:pPr/>
              <a:t>27/04/2020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4092A46-0FBE-4EEC-BC82-3F0FFE4F15E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advClick="0"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09B7A1-A70F-43D8-9A8F-C685D18D3855}" type="datetimeFigureOut">
              <a:rPr lang="en-US" smtClean="0"/>
              <a:pPr/>
              <a:t>27/04/2020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092A46-0FBE-4EEC-BC82-3F0FFE4F15E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med" advClick="0" advTm="500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png"/><Relationship Id="rId2" Type="http://schemas.openxmlformats.org/officeDocument/2006/relationships/image" Target="../media/image15.jpeg"/><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image" Target="../media/image10.jpeg"/><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5.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2438400"/>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bn-BD" b="1" dirty="0">
                <a:ln/>
                <a:solidFill>
                  <a:schemeClr val="accent3"/>
                </a:solidFill>
              </a:rPr>
              <a:t>আদর্শ বিচ্যুতি</a:t>
            </a:r>
            <a:r>
              <a:rPr lang="en-US" b="1" dirty="0">
                <a:ln/>
                <a:solidFill>
                  <a:schemeClr val="accent3"/>
                </a:solidFill>
              </a:rPr>
              <a:t> </a:t>
            </a:r>
            <a:r>
              <a:rPr lang="bn-BD" b="1" dirty="0">
                <a:ln/>
                <a:solidFill>
                  <a:schemeClr val="accent3"/>
                </a:solidFill>
              </a:rPr>
              <a:t>ও ঝুঁকি নির্ণয়</a:t>
            </a:r>
            <a:br>
              <a:rPr lang="bn-BD" b="1" dirty="0">
                <a:ln/>
                <a:solidFill>
                  <a:schemeClr val="accent3"/>
                </a:solidFill>
              </a:rPr>
            </a:br>
            <a:r>
              <a:rPr lang="bn-BD" b="1" dirty="0">
                <a:ln/>
                <a:solidFill>
                  <a:schemeClr val="accent3"/>
                </a:solidFill>
              </a:rPr>
              <a:t> </a:t>
            </a:r>
            <a:r>
              <a:rPr lang="bn-BD" dirty="0">
                <a:ln/>
                <a:solidFill>
                  <a:schemeClr val="accent3"/>
                </a:solidFill>
              </a:rPr>
              <a:t>নবম ও দশম শ্রেণি</a:t>
            </a:r>
            <a:br>
              <a:rPr lang="bn-BD" dirty="0">
                <a:ln/>
                <a:solidFill>
                  <a:schemeClr val="accent3"/>
                </a:solidFill>
              </a:rPr>
            </a:br>
            <a:r>
              <a:rPr lang="bn-BD" dirty="0">
                <a:ln/>
                <a:solidFill>
                  <a:schemeClr val="accent3"/>
                </a:solidFill>
              </a:rPr>
              <a:t>চতুর্থ অধ্যায় </a:t>
            </a:r>
            <a:r>
              <a:rPr lang="bn-BD" b="1" dirty="0">
                <a:ln/>
                <a:solidFill>
                  <a:schemeClr val="accent3"/>
                </a:solidFill>
              </a:rPr>
              <a:t> </a:t>
            </a:r>
            <a:endParaRPr lang="en-US" b="1" dirty="0">
              <a:ln/>
              <a:solidFill>
                <a:schemeClr val="accent3"/>
              </a:solidFill>
            </a:endParaRPr>
          </a:p>
        </p:txBody>
      </p:sp>
      <p:sp>
        <p:nvSpPr>
          <p:cNvPr id="3" name="TextBox 2"/>
          <p:cNvSpPr txBox="1"/>
          <p:nvPr/>
        </p:nvSpPr>
        <p:spPr>
          <a:xfrm>
            <a:off x="2286000" y="3886200"/>
            <a:ext cx="4419600" cy="1815882"/>
          </a:xfrm>
          <a:prstGeom prst="rect">
            <a:avLst/>
          </a:prstGeom>
          <a:noFill/>
        </p:spPr>
        <p:txBody>
          <a:bodyPr wrap="square" rtlCol="0">
            <a:spAutoFit/>
          </a:bodyPr>
          <a:lstStyle/>
          <a:p>
            <a:pPr algn="ctr"/>
            <a:r>
              <a:rPr lang="bn-BD" sz="2800" dirty="0">
                <a:solidFill>
                  <a:srgbClr val="0000CC"/>
                </a:solidFill>
              </a:rPr>
              <a:t>ফেরদৌসী বেগম</a:t>
            </a:r>
          </a:p>
          <a:p>
            <a:pPr algn="ctr"/>
            <a:r>
              <a:rPr lang="bn-BD" sz="2800" dirty="0">
                <a:solidFill>
                  <a:srgbClr val="0000CC"/>
                </a:solidFill>
              </a:rPr>
              <a:t>সহকারি প্রধান শিক্ষক</a:t>
            </a:r>
          </a:p>
          <a:p>
            <a:pPr algn="ctr"/>
            <a:r>
              <a:rPr lang="bn-BD" sz="2800" dirty="0">
                <a:solidFill>
                  <a:srgbClr val="0000CC"/>
                </a:solidFill>
              </a:rPr>
              <a:t>সিডিএ গার্লস স্কুল এন্ড কলেজ</a:t>
            </a:r>
          </a:p>
          <a:p>
            <a:pPr algn="ctr"/>
            <a:r>
              <a:rPr lang="bn-BD" sz="2800" dirty="0">
                <a:solidFill>
                  <a:srgbClr val="0000CC"/>
                </a:solidFill>
              </a:rPr>
              <a:t>চাঁন্দগাও , চট্টগ্রাম।</a:t>
            </a:r>
            <a:endParaRPr lang="en-US" sz="2800" dirty="0">
              <a:solidFill>
                <a:srgbClr val="0000CC"/>
              </a:solidFill>
            </a:endParaRPr>
          </a:p>
        </p:txBody>
      </p:sp>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2" y="1219200"/>
          <a:ext cx="4495799" cy="3247644"/>
        </p:xfrm>
        <a:graphic>
          <a:graphicData uri="http://schemas.openxmlformats.org/drawingml/2006/table">
            <a:tbl>
              <a:tblPr firstRow="1" bandRow="1">
                <a:tableStyleId>{5C22544A-7EE6-4342-B048-85BDC9FD1C3A}</a:tableStyleId>
              </a:tblPr>
              <a:tblGrid>
                <a:gridCol w="709862"/>
                <a:gridCol w="946484"/>
                <a:gridCol w="1391652"/>
                <a:gridCol w="1447801"/>
              </a:tblGrid>
              <a:tr h="370840">
                <a:tc>
                  <a:txBody>
                    <a:bodyPr/>
                    <a:lstStyle/>
                    <a:p>
                      <a:pPr marL="0" marR="0" algn="ctr">
                        <a:lnSpc>
                          <a:spcPct val="115000"/>
                        </a:lnSpc>
                        <a:spcBef>
                          <a:spcPts val="0"/>
                        </a:spcBef>
                        <a:spcAft>
                          <a:spcPts val="0"/>
                        </a:spcAft>
                      </a:pPr>
                      <a:r>
                        <a:rPr lang="bn-BD" sz="1400" dirty="0">
                          <a:latin typeface="Calibri"/>
                          <a:ea typeface="Calibri"/>
                          <a:cs typeface="Vrinda"/>
                        </a:rPr>
                        <a:t>বছর</a:t>
                      </a:r>
                      <a:endParaRPr lang="en-US" sz="1100" dirty="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dirty="0">
                          <a:latin typeface="Calibri"/>
                          <a:ea typeface="Calibri"/>
                          <a:cs typeface="Vrinda"/>
                        </a:rPr>
                        <a:t>আয় (%)</a:t>
                      </a:r>
                      <a:endParaRPr lang="en-US" sz="1100" dirty="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a:latin typeface="Calibri"/>
                          <a:ea typeface="Calibri"/>
                          <a:cs typeface="Vrinda"/>
                        </a:rPr>
                        <a:t>গড় থেকে ব্যবধান</a:t>
                      </a:r>
                      <a:endParaRPr lang="en-US" sz="1100">
                        <a:latin typeface="Calibri"/>
                        <a:ea typeface="Calibri"/>
                        <a:cs typeface="Vrinda"/>
                      </a:endParaRPr>
                    </a:p>
                    <a:p>
                      <a:pPr marL="0" marR="0" algn="ctr">
                        <a:lnSpc>
                          <a:spcPct val="115000"/>
                        </a:lnSpc>
                        <a:spcBef>
                          <a:spcPts val="0"/>
                        </a:spcBef>
                        <a:spcAft>
                          <a:spcPts val="0"/>
                        </a:spcAft>
                      </a:pPr>
                      <a:r>
                        <a:rPr lang="bn-BD" sz="1400">
                          <a:latin typeface="Calibri"/>
                          <a:ea typeface="Calibri"/>
                          <a:cs typeface="Vrinda"/>
                        </a:rPr>
                        <a:t>(আয়– গড়)</a:t>
                      </a:r>
                      <a:endParaRPr lang="en-US" sz="110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dirty="0">
                          <a:latin typeface="Calibri"/>
                          <a:ea typeface="Calibri"/>
                          <a:cs typeface="Vrinda"/>
                        </a:rPr>
                        <a:t>ব্যবধানের বর্গ</a:t>
                      </a:r>
                      <a:endParaRPr lang="en-US" sz="1100" dirty="0">
                        <a:latin typeface="Calibri"/>
                        <a:ea typeface="Calibri"/>
                        <a:cs typeface="Vrinda"/>
                      </a:endParaRPr>
                    </a:p>
                    <a:p>
                      <a:pPr marL="0" marR="0" algn="ctr">
                        <a:lnSpc>
                          <a:spcPct val="115000"/>
                        </a:lnSpc>
                        <a:spcBef>
                          <a:spcPts val="0"/>
                        </a:spcBef>
                        <a:spcAft>
                          <a:spcPts val="0"/>
                        </a:spcAft>
                      </a:pPr>
                      <a:r>
                        <a:rPr lang="bn-BD" sz="1400" dirty="0">
                          <a:latin typeface="Calibri"/>
                          <a:ea typeface="Calibri"/>
                          <a:cs typeface="Vrinda"/>
                        </a:rPr>
                        <a:t>(আয়– গড়)</a:t>
                      </a:r>
                      <a:r>
                        <a:rPr lang="bn-BD" sz="1400" baseline="30000" dirty="0">
                          <a:latin typeface="Calibri"/>
                          <a:ea typeface="Calibri"/>
                          <a:cs typeface="Vrinda"/>
                        </a:rPr>
                        <a:t>২</a:t>
                      </a:r>
                      <a:endParaRPr lang="en-US" sz="1100" dirty="0">
                        <a:latin typeface="Calibri"/>
                        <a:ea typeface="Calibri"/>
                        <a:cs typeface="Vrinda"/>
                      </a:endParaRPr>
                    </a:p>
                  </a:txBody>
                  <a:tcPr marL="68580" marR="68580" marT="0" marB="0">
                    <a:solidFill>
                      <a:srgbClr val="00B050"/>
                    </a:solidFill>
                  </a:tcPr>
                </a:tc>
              </a:tr>
              <a:tr h="370840">
                <a:tc>
                  <a:txBody>
                    <a:bodyPr/>
                    <a:lstStyle/>
                    <a:p>
                      <a:pPr marL="0" marR="0" algn="ctr">
                        <a:lnSpc>
                          <a:spcPct val="115000"/>
                        </a:lnSpc>
                        <a:spcBef>
                          <a:spcPts val="0"/>
                        </a:spcBef>
                        <a:spcAft>
                          <a:spcPts val="0"/>
                        </a:spcAft>
                      </a:pPr>
                      <a:r>
                        <a:rPr lang="bn-BD" sz="1400">
                          <a:latin typeface="Calibri"/>
                          <a:ea typeface="Calibri"/>
                          <a:cs typeface="Vrinda"/>
                        </a:rPr>
                        <a:t>১</a:t>
                      </a:r>
                      <a:endParaRPr lang="en-US" sz="110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a:latin typeface="Calibri"/>
                          <a:ea typeface="Calibri"/>
                          <a:cs typeface="Vrinda"/>
                        </a:rPr>
                        <a:t>১০</a:t>
                      </a:r>
                      <a:endParaRPr lang="en-US" sz="1100">
                        <a:latin typeface="Calibri"/>
                        <a:ea typeface="Calibri"/>
                        <a:cs typeface="Vrinda"/>
                      </a:endParaRPr>
                    </a:p>
                  </a:txBody>
                  <a:tcPr marL="68580" marR="68580" marT="0" marB="0">
                    <a:solidFill>
                      <a:srgbClr val="00B050"/>
                    </a:solidFill>
                  </a:tcPr>
                </a:tc>
                <a:tc>
                  <a:txBody>
                    <a:bodyPr/>
                    <a:lstStyle/>
                    <a:p>
                      <a:pPr marL="0" marR="0" algn="l">
                        <a:lnSpc>
                          <a:spcPct val="115000"/>
                        </a:lnSpc>
                        <a:spcBef>
                          <a:spcPts val="0"/>
                        </a:spcBef>
                        <a:spcAft>
                          <a:spcPts val="0"/>
                        </a:spcAft>
                      </a:pPr>
                      <a:r>
                        <a:rPr lang="bn-BD" sz="1400" dirty="0">
                          <a:latin typeface="Calibri"/>
                          <a:ea typeface="Calibri"/>
                          <a:cs typeface="Vrinda"/>
                        </a:rPr>
                        <a:t>(১০</a:t>
                      </a:r>
                      <a:r>
                        <a:rPr lang="en-US" sz="1400" dirty="0">
                          <a:latin typeface="Calibri"/>
                          <a:ea typeface="Calibri"/>
                          <a:cs typeface="Vrinda"/>
                        </a:rPr>
                        <a:t> - </a:t>
                      </a:r>
                      <a:r>
                        <a:rPr lang="bn-BD" sz="1400" dirty="0">
                          <a:latin typeface="Calibri"/>
                          <a:ea typeface="Calibri"/>
                          <a:cs typeface="Vrinda"/>
                        </a:rPr>
                        <a:t>২০</a:t>
                      </a:r>
                      <a:r>
                        <a:rPr lang="en-US" sz="1400" dirty="0">
                          <a:latin typeface="Calibri"/>
                          <a:ea typeface="Calibri"/>
                          <a:cs typeface="Vrinda"/>
                        </a:rPr>
                        <a:t>.</a:t>
                      </a:r>
                      <a:r>
                        <a:rPr lang="bn-BD" sz="1400" dirty="0">
                          <a:latin typeface="Calibri"/>
                          <a:ea typeface="Times New Roman"/>
                          <a:cs typeface="Vrinda"/>
                        </a:rPr>
                        <a:t>৬৭</a:t>
                      </a:r>
                      <a:r>
                        <a:rPr lang="bn-BD" sz="1400" dirty="0">
                          <a:latin typeface="Calibri"/>
                          <a:ea typeface="Calibri"/>
                          <a:cs typeface="Vrinda"/>
                        </a:rPr>
                        <a:t>)</a:t>
                      </a:r>
                      <a:r>
                        <a:rPr lang="en-US" sz="1400" dirty="0">
                          <a:latin typeface="Calibri"/>
                          <a:ea typeface="Calibri"/>
                          <a:cs typeface="Vrinda"/>
                        </a:rPr>
                        <a:t>  </a:t>
                      </a:r>
                    </a:p>
                    <a:p>
                      <a:pPr marL="0" marR="0" algn="l">
                        <a:lnSpc>
                          <a:spcPct val="115000"/>
                        </a:lnSpc>
                        <a:spcBef>
                          <a:spcPts val="0"/>
                        </a:spcBef>
                        <a:spcAft>
                          <a:spcPts val="0"/>
                        </a:spcAft>
                      </a:pPr>
                      <a:r>
                        <a:rPr lang="en-US" sz="1400" dirty="0">
                          <a:latin typeface="Calibri"/>
                          <a:ea typeface="Calibri"/>
                          <a:cs typeface="Vrinda"/>
                        </a:rPr>
                        <a:t>        </a:t>
                      </a:r>
                      <a:r>
                        <a:rPr lang="bn-BD" sz="1400" dirty="0">
                          <a:latin typeface="Calibri"/>
                          <a:ea typeface="Calibri"/>
                          <a:cs typeface="Vrinda"/>
                        </a:rPr>
                        <a:t>=-১০</a:t>
                      </a:r>
                      <a:r>
                        <a:rPr lang="en-US" sz="1100" dirty="0">
                          <a:latin typeface="Calibri"/>
                          <a:ea typeface="Calibri"/>
                          <a:cs typeface="Vrinda"/>
                        </a:rPr>
                        <a:t>.</a:t>
                      </a:r>
                      <a:r>
                        <a:rPr lang="bn-BD" sz="1100" dirty="0">
                          <a:latin typeface="Calibri"/>
                          <a:ea typeface="Times New Roman"/>
                          <a:cs typeface="+mn-cs"/>
                        </a:rPr>
                        <a:t>৬৭</a:t>
                      </a:r>
                      <a:endParaRPr lang="en-US" sz="1100" dirty="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dirty="0">
                          <a:latin typeface="Calibri"/>
                          <a:ea typeface="Calibri"/>
                          <a:cs typeface="Vrinda"/>
                        </a:rPr>
                        <a:t>১১৩</a:t>
                      </a:r>
                      <a:r>
                        <a:rPr lang="en-US" sz="1400" dirty="0">
                          <a:latin typeface="Calibri"/>
                          <a:ea typeface="Calibri"/>
                          <a:cs typeface="Vrinda"/>
                        </a:rPr>
                        <a:t>.</a:t>
                      </a:r>
                      <a:r>
                        <a:rPr lang="bn-BD" sz="1400" dirty="0">
                          <a:latin typeface="Calibri"/>
                          <a:ea typeface="Calibri"/>
                          <a:cs typeface="Vrinda"/>
                        </a:rPr>
                        <a:t>৮৫</a:t>
                      </a:r>
                      <a:endParaRPr lang="en-US" sz="1100" dirty="0">
                        <a:latin typeface="Calibri"/>
                        <a:ea typeface="Calibri"/>
                        <a:cs typeface="Vrinda"/>
                      </a:endParaRPr>
                    </a:p>
                  </a:txBody>
                  <a:tcPr marL="68580" marR="68580" marT="0" marB="0">
                    <a:solidFill>
                      <a:srgbClr val="00B050"/>
                    </a:solidFill>
                  </a:tcPr>
                </a:tc>
              </a:tr>
              <a:tr h="370840">
                <a:tc>
                  <a:txBody>
                    <a:bodyPr/>
                    <a:lstStyle/>
                    <a:p>
                      <a:pPr marL="0" marR="0" algn="ctr">
                        <a:lnSpc>
                          <a:spcPct val="115000"/>
                        </a:lnSpc>
                        <a:spcBef>
                          <a:spcPts val="0"/>
                        </a:spcBef>
                        <a:spcAft>
                          <a:spcPts val="0"/>
                        </a:spcAft>
                      </a:pPr>
                      <a:r>
                        <a:rPr lang="bn-BD" sz="1400">
                          <a:latin typeface="Calibri"/>
                          <a:ea typeface="Calibri"/>
                          <a:cs typeface="Vrinda"/>
                        </a:rPr>
                        <a:t>২</a:t>
                      </a:r>
                      <a:endParaRPr lang="en-US" sz="110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a:latin typeface="Calibri"/>
                          <a:ea typeface="Calibri"/>
                          <a:cs typeface="Vrinda"/>
                        </a:rPr>
                        <a:t>৮</a:t>
                      </a:r>
                      <a:endParaRPr lang="en-US" sz="1100">
                        <a:latin typeface="Calibri"/>
                        <a:ea typeface="Calibri"/>
                        <a:cs typeface="Vrinda"/>
                      </a:endParaRPr>
                    </a:p>
                  </a:txBody>
                  <a:tcPr marL="68580" marR="68580" marT="0" marB="0">
                    <a:solidFill>
                      <a:srgbClr val="00B050"/>
                    </a:solidFill>
                  </a:tcPr>
                </a:tc>
                <a:tc>
                  <a:txBody>
                    <a:bodyPr/>
                    <a:lstStyle/>
                    <a:p>
                      <a:pPr marL="0" marR="0" algn="l">
                        <a:lnSpc>
                          <a:spcPct val="115000"/>
                        </a:lnSpc>
                        <a:spcBef>
                          <a:spcPts val="0"/>
                        </a:spcBef>
                        <a:spcAft>
                          <a:spcPts val="0"/>
                        </a:spcAft>
                      </a:pPr>
                      <a:r>
                        <a:rPr lang="bn-BD" sz="1400" dirty="0">
                          <a:latin typeface="Calibri"/>
                          <a:ea typeface="Calibri"/>
                          <a:cs typeface="Vrinda"/>
                        </a:rPr>
                        <a:t>(৮ -২০</a:t>
                      </a:r>
                      <a:r>
                        <a:rPr lang="en-US" sz="1400" dirty="0">
                          <a:latin typeface="Calibri"/>
                          <a:ea typeface="Calibri"/>
                          <a:cs typeface="Vrinda"/>
                        </a:rPr>
                        <a:t>.</a:t>
                      </a:r>
                      <a:r>
                        <a:rPr lang="bn-BD" sz="1400" dirty="0">
                          <a:latin typeface="Calibri"/>
                          <a:ea typeface="Times New Roman"/>
                          <a:cs typeface="+mn-cs"/>
                        </a:rPr>
                        <a:t>৬৭</a:t>
                      </a:r>
                      <a:r>
                        <a:rPr lang="bn-BD" sz="1400" dirty="0">
                          <a:latin typeface="Calibri"/>
                          <a:ea typeface="Calibri"/>
                          <a:cs typeface="Vrinda"/>
                        </a:rPr>
                        <a:t>)</a:t>
                      </a:r>
                      <a:r>
                        <a:rPr lang="en-US" sz="1400" dirty="0">
                          <a:latin typeface="Calibri"/>
                          <a:ea typeface="Calibri"/>
                          <a:cs typeface="Vrinda"/>
                        </a:rPr>
                        <a:t> </a:t>
                      </a:r>
                    </a:p>
                    <a:p>
                      <a:pPr marL="0" marR="0" algn="l">
                        <a:lnSpc>
                          <a:spcPct val="115000"/>
                        </a:lnSpc>
                        <a:spcBef>
                          <a:spcPts val="0"/>
                        </a:spcBef>
                        <a:spcAft>
                          <a:spcPts val="0"/>
                        </a:spcAft>
                      </a:pPr>
                      <a:r>
                        <a:rPr lang="en-US" sz="1400" dirty="0">
                          <a:latin typeface="Calibri"/>
                          <a:ea typeface="Calibri"/>
                          <a:cs typeface="Vrinda"/>
                        </a:rPr>
                        <a:t>       </a:t>
                      </a:r>
                      <a:r>
                        <a:rPr lang="bn-BD" sz="1400" dirty="0">
                          <a:latin typeface="Calibri"/>
                          <a:ea typeface="Calibri"/>
                          <a:cs typeface="Vrinda"/>
                        </a:rPr>
                        <a:t>= -১২</a:t>
                      </a:r>
                      <a:r>
                        <a:rPr lang="en-US" sz="1100" dirty="0">
                          <a:latin typeface="Calibri"/>
                          <a:ea typeface="Calibri"/>
                          <a:cs typeface="Vrinda"/>
                        </a:rPr>
                        <a:t>.</a:t>
                      </a:r>
                      <a:r>
                        <a:rPr lang="bn-BD" sz="1100" dirty="0">
                          <a:latin typeface="Calibri"/>
                          <a:ea typeface="Times New Roman"/>
                          <a:cs typeface="+mn-cs"/>
                        </a:rPr>
                        <a:t>৬৭</a:t>
                      </a:r>
                      <a:endParaRPr lang="en-US" sz="1100" dirty="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dirty="0">
                          <a:latin typeface="Calibri"/>
                          <a:ea typeface="Calibri"/>
                          <a:cs typeface="Vrinda"/>
                        </a:rPr>
                        <a:t>১৬০</a:t>
                      </a:r>
                      <a:r>
                        <a:rPr lang="en-US" sz="1400" dirty="0">
                          <a:latin typeface="Calibri"/>
                          <a:ea typeface="Calibri"/>
                          <a:cs typeface="Vrinda"/>
                        </a:rPr>
                        <a:t>.</a:t>
                      </a:r>
                      <a:r>
                        <a:rPr lang="bn-BD" sz="1400" dirty="0">
                          <a:latin typeface="Calibri"/>
                          <a:ea typeface="Calibri"/>
                          <a:cs typeface="Vrinda"/>
                        </a:rPr>
                        <a:t>৫৩</a:t>
                      </a:r>
                      <a:endParaRPr lang="en-US" sz="1100" dirty="0">
                        <a:latin typeface="Calibri"/>
                        <a:ea typeface="Calibri"/>
                        <a:cs typeface="Vrinda"/>
                      </a:endParaRPr>
                    </a:p>
                  </a:txBody>
                  <a:tcPr marL="68580" marR="68580" marT="0" marB="0">
                    <a:solidFill>
                      <a:srgbClr val="00B050"/>
                    </a:solidFill>
                  </a:tcPr>
                </a:tc>
              </a:tr>
              <a:tr h="370840">
                <a:tc>
                  <a:txBody>
                    <a:bodyPr/>
                    <a:lstStyle/>
                    <a:p>
                      <a:pPr marL="0" marR="0" algn="ctr">
                        <a:lnSpc>
                          <a:spcPct val="115000"/>
                        </a:lnSpc>
                        <a:spcBef>
                          <a:spcPts val="0"/>
                        </a:spcBef>
                        <a:spcAft>
                          <a:spcPts val="0"/>
                        </a:spcAft>
                      </a:pPr>
                      <a:r>
                        <a:rPr lang="bn-BD" sz="1400">
                          <a:latin typeface="Calibri"/>
                          <a:ea typeface="Calibri"/>
                          <a:cs typeface="Vrinda"/>
                        </a:rPr>
                        <a:t>৩</a:t>
                      </a:r>
                      <a:endParaRPr lang="en-US" sz="110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a:latin typeface="Calibri"/>
                          <a:ea typeface="Calibri"/>
                          <a:cs typeface="Vrinda"/>
                        </a:rPr>
                        <a:t>৪৪</a:t>
                      </a:r>
                      <a:endParaRPr lang="en-US" sz="1100">
                        <a:latin typeface="Calibri"/>
                        <a:ea typeface="Calibri"/>
                        <a:cs typeface="Vrinda"/>
                      </a:endParaRPr>
                    </a:p>
                  </a:txBody>
                  <a:tcPr marL="68580" marR="68580" marT="0" marB="0">
                    <a:solidFill>
                      <a:srgbClr val="00B050"/>
                    </a:solidFill>
                  </a:tcPr>
                </a:tc>
                <a:tc>
                  <a:txBody>
                    <a:bodyPr/>
                    <a:lstStyle/>
                    <a:p>
                      <a:pPr marL="0" marR="0" algn="l">
                        <a:lnSpc>
                          <a:spcPct val="115000"/>
                        </a:lnSpc>
                        <a:spcBef>
                          <a:spcPts val="0"/>
                        </a:spcBef>
                        <a:spcAft>
                          <a:spcPts val="0"/>
                        </a:spcAft>
                      </a:pPr>
                      <a:r>
                        <a:rPr lang="bn-BD" sz="1400" dirty="0">
                          <a:latin typeface="Calibri"/>
                          <a:ea typeface="Calibri"/>
                          <a:cs typeface="Vrinda"/>
                        </a:rPr>
                        <a:t>(৪৪ -২০</a:t>
                      </a:r>
                      <a:r>
                        <a:rPr lang="en-US" sz="1400" dirty="0">
                          <a:latin typeface="Calibri"/>
                          <a:ea typeface="Calibri"/>
                          <a:cs typeface="Vrinda"/>
                        </a:rPr>
                        <a:t>.</a:t>
                      </a:r>
                      <a:r>
                        <a:rPr lang="bn-BD" sz="1400" dirty="0">
                          <a:latin typeface="Calibri"/>
                          <a:ea typeface="Times New Roman"/>
                          <a:cs typeface="+mn-cs"/>
                        </a:rPr>
                        <a:t>৬৭</a:t>
                      </a:r>
                      <a:r>
                        <a:rPr lang="bn-BD" sz="1400" dirty="0">
                          <a:latin typeface="Calibri"/>
                          <a:ea typeface="Calibri"/>
                          <a:cs typeface="Vrinda"/>
                        </a:rPr>
                        <a:t>)</a:t>
                      </a:r>
                      <a:r>
                        <a:rPr lang="en-US" sz="1400" dirty="0">
                          <a:latin typeface="Calibri"/>
                          <a:ea typeface="Calibri"/>
                          <a:cs typeface="Vrinda"/>
                        </a:rPr>
                        <a:t> </a:t>
                      </a:r>
                    </a:p>
                    <a:p>
                      <a:pPr marL="0" marR="0" algn="l">
                        <a:lnSpc>
                          <a:spcPct val="115000"/>
                        </a:lnSpc>
                        <a:spcBef>
                          <a:spcPts val="0"/>
                        </a:spcBef>
                        <a:spcAft>
                          <a:spcPts val="0"/>
                        </a:spcAft>
                      </a:pPr>
                      <a:r>
                        <a:rPr lang="en-US" sz="1400" dirty="0">
                          <a:latin typeface="Calibri"/>
                          <a:ea typeface="Calibri"/>
                          <a:cs typeface="Vrinda"/>
                        </a:rPr>
                        <a:t>         </a:t>
                      </a:r>
                      <a:r>
                        <a:rPr lang="bn-BD" sz="1400" dirty="0">
                          <a:latin typeface="Calibri"/>
                          <a:ea typeface="Calibri"/>
                          <a:cs typeface="Vrinda"/>
                        </a:rPr>
                        <a:t>=২৩</a:t>
                      </a:r>
                      <a:r>
                        <a:rPr lang="en-US" sz="1100" dirty="0">
                          <a:latin typeface="Calibri"/>
                          <a:ea typeface="Calibri"/>
                          <a:cs typeface="Vrinda"/>
                        </a:rPr>
                        <a:t>.</a:t>
                      </a:r>
                      <a:r>
                        <a:rPr lang="bn-BD" sz="1100" dirty="0">
                          <a:latin typeface="Calibri"/>
                          <a:ea typeface="Calibri"/>
                          <a:cs typeface="Vrinda"/>
                        </a:rPr>
                        <a:t>৩৩</a:t>
                      </a:r>
                      <a:endParaRPr lang="en-US" sz="1100" dirty="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dirty="0">
                          <a:latin typeface="Calibri"/>
                          <a:ea typeface="Calibri"/>
                          <a:cs typeface="Vrinda"/>
                        </a:rPr>
                        <a:t>৫৪৪</a:t>
                      </a:r>
                      <a:r>
                        <a:rPr lang="en-US" sz="1400" dirty="0">
                          <a:latin typeface="Calibri"/>
                          <a:ea typeface="Calibri"/>
                          <a:cs typeface="Vrinda"/>
                        </a:rPr>
                        <a:t>.</a:t>
                      </a:r>
                      <a:r>
                        <a:rPr lang="bn-BD" sz="1400" dirty="0">
                          <a:latin typeface="Calibri"/>
                          <a:ea typeface="Calibri"/>
                          <a:cs typeface="Vrinda"/>
                        </a:rPr>
                        <a:t>২৯</a:t>
                      </a:r>
                      <a:endParaRPr lang="en-US" sz="1100" dirty="0">
                        <a:latin typeface="Calibri"/>
                        <a:ea typeface="Calibri"/>
                        <a:cs typeface="Vrinda"/>
                      </a:endParaRPr>
                    </a:p>
                  </a:txBody>
                  <a:tcPr marL="68580" marR="68580" marT="0" marB="0">
                    <a:solidFill>
                      <a:srgbClr val="00B050"/>
                    </a:solidFill>
                  </a:tcPr>
                </a:tc>
              </a:tr>
              <a:tr h="370840">
                <a:tc>
                  <a:txBody>
                    <a:bodyPr/>
                    <a:lstStyle/>
                    <a:p>
                      <a:pPr marL="0" marR="0" algn="ctr">
                        <a:lnSpc>
                          <a:spcPct val="115000"/>
                        </a:lnSpc>
                        <a:spcBef>
                          <a:spcPts val="0"/>
                        </a:spcBef>
                        <a:spcAft>
                          <a:spcPts val="0"/>
                        </a:spcAft>
                      </a:pPr>
                      <a:r>
                        <a:rPr lang="bn-BD" sz="1400">
                          <a:latin typeface="Calibri"/>
                          <a:ea typeface="Calibri"/>
                          <a:cs typeface="Vrinda"/>
                        </a:rPr>
                        <a:t>যোগফল</a:t>
                      </a:r>
                      <a:endParaRPr lang="en-US" sz="110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a:latin typeface="Calibri"/>
                          <a:ea typeface="Calibri"/>
                          <a:cs typeface="Vrinda"/>
                        </a:rPr>
                        <a:t>৬২</a:t>
                      </a:r>
                      <a:endParaRPr lang="en-US" sz="110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a:latin typeface="Calibri"/>
                          <a:ea typeface="Calibri"/>
                          <a:cs typeface="Vrinda"/>
                        </a:rPr>
                        <a:t>ব্যবধানের বর্গের যোগফল</a:t>
                      </a:r>
                      <a:endParaRPr lang="en-US" sz="110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dirty="0">
                          <a:latin typeface="Calibri"/>
                          <a:ea typeface="Calibri"/>
                          <a:cs typeface="Vrinda"/>
                        </a:rPr>
                        <a:t>৮১৮</a:t>
                      </a:r>
                      <a:r>
                        <a:rPr lang="en-US" sz="1400" dirty="0">
                          <a:latin typeface="Calibri"/>
                          <a:ea typeface="Calibri"/>
                          <a:cs typeface="Vrinda"/>
                        </a:rPr>
                        <a:t>.</a:t>
                      </a:r>
                      <a:r>
                        <a:rPr lang="bn-BD" sz="1400" dirty="0">
                          <a:latin typeface="Calibri"/>
                          <a:ea typeface="Calibri"/>
                          <a:cs typeface="Vrinda"/>
                        </a:rPr>
                        <a:t>৬৭</a:t>
                      </a:r>
                      <a:endParaRPr lang="en-US" sz="1100" dirty="0">
                        <a:latin typeface="Calibri"/>
                        <a:ea typeface="Calibri"/>
                        <a:cs typeface="Vrinda"/>
                      </a:endParaRPr>
                    </a:p>
                  </a:txBody>
                  <a:tcPr marL="68580" marR="68580" marT="0" marB="0">
                    <a:solidFill>
                      <a:srgbClr val="00B050"/>
                    </a:solidFill>
                  </a:tcPr>
                </a:tc>
              </a:tr>
              <a:tr h="370840">
                <a:tc>
                  <a:txBody>
                    <a:bodyPr/>
                    <a:lstStyle/>
                    <a:p>
                      <a:pPr marL="0" marR="0" algn="ctr">
                        <a:lnSpc>
                          <a:spcPct val="115000"/>
                        </a:lnSpc>
                        <a:spcBef>
                          <a:spcPts val="0"/>
                        </a:spcBef>
                        <a:spcAft>
                          <a:spcPts val="0"/>
                        </a:spcAft>
                      </a:pPr>
                      <a:r>
                        <a:rPr lang="bn-BD" sz="1400">
                          <a:latin typeface="Calibri"/>
                          <a:ea typeface="Calibri"/>
                          <a:cs typeface="Vrinda"/>
                        </a:rPr>
                        <a:t>গড় আয়</a:t>
                      </a:r>
                      <a:endParaRPr lang="en-US" sz="110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dirty="0">
                          <a:latin typeface="Calibri"/>
                          <a:ea typeface="Calibri"/>
                          <a:cs typeface="Vrinda"/>
                        </a:rPr>
                        <a:t>৬২ </a:t>
                      </a:r>
                      <a:r>
                        <a:rPr lang="en-US" sz="1400" b="1" dirty="0">
                          <a:latin typeface="Calibri"/>
                          <a:ea typeface="Calibri"/>
                          <a:cs typeface="Vrinda"/>
                        </a:rPr>
                        <a:t>÷</a:t>
                      </a:r>
                      <a:r>
                        <a:rPr lang="bn-BD" sz="1400" dirty="0">
                          <a:latin typeface="Calibri"/>
                          <a:ea typeface="Calibri"/>
                          <a:cs typeface="Vrinda"/>
                        </a:rPr>
                        <a:t> ৩ = ২০</a:t>
                      </a:r>
                      <a:r>
                        <a:rPr lang="en-US" sz="1400" dirty="0">
                          <a:latin typeface="Calibri"/>
                          <a:ea typeface="Calibri"/>
                          <a:cs typeface="Vrinda"/>
                        </a:rPr>
                        <a:t>.</a:t>
                      </a:r>
                      <a:r>
                        <a:rPr lang="bn-BD" sz="1400" dirty="0">
                          <a:latin typeface="Calibri"/>
                          <a:ea typeface="Calibri"/>
                          <a:cs typeface="Vrinda"/>
                        </a:rPr>
                        <a:t>৬৭</a:t>
                      </a:r>
                      <a:r>
                        <a:rPr lang="en-US" sz="1400" dirty="0">
                          <a:latin typeface="Calibri"/>
                          <a:ea typeface="Calibri"/>
                          <a:cs typeface="Vrinda"/>
                        </a:rPr>
                        <a:t>%</a:t>
                      </a:r>
                      <a:endParaRPr lang="en-US" sz="1100" dirty="0">
                        <a:latin typeface="Calibri"/>
                        <a:ea typeface="Calibri"/>
                        <a:cs typeface="Vrinda"/>
                      </a:endParaRPr>
                    </a:p>
                  </a:txBody>
                  <a:tcPr marL="68580" marR="68580" marT="0" marB="0">
                    <a:solidFill>
                      <a:srgbClr val="00B050"/>
                    </a:solidFill>
                  </a:tcPr>
                </a:tc>
                <a:tc>
                  <a:txBody>
                    <a:bodyPr/>
                    <a:lstStyle/>
                    <a:p>
                      <a:pPr marL="0" marR="0" algn="ctr">
                        <a:lnSpc>
                          <a:spcPct val="115000"/>
                        </a:lnSpc>
                        <a:spcBef>
                          <a:spcPts val="0"/>
                        </a:spcBef>
                        <a:spcAft>
                          <a:spcPts val="0"/>
                        </a:spcAft>
                      </a:pPr>
                      <a:r>
                        <a:rPr lang="bn-BD" sz="1400" dirty="0">
                          <a:latin typeface="Calibri"/>
                          <a:ea typeface="Calibri"/>
                          <a:cs typeface="Vrinda"/>
                        </a:rPr>
                        <a:t>ব্যবধানের বর্গের গড় </a:t>
                      </a:r>
                      <a:endParaRPr lang="en-US" sz="1100" dirty="0">
                        <a:latin typeface="Calibri"/>
                        <a:ea typeface="Calibri"/>
                        <a:cs typeface="Vrinda"/>
                      </a:endParaRPr>
                    </a:p>
                  </a:txBody>
                  <a:tcPr marL="68580" marR="68580" marT="0" marB="0">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a:solidFill>
                          <a:schemeClr val="dk1"/>
                        </a:solidFill>
                        <a:latin typeface="+mn-lt"/>
                        <a:ea typeface="+mn-ea"/>
                        <a:cs typeface="+mn-cs"/>
                      </a:endParaRPr>
                    </a:p>
                  </a:txBody>
                  <a:tcPr marL="68580" marR="68580" marT="0" marB="0">
                    <a:solidFill>
                      <a:srgbClr val="00B050"/>
                    </a:solidFill>
                  </a:tcPr>
                </a:tc>
              </a:tr>
            </a:tbl>
          </a:graphicData>
        </a:graphic>
      </p:graphicFrame>
      <p:graphicFrame>
        <p:nvGraphicFramePr>
          <p:cNvPr id="6" name="Content Placeholder 5"/>
          <p:cNvGraphicFramePr>
            <a:graphicFrameLocks noGrp="1"/>
          </p:cNvGraphicFramePr>
          <p:nvPr>
            <p:ph sz="half" idx="2"/>
          </p:nvPr>
        </p:nvGraphicFramePr>
        <p:xfrm>
          <a:off x="4724400" y="685800"/>
          <a:ext cx="4343400" cy="3733799"/>
        </p:xfrm>
        <a:graphic>
          <a:graphicData uri="http://schemas.openxmlformats.org/drawingml/2006/table">
            <a:tbl>
              <a:tblPr firstRow="1" bandRow="1">
                <a:tableStyleId>{5C22544A-7EE6-4342-B048-85BDC9FD1C3A}</a:tableStyleId>
              </a:tblPr>
              <a:tblGrid>
                <a:gridCol w="762000"/>
                <a:gridCol w="1066800"/>
                <a:gridCol w="1428750"/>
                <a:gridCol w="1085850"/>
              </a:tblGrid>
              <a:tr h="1014110">
                <a:tc>
                  <a:txBody>
                    <a:bodyPr/>
                    <a:lstStyle/>
                    <a:p>
                      <a:pPr marL="0" marR="0" algn="ctr">
                        <a:lnSpc>
                          <a:spcPct val="115000"/>
                        </a:lnSpc>
                        <a:spcBef>
                          <a:spcPts val="0"/>
                        </a:spcBef>
                        <a:spcAft>
                          <a:spcPts val="0"/>
                        </a:spcAft>
                      </a:pPr>
                      <a:r>
                        <a:rPr lang="bn-BD" sz="1400" dirty="0">
                          <a:latin typeface="Calibri"/>
                          <a:ea typeface="Calibri"/>
                          <a:cs typeface="Vrinda"/>
                        </a:rPr>
                        <a:t>বছর</a:t>
                      </a:r>
                      <a:endParaRPr lang="en-US" sz="1100" dirty="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dirty="0">
                          <a:latin typeface="Calibri"/>
                          <a:ea typeface="Calibri"/>
                          <a:cs typeface="Vrinda"/>
                        </a:rPr>
                        <a:t>আয় (%)</a:t>
                      </a:r>
                      <a:endParaRPr lang="en-US" sz="1100" dirty="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গড় থেকে ব্যবধান</a:t>
                      </a:r>
                      <a:endParaRPr lang="en-US" sz="1100">
                        <a:latin typeface="Calibri"/>
                        <a:ea typeface="Calibri"/>
                        <a:cs typeface="Vrinda"/>
                      </a:endParaRPr>
                    </a:p>
                    <a:p>
                      <a:pPr marL="0" marR="0" algn="ctr">
                        <a:lnSpc>
                          <a:spcPct val="115000"/>
                        </a:lnSpc>
                        <a:spcBef>
                          <a:spcPts val="0"/>
                        </a:spcBef>
                        <a:spcAft>
                          <a:spcPts val="0"/>
                        </a:spcAft>
                      </a:pPr>
                      <a:r>
                        <a:rPr lang="bn-BD" sz="1400">
                          <a:latin typeface="Calibri"/>
                          <a:ea typeface="Calibri"/>
                          <a:cs typeface="Vrinda"/>
                        </a:rPr>
                        <a:t>(আয়– গড়)</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ব্যবধানের বর্গ</a:t>
                      </a:r>
                      <a:endParaRPr lang="en-US" sz="1100">
                        <a:latin typeface="Calibri"/>
                        <a:ea typeface="Calibri"/>
                        <a:cs typeface="Vrinda"/>
                      </a:endParaRPr>
                    </a:p>
                    <a:p>
                      <a:pPr marL="0" marR="0" algn="ctr">
                        <a:lnSpc>
                          <a:spcPct val="115000"/>
                        </a:lnSpc>
                        <a:spcBef>
                          <a:spcPts val="0"/>
                        </a:spcBef>
                        <a:spcAft>
                          <a:spcPts val="0"/>
                        </a:spcAft>
                      </a:pPr>
                      <a:r>
                        <a:rPr lang="bn-BD" sz="1400">
                          <a:latin typeface="Calibri"/>
                          <a:ea typeface="Calibri"/>
                          <a:cs typeface="Vrinda"/>
                        </a:rPr>
                        <a:t>(আয়– গড়)</a:t>
                      </a:r>
                      <a:r>
                        <a:rPr lang="bn-BD" sz="1400" baseline="30000">
                          <a:latin typeface="Calibri"/>
                          <a:ea typeface="Calibri"/>
                          <a:cs typeface="Vrinda"/>
                        </a:rPr>
                        <a:t>২</a:t>
                      </a:r>
                      <a:endParaRPr lang="en-US" sz="1100">
                        <a:latin typeface="Calibri"/>
                        <a:ea typeface="Calibri"/>
                        <a:cs typeface="Vrinda"/>
                      </a:endParaRPr>
                    </a:p>
                  </a:txBody>
                  <a:tcPr marL="68580" marR="68580" marT="0" marB="0">
                    <a:solidFill>
                      <a:schemeClr val="bg1">
                        <a:lumMod val="50000"/>
                      </a:schemeClr>
                    </a:solidFill>
                  </a:tcPr>
                </a:tc>
              </a:tr>
              <a:tr h="510904">
                <a:tc>
                  <a:txBody>
                    <a:bodyPr/>
                    <a:lstStyle/>
                    <a:p>
                      <a:pPr marL="0" marR="0" algn="ctr">
                        <a:lnSpc>
                          <a:spcPct val="115000"/>
                        </a:lnSpc>
                        <a:spcBef>
                          <a:spcPts val="0"/>
                        </a:spcBef>
                        <a:spcAft>
                          <a:spcPts val="0"/>
                        </a:spcAft>
                      </a:pPr>
                      <a:r>
                        <a:rPr lang="bn-BD" sz="1400">
                          <a:latin typeface="Calibri"/>
                          <a:ea typeface="Calibri"/>
                          <a:cs typeface="Vrinda"/>
                        </a:rPr>
                        <a:t>১</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১৮</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dirty="0">
                          <a:latin typeface="Calibri"/>
                          <a:ea typeface="Calibri"/>
                          <a:cs typeface="Vrinda"/>
                        </a:rPr>
                        <a:t>(১৮ -২২)= -৪</a:t>
                      </a:r>
                      <a:endParaRPr lang="en-US" sz="1100" dirty="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১৬</a:t>
                      </a:r>
                      <a:endParaRPr lang="en-US" sz="1100">
                        <a:latin typeface="Calibri"/>
                        <a:ea typeface="Calibri"/>
                        <a:cs typeface="Vrinda"/>
                      </a:endParaRPr>
                    </a:p>
                  </a:txBody>
                  <a:tcPr marL="68580" marR="68580" marT="0" marB="0">
                    <a:solidFill>
                      <a:schemeClr val="bg1">
                        <a:lumMod val="50000"/>
                      </a:schemeClr>
                    </a:solidFill>
                  </a:tcPr>
                </a:tc>
              </a:tr>
              <a:tr h="510904">
                <a:tc>
                  <a:txBody>
                    <a:bodyPr/>
                    <a:lstStyle/>
                    <a:p>
                      <a:pPr marL="0" marR="0" algn="ctr">
                        <a:lnSpc>
                          <a:spcPct val="115000"/>
                        </a:lnSpc>
                        <a:spcBef>
                          <a:spcPts val="0"/>
                        </a:spcBef>
                        <a:spcAft>
                          <a:spcPts val="0"/>
                        </a:spcAft>
                      </a:pPr>
                      <a:r>
                        <a:rPr lang="bn-BD" sz="1400">
                          <a:latin typeface="Calibri"/>
                          <a:ea typeface="Calibri"/>
                          <a:cs typeface="Vrinda"/>
                        </a:rPr>
                        <a:t>২</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dirty="0">
                          <a:latin typeface="Calibri"/>
                          <a:ea typeface="Calibri"/>
                          <a:cs typeface="Vrinda"/>
                        </a:rPr>
                        <a:t>৮</a:t>
                      </a:r>
                      <a:endParaRPr lang="en-US" sz="1100" dirty="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(৮ -২২)= -১৪</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১৯৬</a:t>
                      </a:r>
                      <a:endParaRPr lang="en-US" sz="1100">
                        <a:latin typeface="Calibri"/>
                        <a:ea typeface="Calibri"/>
                        <a:cs typeface="Vrinda"/>
                      </a:endParaRPr>
                    </a:p>
                  </a:txBody>
                  <a:tcPr marL="68580" marR="68580" marT="0" marB="0">
                    <a:solidFill>
                      <a:schemeClr val="bg1">
                        <a:lumMod val="50000"/>
                      </a:schemeClr>
                    </a:solidFill>
                  </a:tcPr>
                </a:tc>
              </a:tr>
              <a:tr h="510904">
                <a:tc>
                  <a:txBody>
                    <a:bodyPr/>
                    <a:lstStyle/>
                    <a:p>
                      <a:pPr marL="0" marR="0" algn="ctr">
                        <a:lnSpc>
                          <a:spcPct val="115000"/>
                        </a:lnSpc>
                        <a:spcBef>
                          <a:spcPts val="0"/>
                        </a:spcBef>
                        <a:spcAft>
                          <a:spcPts val="0"/>
                        </a:spcAft>
                      </a:pPr>
                      <a:r>
                        <a:rPr lang="bn-BD" sz="1400">
                          <a:latin typeface="Calibri"/>
                          <a:ea typeface="Calibri"/>
                          <a:cs typeface="Vrinda"/>
                        </a:rPr>
                        <a:t>৩</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৪০</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(৪০ -২২)=১৮</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dirty="0">
                          <a:latin typeface="Calibri"/>
                          <a:ea typeface="Calibri"/>
                          <a:cs typeface="Vrinda"/>
                        </a:rPr>
                        <a:t>৩২৪</a:t>
                      </a:r>
                      <a:endParaRPr lang="en-US" sz="1100" dirty="0">
                        <a:latin typeface="Calibri"/>
                        <a:ea typeface="Calibri"/>
                        <a:cs typeface="Vrinda"/>
                      </a:endParaRPr>
                    </a:p>
                  </a:txBody>
                  <a:tcPr marL="68580" marR="68580" marT="0" marB="0">
                    <a:solidFill>
                      <a:schemeClr val="bg1">
                        <a:lumMod val="50000"/>
                      </a:schemeClr>
                    </a:solidFill>
                  </a:tcPr>
                </a:tc>
              </a:tr>
              <a:tr h="510904">
                <a:tc>
                  <a:txBody>
                    <a:bodyPr/>
                    <a:lstStyle/>
                    <a:p>
                      <a:pPr marL="0" marR="0" algn="ctr">
                        <a:lnSpc>
                          <a:spcPct val="115000"/>
                        </a:lnSpc>
                        <a:spcBef>
                          <a:spcPts val="0"/>
                        </a:spcBef>
                        <a:spcAft>
                          <a:spcPts val="0"/>
                        </a:spcAft>
                      </a:pPr>
                      <a:r>
                        <a:rPr lang="bn-BD" sz="1400">
                          <a:latin typeface="Calibri"/>
                          <a:ea typeface="Calibri"/>
                          <a:cs typeface="Vrinda"/>
                        </a:rPr>
                        <a:t>যোগফল</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৬৬</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ব্যবধানের বর্গের যোগফল</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৫৩৬</a:t>
                      </a:r>
                      <a:endParaRPr lang="en-US" sz="1100">
                        <a:latin typeface="Calibri"/>
                        <a:ea typeface="Calibri"/>
                        <a:cs typeface="Vrinda"/>
                      </a:endParaRPr>
                    </a:p>
                  </a:txBody>
                  <a:tcPr marL="68580" marR="68580" marT="0" marB="0">
                    <a:solidFill>
                      <a:schemeClr val="bg1">
                        <a:lumMod val="50000"/>
                      </a:schemeClr>
                    </a:solidFill>
                  </a:tcPr>
                </a:tc>
              </a:tr>
              <a:tr h="676073">
                <a:tc>
                  <a:txBody>
                    <a:bodyPr/>
                    <a:lstStyle/>
                    <a:p>
                      <a:pPr marL="0" marR="0" algn="ctr">
                        <a:lnSpc>
                          <a:spcPct val="115000"/>
                        </a:lnSpc>
                        <a:spcBef>
                          <a:spcPts val="0"/>
                        </a:spcBef>
                        <a:spcAft>
                          <a:spcPts val="0"/>
                        </a:spcAft>
                      </a:pPr>
                      <a:r>
                        <a:rPr lang="bn-BD" sz="1400">
                          <a:latin typeface="Calibri"/>
                          <a:ea typeface="Calibri"/>
                          <a:cs typeface="Vrinda"/>
                        </a:rPr>
                        <a:t>গড় আয়</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dirty="0">
                          <a:latin typeface="Calibri"/>
                          <a:ea typeface="Calibri"/>
                          <a:cs typeface="Vrinda"/>
                        </a:rPr>
                        <a:t>৬৬</a:t>
                      </a:r>
                      <a:r>
                        <a:rPr lang="en-US" sz="1400" b="1" dirty="0">
                          <a:latin typeface="Calibri"/>
                          <a:ea typeface="Calibri"/>
                          <a:cs typeface="Vrinda"/>
                        </a:rPr>
                        <a:t>÷</a:t>
                      </a:r>
                      <a:r>
                        <a:rPr lang="bn-BD" sz="1400" dirty="0">
                          <a:latin typeface="Calibri"/>
                          <a:ea typeface="Calibri"/>
                          <a:cs typeface="Vrinda"/>
                        </a:rPr>
                        <a:t> ৩=২২</a:t>
                      </a:r>
                      <a:r>
                        <a:rPr lang="en-US" sz="1400" dirty="0">
                          <a:latin typeface="Calibri"/>
                          <a:ea typeface="Calibri"/>
                          <a:cs typeface="Vrinda"/>
                        </a:rPr>
                        <a:t>%</a:t>
                      </a:r>
                      <a:endParaRPr lang="en-US" sz="1100" dirty="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r>
                        <a:rPr lang="bn-BD" sz="1400">
                          <a:latin typeface="Calibri"/>
                          <a:ea typeface="Calibri"/>
                          <a:cs typeface="Vrinda"/>
                        </a:rPr>
                        <a:t>ব্যবধানের বর্গের গড় </a:t>
                      </a:r>
                      <a:endParaRPr lang="en-US" sz="1100">
                        <a:latin typeface="Calibri"/>
                        <a:ea typeface="Calibri"/>
                        <a:cs typeface="Vrinda"/>
                      </a:endParaRPr>
                    </a:p>
                  </a:txBody>
                  <a:tcPr marL="68580" marR="68580" marT="0" marB="0">
                    <a:solidFill>
                      <a:schemeClr val="bg1">
                        <a:lumMod val="50000"/>
                      </a:schemeClr>
                    </a:solidFill>
                  </a:tcPr>
                </a:tc>
                <a:tc>
                  <a:txBody>
                    <a:bodyPr/>
                    <a:lstStyle/>
                    <a:p>
                      <a:pPr marL="0" marR="0" algn="ctr">
                        <a:lnSpc>
                          <a:spcPct val="115000"/>
                        </a:lnSpc>
                        <a:spcBef>
                          <a:spcPts val="0"/>
                        </a:spcBef>
                        <a:spcAft>
                          <a:spcPts val="0"/>
                        </a:spcAft>
                      </a:pPr>
                      <a:endParaRPr lang="en-US" sz="1100" dirty="0">
                        <a:latin typeface="Calibri"/>
                        <a:ea typeface="Calibri"/>
                        <a:cs typeface="Vrinda"/>
                      </a:endParaRPr>
                    </a:p>
                  </a:txBody>
                  <a:tcPr marL="68580" marR="68580" marT="0" marB="0">
                    <a:solidFill>
                      <a:schemeClr val="bg1">
                        <a:lumMod val="50000"/>
                      </a:schemeClr>
                    </a:solidFill>
                  </a:tcPr>
                </a:tc>
              </a:tr>
            </a:tbl>
          </a:graphicData>
        </a:graphic>
      </p:graphicFrame>
      <p:sp>
        <p:nvSpPr>
          <p:cNvPr id="7" name="TextBox 6"/>
          <p:cNvSpPr txBox="1"/>
          <p:nvPr/>
        </p:nvSpPr>
        <p:spPr>
          <a:xfrm>
            <a:off x="304800" y="609600"/>
            <a:ext cx="4038600" cy="369332"/>
          </a:xfrm>
          <a:prstGeom prst="rect">
            <a:avLst/>
          </a:prstGeom>
          <a:solidFill>
            <a:srgbClr val="0070C0"/>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bn-BD" dirty="0"/>
              <a:t>ক)‘দোয়েল’ প্রকল্পের আদর্শ বিচ্যুতি নির্ণয়ঃ</a:t>
            </a:r>
            <a:endParaRPr lang="en-US" dirty="0"/>
          </a:p>
        </p:txBody>
      </p:sp>
      <p:sp>
        <p:nvSpPr>
          <p:cNvPr id="8" name="TextBox 7"/>
          <p:cNvSpPr txBox="1"/>
          <p:nvPr/>
        </p:nvSpPr>
        <p:spPr>
          <a:xfrm>
            <a:off x="4724400" y="152400"/>
            <a:ext cx="4191000" cy="369332"/>
          </a:xfrm>
          <a:prstGeom prst="rect">
            <a:avLst/>
          </a:prstGeom>
          <a:solidFill>
            <a:schemeClr val="accent6">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bn-BD" dirty="0"/>
              <a:t>খ) ‘ময়না’ প্রকল্পের আদর্শ বিচ্যুতি নির্ণয়ঃ</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 name="TextBox 16"/>
          <p:cNvSpPr txBox="1"/>
          <p:nvPr/>
        </p:nvSpPr>
        <p:spPr>
          <a:xfrm>
            <a:off x="0" y="4648200"/>
            <a:ext cx="4572000" cy="646331"/>
          </a:xfrm>
          <a:prstGeom prst="rect">
            <a:avLst/>
          </a:prstGeom>
          <a:solidFill>
            <a:srgbClr val="0070C0"/>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a:t>    </a:t>
            </a:r>
            <a:r>
              <a:rPr lang="bn-BD" dirty="0"/>
              <a:t>আদর্শ বিচ্যুতি=</a:t>
            </a:r>
            <a:r>
              <a:rPr lang="en-US" dirty="0"/>
              <a:t>  </a:t>
            </a:r>
            <a:r>
              <a:rPr lang="bn-BD" dirty="0"/>
              <a:t>  </a:t>
            </a:r>
            <a:r>
              <a:rPr lang="en-US" dirty="0"/>
              <a:t>   </a:t>
            </a:r>
            <a:r>
              <a:rPr lang="bn-BD" dirty="0"/>
              <a:t>   </a:t>
            </a:r>
            <a:r>
              <a:rPr lang="en-US" dirty="0"/>
              <a:t> </a:t>
            </a:r>
            <a:r>
              <a:rPr lang="bn-BD" dirty="0"/>
              <a:t>= ২০</a:t>
            </a:r>
            <a:r>
              <a:rPr lang="en-US" dirty="0"/>
              <a:t>.</a:t>
            </a:r>
            <a:r>
              <a:rPr lang="bn-BD" dirty="0"/>
              <a:t>২৩</a:t>
            </a:r>
            <a:r>
              <a:rPr lang="en-US" dirty="0"/>
              <a:t>%</a:t>
            </a:r>
          </a:p>
          <a:p>
            <a:r>
              <a:rPr lang="bn-BD" dirty="0"/>
              <a:t>সুতরাং‘শিউলি’প্রকল্পের ঝুঁকির পরিমাণ ২০</a:t>
            </a:r>
            <a:r>
              <a:rPr lang="en-US" dirty="0"/>
              <a:t>.</a:t>
            </a:r>
            <a:r>
              <a:rPr lang="bn-BD" dirty="0"/>
              <a:t>২৩</a:t>
            </a:r>
            <a:r>
              <a:rPr lang="en-US" dirty="0"/>
              <a:t>%</a:t>
            </a:r>
            <a:r>
              <a:rPr lang="bn-BD" dirty="0"/>
              <a:t> </a:t>
            </a:r>
            <a:endParaRPr lang="en-US" dirty="0"/>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a:off x="4724400" y="4687669"/>
            <a:ext cx="4267200" cy="646331"/>
          </a:xfrm>
          <a:prstGeom prst="rect">
            <a:avLst/>
          </a:prstGeom>
          <a:solidFill>
            <a:schemeClr val="accent6">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bn-BD" dirty="0"/>
              <a:t> আদর্শ বিচ্যুতি=</a:t>
            </a:r>
            <a:r>
              <a:rPr lang="en-US" dirty="0"/>
              <a:t>  </a:t>
            </a:r>
            <a:r>
              <a:rPr lang="bn-BD" dirty="0"/>
              <a:t>  </a:t>
            </a:r>
            <a:r>
              <a:rPr lang="en-US" dirty="0"/>
              <a:t>   </a:t>
            </a:r>
            <a:r>
              <a:rPr lang="bn-BD" dirty="0"/>
              <a:t> =১৬</a:t>
            </a:r>
            <a:r>
              <a:rPr lang="en-US" dirty="0"/>
              <a:t>.</a:t>
            </a:r>
            <a:r>
              <a:rPr lang="bn-BD" dirty="0"/>
              <a:t>৩৭% সুতরাং ‘শাপলা’ প্রকল্পের ঝুঁকির পরিমাণ ১৬</a:t>
            </a:r>
            <a:r>
              <a:rPr lang="en-US" dirty="0"/>
              <a:t>.</a:t>
            </a:r>
            <a:r>
              <a:rPr lang="bn-BD" dirty="0"/>
              <a:t>৩৭ </a:t>
            </a:r>
            <a:r>
              <a:rPr lang="en-US" dirty="0"/>
              <a:t>%</a:t>
            </a:r>
          </a:p>
        </p:txBody>
      </p:sp>
      <p:sp>
        <p:nvSpPr>
          <p:cNvPr id="24" name="TextBox 23"/>
          <p:cNvSpPr txBox="1"/>
          <p:nvPr/>
        </p:nvSpPr>
        <p:spPr>
          <a:xfrm>
            <a:off x="228600" y="5486400"/>
            <a:ext cx="8686800" cy="923330"/>
          </a:xfrm>
          <a:prstGeom prst="rect">
            <a:avLst/>
          </a:prstGeom>
          <a:blipFill>
            <a:blip r:embed="rId2"/>
            <a:tile tx="0" ty="0" sx="100000" sy="100000" flip="none" algn="tl"/>
          </a:blipFill>
        </p:spPr>
        <p:txBody>
          <a:bodyPr wrap="square" rtlCol="0">
            <a:spAutoFit/>
          </a:bodyPr>
          <a:lstStyle/>
          <a:p>
            <a:r>
              <a:rPr lang="bn-BD" dirty="0"/>
              <a:t>এখানে প্রকল্প “ময়না” এর আদর্শ বিচ্যুতি তুলনামূলকভাবে কম</a:t>
            </a:r>
            <a:r>
              <a:rPr lang="hi-IN" dirty="0"/>
              <a:t>। </a:t>
            </a:r>
            <a:r>
              <a:rPr lang="bn-IN" dirty="0"/>
              <a:t>তাই এটি </a:t>
            </a:r>
            <a:r>
              <a:rPr lang="bn-BD" dirty="0"/>
              <a:t>কম ঝুঁকিপূর্ণ। এ প্রকল্পের গড় আয়ের হারও তুলনামূলক বেশি। সুতরাং প্রকল্প “ময়না”অধিক গ্রহণযোগ্য বলে আমি মনে করি। </a:t>
            </a:r>
            <a:endParaRPr lang="en-US" dirty="0"/>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4"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648200"/>
            <a:ext cx="104775" cy="238125"/>
          </a:xfrm>
          <a:prstGeom prst="rect">
            <a:avLst/>
          </a:prstGeom>
          <a:solidFill>
            <a:schemeClr val="bg2">
              <a:lumMod val="75000"/>
            </a:schemeClr>
          </a:solidFill>
        </p:spPr>
      </p:pic>
      <p:pic>
        <p:nvPicPr>
          <p:cNvPr id="27"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00600" y="4714875"/>
            <a:ext cx="104775" cy="238125"/>
          </a:xfrm>
          <a:prstGeom prst="rect">
            <a:avLst/>
          </a:prstGeom>
          <a:solidFill>
            <a:schemeClr val="bg2">
              <a:lumMod val="75000"/>
            </a:schemeClr>
          </a:solidFill>
        </p:spPr>
      </p:pic>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48000" y="4021393"/>
            <a:ext cx="1371600" cy="398207"/>
          </a:xfrm>
          <a:prstGeom prst="rect">
            <a:avLst/>
          </a:prstGeom>
          <a:solidFill>
            <a:schemeClr val="bg2">
              <a:lumMod val="75000"/>
            </a:schemeClr>
          </a:solidFill>
        </p:spPr>
      </p:pic>
      <p:sp>
        <p:nvSpPr>
          <p:cNvPr id="3" name="Rectangle 3"/>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52600" y="4686300"/>
            <a:ext cx="800100" cy="266700"/>
          </a:xfrm>
          <a:prstGeom prst="rect">
            <a:avLst/>
          </a:prstGeom>
          <a:solidFill>
            <a:schemeClr val="bg2">
              <a:lumMod val="75000"/>
            </a:schemeClr>
          </a:solidFill>
        </p:spPr>
      </p:pic>
      <p:sp>
        <p:nvSpPr>
          <p:cNvPr id="4" name="Rectangle 6"/>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rinda" pitchFamily="34" charset="0"/>
                <a:ea typeface="Times New Roman" pitchFamily="18" charset="0"/>
                <a:cs typeface="Vrinda"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8048625" y="3810000"/>
            <a:ext cx="1019175" cy="428625"/>
          </a:xfrm>
          <a:prstGeom prst="rect">
            <a:avLst/>
          </a:prstGeom>
          <a:solidFill>
            <a:schemeClr val="bg2">
              <a:lumMod val="75000"/>
            </a:schemeClr>
          </a:solid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3"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381750" y="4686300"/>
            <a:ext cx="476250" cy="266700"/>
          </a:xfrm>
          <a:prstGeom prst="rect">
            <a:avLst/>
          </a:prstGeom>
          <a:solidFill>
            <a:schemeClr val="bg2">
              <a:lumMod val="75000"/>
            </a:schemeClr>
          </a:solidFill>
        </p:spPr>
      </p:pic>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1" nodeType="clickEffect">
                                  <p:stCondLst>
                                    <p:cond delay="0"/>
                                  </p:stCondLst>
                                  <p:iterate type="lt">
                                    <p:tmPct val="0"/>
                                  </p:iterate>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800" decel="100000"/>
                                        <p:tgtEl>
                                          <p:spTgt spid="5"/>
                                        </p:tgtEl>
                                      </p:cBhvr>
                                    </p:animEffect>
                                    <p:anim calcmode="lin" valueType="num">
                                      <p:cBhvr>
                                        <p:cTn id="20" dur="800" decel="100000" fill="hold"/>
                                        <p:tgtEl>
                                          <p:spTgt spid="5"/>
                                        </p:tgtEl>
                                        <p:attrNameLst>
                                          <p:attrName>style.rotation</p:attrName>
                                        </p:attrNameLst>
                                      </p:cBhvr>
                                      <p:tavLst>
                                        <p:tav tm="0">
                                          <p:val>
                                            <p:fltVal val="-90"/>
                                          </p:val>
                                        </p:tav>
                                        <p:tav tm="100000">
                                          <p:val>
                                            <p:fltVal val="0"/>
                                          </p:val>
                                        </p:tav>
                                      </p:tavLst>
                                    </p:anim>
                                    <p:anim calcmode="lin" valueType="num">
                                      <p:cBhvr>
                                        <p:cTn id="21" dur="800" decel="100000" fill="hold"/>
                                        <p:tgtEl>
                                          <p:spTgt spid="5"/>
                                        </p:tgtEl>
                                        <p:attrNameLst>
                                          <p:attrName>ppt_x</p:attrName>
                                        </p:attrNameLst>
                                      </p:cBhvr>
                                      <p:tavLst>
                                        <p:tav tm="0">
                                          <p:val>
                                            <p:strVal val="#ppt_x+0.4"/>
                                          </p:val>
                                        </p:tav>
                                        <p:tav tm="100000">
                                          <p:val>
                                            <p:strVal val="#ppt_x-0.05"/>
                                          </p:val>
                                        </p:tav>
                                      </p:tavLst>
                                    </p:anim>
                                    <p:anim calcmode="lin" valueType="num">
                                      <p:cBhvr>
                                        <p:cTn id="22" dur="800" decel="100000" fill="hold"/>
                                        <p:tgtEl>
                                          <p:spTgt spid="5"/>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0" presetClass="entr" presetSubtype="0" fill="hold" nodeType="clickEffect">
                                  <p:stCondLst>
                                    <p:cond delay="0"/>
                                  </p:stCondLst>
                                  <p:childTnLst>
                                    <p:set>
                                      <p:cBhvr>
                                        <p:cTn id="28" dur="1" fill="hold">
                                          <p:stCondLst>
                                            <p:cond delay="0"/>
                                          </p:stCondLst>
                                        </p:cTn>
                                        <p:tgtEl>
                                          <p:spTgt spid="1025"/>
                                        </p:tgtEl>
                                        <p:attrNameLst>
                                          <p:attrName>style.visibility</p:attrName>
                                        </p:attrNameLst>
                                      </p:cBhvr>
                                      <p:to>
                                        <p:strVal val="visible"/>
                                      </p:to>
                                    </p:set>
                                    <p:animEffect transition="in" filter="fade">
                                      <p:cBhvr>
                                        <p:cTn id="29" dur="800" decel="100000"/>
                                        <p:tgtEl>
                                          <p:spTgt spid="1025"/>
                                        </p:tgtEl>
                                      </p:cBhvr>
                                    </p:animEffect>
                                    <p:anim calcmode="lin" valueType="num">
                                      <p:cBhvr>
                                        <p:cTn id="30" dur="800" decel="100000" fill="hold"/>
                                        <p:tgtEl>
                                          <p:spTgt spid="1025"/>
                                        </p:tgtEl>
                                        <p:attrNameLst>
                                          <p:attrName>style.rotation</p:attrName>
                                        </p:attrNameLst>
                                      </p:cBhvr>
                                      <p:tavLst>
                                        <p:tav tm="0">
                                          <p:val>
                                            <p:fltVal val="-90"/>
                                          </p:val>
                                        </p:tav>
                                        <p:tav tm="100000">
                                          <p:val>
                                            <p:fltVal val="0"/>
                                          </p:val>
                                        </p:tav>
                                      </p:tavLst>
                                    </p:anim>
                                    <p:anim calcmode="lin" valueType="num">
                                      <p:cBhvr>
                                        <p:cTn id="31" dur="800" decel="100000" fill="hold"/>
                                        <p:tgtEl>
                                          <p:spTgt spid="1025"/>
                                        </p:tgtEl>
                                        <p:attrNameLst>
                                          <p:attrName>ppt_x</p:attrName>
                                        </p:attrNameLst>
                                      </p:cBhvr>
                                      <p:tavLst>
                                        <p:tav tm="0">
                                          <p:val>
                                            <p:strVal val="#ppt_x+0.4"/>
                                          </p:val>
                                        </p:tav>
                                        <p:tav tm="100000">
                                          <p:val>
                                            <p:strVal val="#ppt_x-0.05"/>
                                          </p:val>
                                        </p:tav>
                                      </p:tavLst>
                                    </p:anim>
                                    <p:anim calcmode="lin" valueType="num">
                                      <p:cBhvr>
                                        <p:cTn id="32" dur="800" decel="100000" fill="hold"/>
                                        <p:tgtEl>
                                          <p:spTgt spid="1025"/>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025"/>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025"/>
                                        </p:tgtEl>
                                        <p:attrNameLst>
                                          <p:attrName>ppt_y</p:attrName>
                                        </p:attrNameLst>
                                      </p:cBhvr>
                                      <p:tavLst>
                                        <p:tav tm="0">
                                          <p:val>
                                            <p:strVal val="#ppt_y+0.1"/>
                                          </p:val>
                                        </p:tav>
                                        <p:tav tm="100000">
                                          <p:val>
                                            <p:strVal val="#ppt_y"/>
                                          </p:val>
                                        </p:tav>
                                      </p:tavLst>
                                    </p:anim>
                                  </p:childTnLst>
                                </p:cTn>
                              </p:par>
                              <p:par>
                                <p:cTn id="35" presetID="30" presetClass="entr" presetSubtype="0" fill="hold" nodeType="withEffect">
                                  <p:stCondLst>
                                    <p:cond delay="0"/>
                                  </p:stCondLst>
                                  <p:childTnLst>
                                    <p:set>
                                      <p:cBhvr>
                                        <p:cTn id="36" dur="1" fill="hold">
                                          <p:stCondLst>
                                            <p:cond delay="0"/>
                                          </p:stCondLst>
                                        </p:cTn>
                                        <p:tgtEl>
                                          <p:spTgt spid="1028"/>
                                        </p:tgtEl>
                                        <p:attrNameLst>
                                          <p:attrName>style.visibility</p:attrName>
                                        </p:attrNameLst>
                                      </p:cBhvr>
                                      <p:to>
                                        <p:strVal val="visible"/>
                                      </p:to>
                                    </p:set>
                                    <p:animEffect transition="in" filter="fade">
                                      <p:cBhvr>
                                        <p:cTn id="37" dur="800" decel="100000"/>
                                        <p:tgtEl>
                                          <p:spTgt spid="1028"/>
                                        </p:tgtEl>
                                      </p:cBhvr>
                                    </p:animEffect>
                                    <p:anim calcmode="lin" valueType="num">
                                      <p:cBhvr>
                                        <p:cTn id="38" dur="800" decel="100000" fill="hold"/>
                                        <p:tgtEl>
                                          <p:spTgt spid="1028"/>
                                        </p:tgtEl>
                                        <p:attrNameLst>
                                          <p:attrName>style.rotation</p:attrName>
                                        </p:attrNameLst>
                                      </p:cBhvr>
                                      <p:tavLst>
                                        <p:tav tm="0">
                                          <p:val>
                                            <p:fltVal val="-90"/>
                                          </p:val>
                                        </p:tav>
                                        <p:tav tm="100000">
                                          <p:val>
                                            <p:fltVal val="0"/>
                                          </p:val>
                                        </p:tav>
                                      </p:tavLst>
                                    </p:anim>
                                    <p:anim calcmode="lin" valueType="num">
                                      <p:cBhvr>
                                        <p:cTn id="39" dur="800" decel="100000" fill="hold"/>
                                        <p:tgtEl>
                                          <p:spTgt spid="1028"/>
                                        </p:tgtEl>
                                        <p:attrNameLst>
                                          <p:attrName>ppt_x</p:attrName>
                                        </p:attrNameLst>
                                      </p:cBhvr>
                                      <p:tavLst>
                                        <p:tav tm="0">
                                          <p:val>
                                            <p:strVal val="#ppt_x+0.4"/>
                                          </p:val>
                                        </p:tav>
                                        <p:tav tm="100000">
                                          <p:val>
                                            <p:strVal val="#ppt_x-0.05"/>
                                          </p:val>
                                        </p:tav>
                                      </p:tavLst>
                                    </p:anim>
                                    <p:anim calcmode="lin" valueType="num">
                                      <p:cBhvr>
                                        <p:cTn id="40" dur="800" decel="100000" fill="hold"/>
                                        <p:tgtEl>
                                          <p:spTgt spid="1028"/>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028"/>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028"/>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800" decel="100000"/>
                                        <p:tgtEl>
                                          <p:spTgt spid="17"/>
                                        </p:tgtEl>
                                      </p:cBhvr>
                                    </p:animEffect>
                                    <p:anim calcmode="lin" valueType="num">
                                      <p:cBhvr>
                                        <p:cTn id="48" dur="800" decel="100000" fill="hold"/>
                                        <p:tgtEl>
                                          <p:spTgt spid="17"/>
                                        </p:tgtEl>
                                        <p:attrNameLst>
                                          <p:attrName>style.rotation</p:attrName>
                                        </p:attrNameLst>
                                      </p:cBhvr>
                                      <p:tavLst>
                                        <p:tav tm="0">
                                          <p:val>
                                            <p:fltVal val="-90"/>
                                          </p:val>
                                        </p:tav>
                                        <p:tav tm="100000">
                                          <p:val>
                                            <p:fltVal val="0"/>
                                          </p:val>
                                        </p:tav>
                                      </p:tavLst>
                                    </p:anim>
                                    <p:anim calcmode="lin" valueType="num">
                                      <p:cBhvr>
                                        <p:cTn id="49" dur="800" decel="100000" fill="hold"/>
                                        <p:tgtEl>
                                          <p:spTgt spid="17"/>
                                        </p:tgtEl>
                                        <p:attrNameLst>
                                          <p:attrName>ppt_x</p:attrName>
                                        </p:attrNameLst>
                                      </p:cBhvr>
                                      <p:tavLst>
                                        <p:tav tm="0">
                                          <p:val>
                                            <p:strVal val="#ppt_x+0.4"/>
                                          </p:val>
                                        </p:tav>
                                        <p:tav tm="100000">
                                          <p:val>
                                            <p:strVal val="#ppt_x-0.05"/>
                                          </p:val>
                                        </p:tav>
                                      </p:tavLst>
                                    </p:anim>
                                    <p:anim calcmode="lin" valueType="num">
                                      <p:cBhvr>
                                        <p:cTn id="50" dur="800" decel="100000" fill="hold"/>
                                        <p:tgtEl>
                                          <p:spTgt spid="17"/>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1"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randombar(horizontal)">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37" presetClass="entr" presetSubtype="0" fill="hold"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1000"/>
                                        <p:tgtEl>
                                          <p:spTgt spid="6"/>
                                        </p:tgtEl>
                                      </p:cBhvr>
                                    </p:animEffect>
                                    <p:anim calcmode="lin" valueType="num">
                                      <p:cBhvr>
                                        <p:cTn id="63" dur="1000" fill="hold"/>
                                        <p:tgtEl>
                                          <p:spTgt spid="6"/>
                                        </p:tgtEl>
                                        <p:attrNameLst>
                                          <p:attrName>ppt_x</p:attrName>
                                        </p:attrNameLst>
                                      </p:cBhvr>
                                      <p:tavLst>
                                        <p:tav tm="0">
                                          <p:val>
                                            <p:strVal val="#ppt_x"/>
                                          </p:val>
                                        </p:tav>
                                        <p:tav tm="100000">
                                          <p:val>
                                            <p:strVal val="#ppt_x"/>
                                          </p:val>
                                        </p:tav>
                                      </p:tavLst>
                                    </p:anim>
                                    <p:anim calcmode="lin" valueType="num">
                                      <p:cBhvr>
                                        <p:cTn id="64" dur="900" decel="100000" fill="hold"/>
                                        <p:tgtEl>
                                          <p:spTgt spid="6"/>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0" presetClass="entr" presetSubtype="0" fill="hold" nodeType="clickEffect">
                                  <p:stCondLst>
                                    <p:cond delay="0"/>
                                  </p:stCondLst>
                                  <p:childTnLst>
                                    <p:set>
                                      <p:cBhvr>
                                        <p:cTn id="69" dur="1" fill="hold">
                                          <p:stCondLst>
                                            <p:cond delay="0"/>
                                          </p:stCondLst>
                                        </p:cTn>
                                        <p:tgtEl>
                                          <p:spTgt spid="1031"/>
                                        </p:tgtEl>
                                        <p:attrNameLst>
                                          <p:attrName>style.visibility</p:attrName>
                                        </p:attrNameLst>
                                      </p:cBhvr>
                                      <p:to>
                                        <p:strVal val="visible"/>
                                      </p:to>
                                    </p:set>
                                    <p:animEffect transition="in" filter="wedge">
                                      <p:cBhvr>
                                        <p:cTn id="70" dur="2000"/>
                                        <p:tgtEl>
                                          <p:spTgt spid="1031"/>
                                        </p:tgtEl>
                                      </p:cBhvr>
                                    </p:animEffect>
                                  </p:childTnLst>
                                </p:cTn>
                              </p:par>
                              <p:par>
                                <p:cTn id="71" presetID="20" presetClass="entr" presetSubtype="0" fill="hold" nodeType="withEffect">
                                  <p:stCondLst>
                                    <p:cond delay="0"/>
                                  </p:stCondLst>
                                  <p:childTnLst>
                                    <p:set>
                                      <p:cBhvr>
                                        <p:cTn id="72" dur="1" fill="hold">
                                          <p:stCondLst>
                                            <p:cond delay="0"/>
                                          </p:stCondLst>
                                        </p:cTn>
                                        <p:tgtEl>
                                          <p:spTgt spid="1033"/>
                                        </p:tgtEl>
                                        <p:attrNameLst>
                                          <p:attrName>style.visibility</p:attrName>
                                        </p:attrNameLst>
                                      </p:cBhvr>
                                      <p:to>
                                        <p:strVal val="visible"/>
                                      </p:to>
                                    </p:set>
                                    <p:animEffect transition="in" filter="wedge">
                                      <p:cBhvr>
                                        <p:cTn id="73" dur="2000"/>
                                        <p:tgtEl>
                                          <p:spTgt spid="1033"/>
                                        </p:tgtEl>
                                      </p:cBhvr>
                                    </p:animEffect>
                                  </p:childTnLst>
                                </p:cTn>
                              </p:par>
                            </p:childTnLst>
                          </p:cTn>
                        </p:par>
                      </p:childTnLst>
                    </p:cTn>
                  </p:par>
                  <p:par>
                    <p:cTn id="74" fill="hold">
                      <p:stCondLst>
                        <p:cond delay="indefinite"/>
                      </p:stCondLst>
                      <p:childTnLst>
                        <p:par>
                          <p:cTn id="75" fill="hold">
                            <p:stCondLst>
                              <p:cond delay="0"/>
                            </p:stCondLst>
                            <p:childTnLst>
                              <p:par>
                                <p:cTn id="76" presetID="20" presetClass="entr" presetSubtype="0" fill="hold" grpId="0"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wedge">
                                      <p:cBhvr>
                                        <p:cTn id="78" dur="2000"/>
                                        <p:tgtEl>
                                          <p:spTgt spid="22"/>
                                        </p:tgtEl>
                                      </p:cBhvr>
                                    </p:animEffect>
                                  </p:childTnLst>
                                </p:cTn>
                              </p:par>
                            </p:childTnLst>
                          </p:cTn>
                        </p:par>
                      </p:childTnLst>
                    </p:cTn>
                  </p:par>
                  <p:par>
                    <p:cTn id="79" fill="hold">
                      <p:stCondLst>
                        <p:cond delay="indefinite"/>
                      </p:stCondLst>
                      <p:childTnLst>
                        <p:par>
                          <p:cTn id="80" fill="hold">
                            <p:stCondLst>
                              <p:cond delay="0"/>
                            </p:stCondLst>
                            <p:childTnLst>
                              <p:par>
                                <p:cTn id="81" presetID="5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770" decel="100000"/>
                                        <p:tgtEl>
                                          <p:spTgt spid="24"/>
                                        </p:tgtEl>
                                      </p:cBhvr>
                                    </p:animEffect>
                                    <p:animScale>
                                      <p:cBhvr>
                                        <p:cTn id="84" dur="770" decel="100000"/>
                                        <p:tgtEl>
                                          <p:spTgt spid="24"/>
                                        </p:tgtEl>
                                      </p:cBhvr>
                                      <p:from x="10000" y="10000"/>
                                      <p:to x="200000" y="450000"/>
                                    </p:animScale>
                                    <p:animScale>
                                      <p:cBhvr>
                                        <p:cTn id="85" dur="1230" accel="100000" fill="hold">
                                          <p:stCondLst>
                                            <p:cond delay="770"/>
                                          </p:stCondLst>
                                        </p:cTn>
                                        <p:tgtEl>
                                          <p:spTgt spid="24"/>
                                        </p:tgtEl>
                                      </p:cBhvr>
                                      <p:from x="200000" y="450000"/>
                                      <p:to x="100000" y="100000"/>
                                    </p:animScale>
                                    <p:set>
                                      <p:cBhvr>
                                        <p:cTn id="86" dur="770" fill="hold"/>
                                        <p:tgtEl>
                                          <p:spTgt spid="24"/>
                                        </p:tgtEl>
                                        <p:attrNameLst>
                                          <p:attrName>ppt_x</p:attrName>
                                        </p:attrNameLst>
                                      </p:cBhvr>
                                      <p:to>
                                        <p:strVal val="(0.5)"/>
                                      </p:to>
                                    </p:set>
                                    <p:anim from="(0.5)" to="(#ppt_x)" calcmode="lin" valueType="num">
                                      <p:cBhvr>
                                        <p:cTn id="87" dur="1230" accel="100000" fill="hold">
                                          <p:stCondLst>
                                            <p:cond delay="770"/>
                                          </p:stCondLst>
                                        </p:cTn>
                                        <p:tgtEl>
                                          <p:spTgt spid="24"/>
                                        </p:tgtEl>
                                        <p:attrNameLst>
                                          <p:attrName>ppt_x</p:attrName>
                                        </p:attrNameLst>
                                      </p:cBhvr>
                                    </p:anim>
                                    <p:set>
                                      <p:cBhvr>
                                        <p:cTn id="88" dur="770" fill="hold"/>
                                        <p:tgtEl>
                                          <p:spTgt spid="24"/>
                                        </p:tgtEl>
                                        <p:attrNameLst>
                                          <p:attrName>ppt_y</p:attrName>
                                        </p:attrNameLst>
                                      </p:cBhvr>
                                      <p:to>
                                        <p:strVal val="(#ppt_y+0.4)"/>
                                      </p:to>
                                    </p:set>
                                    <p:anim from="(#ppt_y+0.4)" to="(#ppt_y)" calcmode="lin" valueType="num">
                                      <p:cBhvr>
                                        <p:cTn id="89" dur="1230" accel="100000" fill="hold">
                                          <p:stCondLst>
                                            <p:cond delay="770"/>
                                          </p:stCondLst>
                                        </p:cTn>
                                        <p:tgtEl>
                                          <p:spTgt spid="2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P spid="8" grpId="1" animBg="1"/>
      <p:bldP spid="17" grpId="0" animBg="1"/>
      <p:bldP spid="22"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90800" y="2590800"/>
            <a:ext cx="4114800" cy="206210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3200" b="1" dirty="0" err="1">
                <a:solidFill>
                  <a:srgbClr val="00B050"/>
                </a:solidFill>
                <a:latin typeface="NikoshBAN" pitchFamily="2" charset="0"/>
                <a:cs typeface="NikoshBAN" pitchFamily="2" charset="0"/>
              </a:rPr>
              <a:t>সকলের</a:t>
            </a:r>
            <a:r>
              <a:rPr lang="en-US" sz="3200" b="1" dirty="0">
                <a:solidFill>
                  <a:srgbClr val="00B050"/>
                </a:solidFill>
                <a:latin typeface="NikoshBAN" pitchFamily="2" charset="0"/>
                <a:cs typeface="NikoshBAN" pitchFamily="2" charset="0"/>
              </a:rPr>
              <a:t> </a:t>
            </a:r>
            <a:r>
              <a:rPr lang="en-US" sz="3200" b="1" dirty="0" err="1">
                <a:solidFill>
                  <a:srgbClr val="00B050"/>
                </a:solidFill>
                <a:latin typeface="NikoshBAN" pitchFamily="2" charset="0"/>
                <a:cs typeface="NikoshBAN" pitchFamily="2" charset="0"/>
              </a:rPr>
              <a:t>সুস্বাস্থ্য</a:t>
            </a:r>
            <a:endParaRPr lang="en-US" sz="3200" b="1" dirty="0">
              <a:solidFill>
                <a:srgbClr val="00B050"/>
              </a:solidFill>
              <a:latin typeface="NikoshBAN" pitchFamily="2" charset="0"/>
              <a:cs typeface="NikoshBAN" pitchFamily="2" charset="0"/>
            </a:endParaRPr>
          </a:p>
          <a:p>
            <a:pPr algn="ctr"/>
            <a:r>
              <a:rPr lang="en-US" sz="3200" b="1" dirty="0" err="1">
                <a:solidFill>
                  <a:srgbClr val="00B050"/>
                </a:solidFill>
                <a:latin typeface="NikoshBAN" pitchFamily="2" charset="0"/>
                <a:cs typeface="NikoshBAN" pitchFamily="2" charset="0"/>
              </a:rPr>
              <a:t>কামনায়</a:t>
            </a:r>
            <a:endParaRPr lang="en-US" sz="3200" b="1" dirty="0">
              <a:solidFill>
                <a:srgbClr val="00B050"/>
              </a:solidFill>
              <a:latin typeface="NikoshBAN" pitchFamily="2" charset="0"/>
              <a:cs typeface="NikoshBAN" pitchFamily="2" charset="0"/>
            </a:endParaRPr>
          </a:p>
          <a:p>
            <a:pPr algn="ctr"/>
            <a:r>
              <a:rPr lang="en-US" sz="3200" b="1" dirty="0" err="1">
                <a:solidFill>
                  <a:srgbClr val="003300"/>
                </a:solidFill>
                <a:latin typeface="NikoshBAN" pitchFamily="2" charset="0"/>
                <a:cs typeface="NikoshBAN" pitchFamily="2" charset="0"/>
              </a:rPr>
              <a:t>আল্লাহ</a:t>
            </a:r>
            <a:r>
              <a:rPr lang="en-US" sz="3200" b="1" dirty="0">
                <a:solidFill>
                  <a:srgbClr val="003300"/>
                </a:solidFill>
                <a:latin typeface="NikoshBAN" pitchFamily="2" charset="0"/>
                <a:cs typeface="NikoshBAN" pitchFamily="2" charset="0"/>
              </a:rPr>
              <a:t> </a:t>
            </a:r>
            <a:r>
              <a:rPr lang="en-US" sz="3200" b="1" dirty="0" err="1">
                <a:solidFill>
                  <a:srgbClr val="003300"/>
                </a:solidFill>
                <a:latin typeface="NikoshBAN" pitchFamily="2" charset="0"/>
                <a:cs typeface="NikoshBAN" pitchFamily="2" charset="0"/>
              </a:rPr>
              <a:t>হাফেজ</a:t>
            </a:r>
            <a:endParaRPr lang="en-US" sz="3200" b="1" dirty="0">
              <a:solidFill>
                <a:srgbClr val="003300"/>
              </a:solidFill>
              <a:latin typeface="NikoshBAN" pitchFamily="2" charset="0"/>
              <a:cs typeface="NikoshBAN" pitchFamily="2" charset="0"/>
            </a:endParaRPr>
          </a:p>
          <a:p>
            <a:endParaRPr lang="en-US" sz="3200" dirty="0"/>
          </a:p>
        </p:txBody>
      </p:sp>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set>
                                      <p:cBhvr>
                                        <p:cTn id="7" dur="455" fill="hold">
                                          <p:stCondLst>
                                            <p:cond delay="0"/>
                                          </p:stCondLst>
                                        </p:cTn>
                                        <p:tgtEl>
                                          <p:spTgt spid="7"/>
                                        </p:tgtEl>
                                        <p:attrNameLst>
                                          <p:attrName>style.rotation</p:attrName>
                                        </p:attrNameLst>
                                      </p:cBhvr>
                                      <p:to>
                                        <p:strVal val="-45.0"/>
                                      </p:to>
                                    </p:set>
                                    <p:anim calcmode="lin" valueType="num">
                                      <p:cBhvr>
                                        <p:cTn id="8" dur="455" fill="hold">
                                          <p:stCondLst>
                                            <p:cond delay="455"/>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7924800" cy="2362199"/>
          </a:xfrm>
          <a:solidFill>
            <a:schemeClr val="bg1">
              <a:lumMod val="95000"/>
            </a:schemeClr>
          </a:solidFill>
          <a:ln>
            <a:noFill/>
          </a:ln>
        </p:spPr>
        <p:txBody>
          <a:bodyPr>
            <a:noAutofit/>
          </a:bodyPr>
          <a:lstStyle/>
          <a:p>
            <a:pPr algn="l"/>
            <a:r>
              <a:rPr lang="bn-BD" sz="2800" u="sng" dirty="0">
                <a:solidFill>
                  <a:srgbClr val="0070C0"/>
                </a:solidFill>
              </a:rPr>
              <a:t>আদর্শ বিচ্যুতিঃ</a:t>
            </a:r>
            <a:r>
              <a:rPr lang="bn-BD" sz="2800" dirty="0">
                <a:solidFill>
                  <a:srgbClr val="0070C0"/>
                </a:solidFill>
              </a:rPr>
              <a:t>  আদর্শ বিচ্যুতি ব্যবহার করে অতীতে অর্জিত আয়ের বিচ্যুতি থেকে যেমন ঝুঁকি পরিমাপ করা হয়, তেমনি ভবিষ্যতে প্রত্যাশিত আয়ের ঝুঁকি ও পরিমাপ করা হয়। এটি একটি পরিসংখ্যানিক পদ্ধতি। </a:t>
            </a:r>
            <a:r>
              <a:rPr lang="en-US" sz="2800" dirty="0">
                <a:solidFill>
                  <a:srgbClr val="0070C0"/>
                </a:solidFill>
              </a:rPr>
              <a:t/>
            </a:r>
            <a:br>
              <a:rPr lang="en-US" sz="2800" dirty="0">
                <a:solidFill>
                  <a:srgbClr val="0070C0"/>
                </a:solidFill>
              </a:rPr>
            </a:br>
            <a:endParaRPr lang="en-US" sz="2800" dirty="0">
              <a:solidFill>
                <a:srgbClr val="0070C0"/>
              </a:solidFill>
            </a:endParaRPr>
          </a:p>
        </p:txBody>
      </p:sp>
      <p:sp>
        <p:nvSpPr>
          <p:cNvPr id="3" name="Subtitle 2"/>
          <p:cNvSpPr>
            <a:spLocks noGrp="1"/>
          </p:cNvSpPr>
          <p:nvPr>
            <p:ph type="subTitle" idx="1"/>
          </p:nvPr>
        </p:nvSpPr>
        <p:spPr>
          <a:xfrm>
            <a:off x="685800" y="3124200"/>
            <a:ext cx="7467600" cy="2743200"/>
          </a:xfrm>
          <a:solidFill>
            <a:schemeClr val="accent1">
              <a:lumMod val="40000"/>
              <a:lumOff val="60000"/>
            </a:schemeClr>
          </a:solidFill>
          <a:effectLst>
            <a:glow rad="228600">
              <a:schemeClr val="accent6">
                <a:satMod val="175000"/>
                <a:alpha val="40000"/>
              </a:schemeClr>
            </a:glow>
            <a:outerShdw blurRad="57150" dist="38100" dir="5400000" algn="ctr" rotWithShape="0">
              <a:schemeClr val="accent1">
                <a:shade val="9000"/>
                <a:satMod val="105000"/>
                <a:alpha val="48000"/>
              </a:schemeClr>
            </a:outerShdw>
          </a:effectLst>
        </p:spPr>
        <p:style>
          <a:lnRef idx="1">
            <a:schemeClr val="accent1"/>
          </a:lnRef>
          <a:fillRef idx="2">
            <a:schemeClr val="accent1"/>
          </a:fillRef>
          <a:effectRef idx="1">
            <a:schemeClr val="accent1"/>
          </a:effectRef>
          <a:fontRef idx="minor">
            <a:schemeClr val="dk1"/>
          </a:fontRef>
        </p:style>
        <p:txBody>
          <a:bodyPr>
            <a:normAutofit/>
          </a:bodyPr>
          <a:lstStyle/>
          <a:p>
            <a:pPr algn="l"/>
            <a:endParaRPr lang="bn-BD" sz="2000" dirty="0">
              <a:solidFill>
                <a:srgbClr val="002060"/>
              </a:solidFill>
            </a:endParaRPr>
          </a:p>
          <a:p>
            <a:pPr algn="l"/>
            <a:r>
              <a:rPr lang="bn-BD" sz="2000" dirty="0">
                <a:solidFill>
                  <a:srgbClr val="002060"/>
                </a:solidFill>
              </a:rPr>
              <a:t>আদর্শ বিচ্যুতি = </a:t>
            </a:r>
            <a:endParaRPr lang="en-US" sz="2000" dirty="0">
              <a:solidFill>
                <a:srgbClr val="002060"/>
              </a:solidFill>
            </a:endParaRPr>
          </a:p>
          <a:p>
            <a:pPr algn="l"/>
            <a:r>
              <a:rPr lang="bn-BD" sz="2000" dirty="0">
                <a:solidFill>
                  <a:srgbClr val="002060"/>
                </a:solidFill>
              </a:rPr>
              <a:t> </a:t>
            </a:r>
          </a:p>
          <a:p>
            <a:pPr algn="l"/>
            <a:r>
              <a:rPr lang="bn-BD" sz="2000" dirty="0">
                <a:solidFill>
                  <a:srgbClr val="002060"/>
                </a:solidFill>
              </a:rPr>
              <a:t>এখানে,             </a:t>
            </a:r>
            <a:r>
              <a:rPr lang="en-US" sz="2000" dirty="0">
                <a:solidFill>
                  <a:srgbClr val="002060"/>
                </a:solidFill>
              </a:rPr>
              <a:t>২= </a:t>
            </a:r>
            <a:r>
              <a:rPr lang="bn-BD" sz="2000" dirty="0">
                <a:solidFill>
                  <a:srgbClr val="002060"/>
                </a:solidFill>
              </a:rPr>
              <a:t> অতীতে অর্জিত আয় হার থেকে গড় আয় হারের পার্থক্যের বর্গের সমষ্টি।</a:t>
            </a:r>
            <a:endParaRPr lang="en-US" sz="2000" dirty="0">
              <a:solidFill>
                <a:srgbClr val="002060"/>
              </a:solidFill>
            </a:endParaRPr>
          </a:p>
          <a:p>
            <a:pPr algn="l"/>
            <a:r>
              <a:rPr lang="bn-BD" sz="2000" dirty="0">
                <a:solidFill>
                  <a:srgbClr val="002060"/>
                </a:solidFill>
              </a:rPr>
              <a:t>              </a:t>
            </a:r>
            <a:r>
              <a:rPr lang="en-US" sz="2000" dirty="0">
                <a:solidFill>
                  <a:srgbClr val="002060"/>
                </a:solidFill>
              </a:rPr>
              <a:t>n</a:t>
            </a:r>
            <a:r>
              <a:rPr lang="bn-BD" sz="2000" dirty="0">
                <a:solidFill>
                  <a:srgbClr val="002060"/>
                </a:solidFill>
              </a:rPr>
              <a:t> =বছরের সংখ্যা  </a:t>
            </a:r>
            <a:endParaRPr lang="en-US" sz="2000" dirty="0">
              <a:solidFill>
                <a:srgbClr val="002060"/>
              </a:solidFill>
            </a:endParaRPr>
          </a:p>
          <a:p>
            <a:endParaRPr lang="en-US" sz="2400" dirty="0">
              <a:solidFill>
                <a:srgbClr val="002060"/>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276600"/>
            <a:ext cx="2514600" cy="762000"/>
          </a:xfrm>
          <a:prstGeom prst="rect">
            <a:avLst/>
          </a:prstGeom>
          <a:solidFill>
            <a:schemeClr val="accent6">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71600" y="4191000"/>
            <a:ext cx="1905000" cy="428625"/>
          </a:xfrm>
          <a:prstGeom prst="rect">
            <a:avLst/>
          </a:prstGeom>
          <a:solidFill>
            <a:schemeClr val="accent6">
              <a:lumMod val="20000"/>
              <a:lumOff val="80000"/>
            </a:schemeClr>
          </a:solidFill>
          <a:ln>
            <a:solidFill>
              <a:schemeClr val="tx1"/>
            </a:solidFill>
          </a:ln>
          <a:effectLst>
            <a:outerShdw blurRad="57150" dist="38100" dir="5400000" algn="ctr" rotWithShape="0">
              <a:schemeClr val="accent1">
                <a:shade val="9000"/>
                <a:satMod val="105000"/>
                <a:alpha val="48000"/>
              </a:schemeClr>
            </a:outerShdw>
            <a:softEdge rad="31750"/>
          </a:effectLst>
        </p:spPr>
        <p:style>
          <a:lnRef idx="1">
            <a:schemeClr val="accent1"/>
          </a:lnRef>
          <a:fillRef idx="2">
            <a:schemeClr val="accent1"/>
          </a:fillRef>
          <a:effectRef idx="1">
            <a:schemeClr val="accent1"/>
          </a:effectRef>
          <a:fontRef idx="minor">
            <a:schemeClr val="dk1"/>
          </a:fontRef>
        </p:style>
      </p:pic>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a:bodyPr>
          <a:lstStyle/>
          <a:p>
            <a:pPr lvl="0" algn="l" fontAlgn="base">
              <a:spcAft>
                <a:spcPct val="0"/>
              </a:spcAft>
            </a:pP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উদাহরণ</a:t>
            </a:r>
            <a:r>
              <a:rPr kumimoji="0" lang="en-US" sz="1800" b="0" i="0" u="none" strike="noStrike" cap="none" normalizeH="0" baseline="0" dirty="0" err="1">
                <a:ln>
                  <a:noFill/>
                </a:ln>
                <a:solidFill>
                  <a:schemeClr val="bg2">
                    <a:lumMod val="50000"/>
                  </a:schemeClr>
                </a:solidFill>
                <a:effectLst/>
                <a:latin typeface="Vrinda" pitchFamily="34" charset="0"/>
                <a:ea typeface="Calibri" pitchFamily="34" charset="0"/>
                <a:cs typeface="Vrinda" pitchFamily="34" charset="0"/>
              </a:rPr>
              <a:t>ঃ</a:t>
            </a:r>
            <a:r>
              <a:rPr kumimoji="0" lang="en-US" sz="1800" b="0" i="0" u="none" strike="noStrike" cap="none" normalizeH="0" baseline="0" dirty="0">
                <a:ln>
                  <a:noFill/>
                </a:ln>
                <a:solidFill>
                  <a:schemeClr val="bg2">
                    <a:lumMod val="50000"/>
                  </a:schemeClr>
                </a:solidFill>
                <a:effectLst/>
                <a:latin typeface="Vrinda" pitchFamily="34" charset="0"/>
                <a:ea typeface="Calibri" pitchFamily="34" charset="0"/>
                <a:cs typeface="Vrinda" pitchFamily="34" charset="0"/>
              </a:rPr>
              <a:t> </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নিচের</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ছকে</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একটি</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প্রকল্পের</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২০০৭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সাল</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থেকে</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২০১১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সাল</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পর্যন্ত</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এই</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পাঁচ</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বছরের</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আয়</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দেয়া</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lang="bn-BD" sz="1800" dirty="0">
                <a:solidFill>
                  <a:schemeClr val="bg2">
                    <a:lumMod val="50000"/>
                  </a:schemeClr>
                </a:solidFill>
                <a:latin typeface="Vrinda" pitchFamily="34" charset="0"/>
                <a:ea typeface="Calibri" pitchFamily="34" charset="0"/>
                <a:cs typeface="Vrinda" pitchFamily="34"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আছে</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আমরা</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এর</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আয়</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ও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ঝুঁকি</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গণনা</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err="1">
                <a:ln>
                  <a:noFill/>
                </a:ln>
                <a:solidFill>
                  <a:schemeClr val="bg2">
                    <a:lumMod val="50000"/>
                  </a:schemeClr>
                </a:solidFill>
                <a:effectLst/>
                <a:latin typeface="Calibri" pitchFamily="34" charset="0"/>
                <a:ea typeface="Calibri" pitchFamily="34" charset="0"/>
                <a:cs typeface="Times New Roman" pitchFamily="18" charset="0"/>
              </a:rPr>
              <a:t>করব</a:t>
            </a:r>
            <a:r>
              <a:rPr kumimoji="0" lang="en-US" sz="1800" b="0" i="0" u="none" strike="noStrike" cap="none" normalizeH="0" baseline="0" dirty="0">
                <a:ln>
                  <a:noFill/>
                </a:ln>
                <a:solidFill>
                  <a:schemeClr val="bg2">
                    <a:lumMod val="50000"/>
                  </a:schemeClr>
                </a:solidFill>
                <a:effectLst/>
                <a:latin typeface="Calibri" pitchFamily="34" charset="0"/>
                <a:ea typeface="Calibri" pitchFamily="34" charset="0"/>
                <a:cs typeface="Times New Roman" pitchFamily="18" charset="0"/>
              </a:rPr>
              <a:t> ।</a:t>
            </a:r>
            <a:r>
              <a:rPr kumimoji="0" lang="en-US" sz="1800" b="0" i="0" u="none" strike="noStrike" cap="none" normalizeH="0" baseline="0" dirty="0">
                <a:ln>
                  <a:noFill/>
                </a:ln>
                <a:solidFill>
                  <a:schemeClr val="bg2">
                    <a:lumMod val="50000"/>
                  </a:schemeClr>
                </a:solidFill>
                <a:effectLst/>
                <a:latin typeface="Arial" pitchFamily="34" charset="0"/>
                <a:cs typeface="Arial" pitchFamily="34" charset="0"/>
              </a:rPr>
              <a:t/>
            </a:r>
            <a:br>
              <a:rPr kumimoji="0" lang="en-US" sz="1800" b="0" i="0" u="none" strike="noStrike" cap="none" normalizeH="0" baseline="0" dirty="0">
                <a:ln>
                  <a:noFill/>
                </a:ln>
                <a:solidFill>
                  <a:schemeClr val="bg2">
                    <a:lumMod val="50000"/>
                  </a:schemeClr>
                </a:solidFill>
                <a:effectLst/>
                <a:latin typeface="Arial" pitchFamily="34" charset="0"/>
                <a:cs typeface="Arial" pitchFamily="34" charset="0"/>
              </a:rPr>
            </a:br>
            <a:endParaRPr lang="en-US" sz="1800" dirty="0">
              <a:solidFill>
                <a:schemeClr val="bg2">
                  <a:lumMod val="50000"/>
                </a:schemeClr>
              </a:solidFill>
            </a:endParaRPr>
          </a:p>
        </p:txBody>
      </p:sp>
      <p:sp>
        <p:nvSpPr>
          <p:cNvPr id="3" name="Subtitle 2"/>
          <p:cNvSpPr>
            <a:spLocks noGrp="1"/>
          </p:cNvSpPr>
          <p:nvPr>
            <p:ph type="subTitle" idx="1"/>
          </p:nvPr>
        </p:nvSpPr>
        <p:spPr>
          <a:xfrm>
            <a:off x="304800" y="1371600"/>
            <a:ext cx="8534400" cy="5181600"/>
          </a:xfrm>
        </p:spPr>
        <p:txBody>
          <a:bodyPr>
            <a:noAutofit/>
          </a:bodyPr>
          <a:lstStyle/>
          <a:p>
            <a:pPr algn="just"/>
            <a:r>
              <a:rPr lang="bn-BD" sz="2000" dirty="0">
                <a:solidFill>
                  <a:srgbClr val="C00000"/>
                </a:solidFill>
              </a:rPr>
              <a:t> </a:t>
            </a:r>
          </a:p>
          <a:p>
            <a:pPr algn="just"/>
            <a:endParaRPr lang="bn-BD" sz="2000" dirty="0">
              <a:solidFill>
                <a:srgbClr val="C00000"/>
              </a:solidFill>
            </a:endParaRPr>
          </a:p>
          <a:p>
            <a:pPr algn="just"/>
            <a:endParaRPr lang="bn-BD" sz="2000" dirty="0">
              <a:solidFill>
                <a:srgbClr val="C00000"/>
              </a:solidFill>
            </a:endParaRPr>
          </a:p>
          <a:p>
            <a:pPr algn="just"/>
            <a:endParaRPr lang="bn-BD" sz="2000" dirty="0">
              <a:solidFill>
                <a:srgbClr val="C00000"/>
              </a:solidFill>
            </a:endParaRPr>
          </a:p>
          <a:p>
            <a:pPr algn="just"/>
            <a:endParaRPr lang="bn-BD" sz="2000" dirty="0">
              <a:solidFill>
                <a:srgbClr val="C00000"/>
              </a:solidFill>
            </a:endParaRPr>
          </a:p>
          <a:p>
            <a:pPr algn="just"/>
            <a:endParaRPr lang="bn-BD" sz="2000" dirty="0">
              <a:solidFill>
                <a:srgbClr val="C00000"/>
              </a:solidFill>
            </a:endParaRPr>
          </a:p>
          <a:p>
            <a:pPr algn="just"/>
            <a:endParaRPr lang="bn-BD" sz="2000" dirty="0">
              <a:solidFill>
                <a:srgbClr val="C00000"/>
              </a:solidFill>
            </a:endParaRPr>
          </a:p>
          <a:p>
            <a:pPr algn="just"/>
            <a:endParaRPr lang="bn-BD" sz="2000" dirty="0">
              <a:solidFill>
                <a:srgbClr val="C00000"/>
              </a:solidFill>
            </a:endParaRPr>
          </a:p>
          <a:p>
            <a:pPr algn="just"/>
            <a:endParaRPr lang="bn-BD" sz="2000" dirty="0">
              <a:solidFill>
                <a:srgbClr val="C00000"/>
              </a:solidFill>
            </a:endParaRPr>
          </a:p>
          <a:p>
            <a:pPr algn="just"/>
            <a:endParaRPr lang="bn-BD" sz="2000" dirty="0">
              <a:solidFill>
                <a:srgbClr val="C00000"/>
              </a:solidFill>
            </a:endParaRPr>
          </a:p>
          <a:p>
            <a:pPr algn="just"/>
            <a:endParaRPr lang="bn-BD" sz="2000" dirty="0">
              <a:solidFill>
                <a:srgbClr val="C00000"/>
              </a:solidFill>
            </a:endParaRPr>
          </a:p>
          <a:p>
            <a:pPr algn="just"/>
            <a:endParaRPr lang="bn-BD" sz="2000" dirty="0">
              <a:solidFill>
                <a:srgbClr val="C00000"/>
              </a:solidFill>
            </a:endParaRPr>
          </a:p>
          <a:p>
            <a:pPr algn="just"/>
            <a:r>
              <a:rPr lang="bn-BD" sz="2000" dirty="0">
                <a:solidFill>
                  <a:srgbClr val="C00000"/>
                </a:solidFill>
              </a:rPr>
              <a:t>আদর্শ বিচ্যুতি =     = ১৩</a:t>
            </a:r>
            <a:r>
              <a:rPr lang="en-US" sz="2000" dirty="0">
                <a:solidFill>
                  <a:srgbClr val="C00000"/>
                </a:solidFill>
              </a:rPr>
              <a:t>.</a:t>
            </a:r>
            <a:r>
              <a:rPr lang="bn-BD" sz="2000" dirty="0">
                <a:solidFill>
                  <a:srgbClr val="C00000"/>
                </a:solidFill>
              </a:rPr>
              <a:t>৫%  </a:t>
            </a:r>
            <a:endParaRPr lang="en-US" sz="2000" dirty="0">
              <a:solidFill>
                <a:srgbClr val="C00000"/>
              </a:solidFill>
            </a:endParaRPr>
          </a:p>
          <a:p>
            <a:pPr algn="just"/>
            <a:endParaRPr lang="en-US" sz="2000" dirty="0">
              <a:solidFill>
                <a:srgbClr val="C00000"/>
              </a:solidFill>
            </a:endParaRPr>
          </a:p>
        </p:txBody>
      </p:sp>
      <p:graphicFrame>
        <p:nvGraphicFramePr>
          <p:cNvPr id="6" name="Table 5"/>
          <p:cNvGraphicFramePr>
            <a:graphicFrameLocks noGrp="1"/>
          </p:cNvGraphicFramePr>
          <p:nvPr/>
        </p:nvGraphicFramePr>
        <p:xfrm>
          <a:off x="533400" y="1905000"/>
          <a:ext cx="8153400" cy="3756369"/>
        </p:xfrm>
        <a:graphic>
          <a:graphicData uri="http://schemas.openxmlformats.org/drawingml/2006/table">
            <a:tbl>
              <a:tblPr firstRow="1" bandRow="1">
                <a:tableStyleId>{5C22544A-7EE6-4342-B048-85BDC9FD1C3A}</a:tableStyleId>
              </a:tblPr>
              <a:tblGrid>
                <a:gridCol w="2038350"/>
                <a:gridCol w="2038350"/>
                <a:gridCol w="2038350"/>
                <a:gridCol w="2038350"/>
              </a:tblGrid>
              <a:tr h="577419">
                <a:tc>
                  <a:txBody>
                    <a:bodyPr/>
                    <a:lstStyle/>
                    <a:p>
                      <a:pPr marL="0" marR="0" algn="ctr">
                        <a:lnSpc>
                          <a:spcPct val="115000"/>
                        </a:lnSpc>
                        <a:spcBef>
                          <a:spcPts val="0"/>
                        </a:spcBef>
                        <a:spcAft>
                          <a:spcPts val="0"/>
                        </a:spcAft>
                      </a:pPr>
                      <a:r>
                        <a:rPr lang="bn-BD" sz="1400" dirty="0">
                          <a:latin typeface="Calibri"/>
                          <a:ea typeface="Calibri"/>
                          <a:cs typeface="Times New Roman"/>
                        </a:rPr>
                        <a:t>বছর</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আয় (%)</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গড় থেকে ব্যবধান</a:t>
                      </a:r>
                      <a:endParaRPr lang="en-US" sz="1100">
                        <a:latin typeface="Calibri"/>
                        <a:ea typeface="Calibri"/>
                        <a:cs typeface="Times New Roman"/>
                      </a:endParaRPr>
                    </a:p>
                    <a:p>
                      <a:pPr marL="0" marR="0" algn="ctr">
                        <a:lnSpc>
                          <a:spcPct val="115000"/>
                        </a:lnSpc>
                        <a:spcBef>
                          <a:spcPts val="0"/>
                        </a:spcBef>
                        <a:spcAft>
                          <a:spcPts val="0"/>
                        </a:spcAft>
                      </a:pPr>
                      <a:r>
                        <a:rPr lang="bn-BD" sz="1400">
                          <a:latin typeface="Calibri"/>
                          <a:ea typeface="Calibri"/>
                          <a:cs typeface="Times New Roman"/>
                        </a:rPr>
                        <a:t>(আয়– গড়)</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dirty="0">
                          <a:latin typeface="Calibri"/>
                          <a:ea typeface="Calibri"/>
                          <a:cs typeface="Times New Roman"/>
                        </a:rPr>
                        <a:t>ব্যবধানের বর্গ</a:t>
                      </a:r>
                      <a:endParaRPr lang="en-US" sz="1100" dirty="0">
                        <a:latin typeface="Calibri"/>
                        <a:ea typeface="Calibri"/>
                        <a:cs typeface="Times New Roman"/>
                      </a:endParaRPr>
                    </a:p>
                    <a:p>
                      <a:pPr marL="0" marR="0" algn="ctr">
                        <a:lnSpc>
                          <a:spcPct val="115000"/>
                        </a:lnSpc>
                        <a:spcBef>
                          <a:spcPts val="0"/>
                        </a:spcBef>
                        <a:spcAft>
                          <a:spcPts val="0"/>
                        </a:spcAft>
                      </a:pPr>
                      <a:r>
                        <a:rPr lang="bn-BD" sz="1400" dirty="0">
                          <a:latin typeface="Calibri"/>
                          <a:ea typeface="Calibri"/>
                          <a:cs typeface="Times New Roman"/>
                        </a:rPr>
                        <a:t>(আয়– গড়)</a:t>
                      </a:r>
                      <a:r>
                        <a:rPr lang="bn-BD" sz="1400" baseline="30000" dirty="0">
                          <a:latin typeface="Calibri"/>
                          <a:ea typeface="Calibri"/>
                          <a:cs typeface="Times New Roman"/>
                        </a:rPr>
                        <a:t>২</a:t>
                      </a:r>
                      <a:endParaRPr lang="en-US" sz="1100" dirty="0">
                        <a:latin typeface="Calibri"/>
                        <a:ea typeface="Calibri"/>
                        <a:cs typeface="Times New Roman"/>
                      </a:endParaRPr>
                    </a:p>
                  </a:txBody>
                  <a:tcPr marL="68580" marR="68580" marT="0" marB="0"/>
                </a:tc>
              </a:tr>
              <a:tr h="436353">
                <a:tc>
                  <a:txBody>
                    <a:bodyPr/>
                    <a:lstStyle/>
                    <a:p>
                      <a:pPr marL="0" marR="0" algn="ctr">
                        <a:lnSpc>
                          <a:spcPct val="115000"/>
                        </a:lnSpc>
                        <a:spcBef>
                          <a:spcPts val="0"/>
                        </a:spcBef>
                        <a:spcAft>
                          <a:spcPts val="0"/>
                        </a:spcAft>
                      </a:pPr>
                      <a:r>
                        <a:rPr lang="bn-BD" sz="1400" dirty="0">
                          <a:latin typeface="Calibri"/>
                          <a:ea typeface="Calibri"/>
                          <a:cs typeface="Times New Roman"/>
                        </a:rPr>
                        <a:t>২০০৭</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dirty="0">
                          <a:latin typeface="Calibri"/>
                          <a:ea typeface="Calibri"/>
                          <a:cs typeface="Times New Roman"/>
                        </a:rPr>
                        <a:t>২০</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(২০ -১৩)=৭</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Vrinda"/>
                        </a:rPr>
                        <a:t>৭ </a:t>
                      </a:r>
                      <a:r>
                        <a:rPr lang="en-US" sz="1400">
                          <a:latin typeface="Calibri"/>
                          <a:ea typeface="Calibri"/>
                          <a:cs typeface="Vrinda"/>
                        </a:rPr>
                        <a:t>× </a:t>
                      </a:r>
                      <a:r>
                        <a:rPr lang="bn-BD" sz="1400">
                          <a:latin typeface="Calibri"/>
                          <a:ea typeface="Calibri"/>
                          <a:cs typeface="Vrinda"/>
                        </a:rPr>
                        <a:t>৭ = </a:t>
                      </a:r>
                      <a:r>
                        <a:rPr lang="bn-BD" sz="1400">
                          <a:latin typeface="Calibri"/>
                          <a:ea typeface="Calibri"/>
                          <a:cs typeface="Times New Roman"/>
                        </a:rPr>
                        <a:t>৪৯</a:t>
                      </a:r>
                      <a:endParaRPr lang="en-US" sz="1100">
                        <a:latin typeface="Calibri"/>
                        <a:ea typeface="Calibri"/>
                        <a:cs typeface="Times New Roman"/>
                      </a:endParaRPr>
                    </a:p>
                  </a:txBody>
                  <a:tcPr marL="68580" marR="68580" marT="0" marB="0"/>
                </a:tc>
              </a:tr>
              <a:tr h="436353">
                <a:tc>
                  <a:txBody>
                    <a:bodyPr/>
                    <a:lstStyle/>
                    <a:p>
                      <a:pPr marL="0" marR="0" algn="ctr">
                        <a:lnSpc>
                          <a:spcPct val="115000"/>
                        </a:lnSpc>
                        <a:spcBef>
                          <a:spcPts val="0"/>
                        </a:spcBef>
                        <a:spcAft>
                          <a:spcPts val="0"/>
                        </a:spcAft>
                      </a:pPr>
                      <a:r>
                        <a:rPr lang="bn-BD" sz="1400">
                          <a:latin typeface="Calibri"/>
                          <a:ea typeface="Calibri"/>
                          <a:cs typeface="Times New Roman"/>
                        </a:rPr>
                        <a:t>২০০৮</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৫</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(৫ -১৩)=-৮</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Vrinda"/>
                        </a:rPr>
                        <a:t>৮ </a:t>
                      </a:r>
                      <a:r>
                        <a:rPr lang="en-US" sz="1400">
                          <a:latin typeface="Calibri"/>
                          <a:ea typeface="Calibri"/>
                          <a:cs typeface="Vrinda"/>
                        </a:rPr>
                        <a:t>× </a:t>
                      </a:r>
                      <a:r>
                        <a:rPr lang="bn-BD" sz="1400">
                          <a:latin typeface="Calibri"/>
                          <a:ea typeface="Calibri"/>
                          <a:cs typeface="Vrinda"/>
                        </a:rPr>
                        <a:t>৮ = ৬৪</a:t>
                      </a:r>
                      <a:endParaRPr lang="en-US" sz="1100">
                        <a:latin typeface="Calibri"/>
                        <a:ea typeface="Calibri"/>
                        <a:cs typeface="Times New Roman"/>
                      </a:endParaRPr>
                    </a:p>
                  </a:txBody>
                  <a:tcPr marL="68580" marR="68580" marT="0" marB="0"/>
                </a:tc>
              </a:tr>
              <a:tr h="436353">
                <a:tc>
                  <a:txBody>
                    <a:bodyPr/>
                    <a:lstStyle/>
                    <a:p>
                      <a:pPr marL="0" marR="0" algn="ctr">
                        <a:lnSpc>
                          <a:spcPct val="115000"/>
                        </a:lnSpc>
                        <a:spcBef>
                          <a:spcPts val="0"/>
                        </a:spcBef>
                        <a:spcAft>
                          <a:spcPts val="0"/>
                        </a:spcAft>
                      </a:pPr>
                      <a:r>
                        <a:rPr lang="bn-BD" sz="1400">
                          <a:latin typeface="Calibri"/>
                          <a:ea typeface="Calibri"/>
                          <a:cs typeface="Times New Roman"/>
                        </a:rPr>
                        <a:t>২০০৯</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-৫</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(-৫-১৩)=-১৮</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Vrinda"/>
                        </a:rPr>
                        <a:t>১৮ </a:t>
                      </a:r>
                      <a:r>
                        <a:rPr lang="en-US" sz="1400">
                          <a:latin typeface="Calibri"/>
                          <a:ea typeface="Calibri"/>
                          <a:cs typeface="Vrinda"/>
                        </a:rPr>
                        <a:t>× </a:t>
                      </a:r>
                      <a:r>
                        <a:rPr lang="bn-BD" sz="1400">
                          <a:latin typeface="Calibri"/>
                          <a:ea typeface="Calibri"/>
                          <a:cs typeface="Vrinda"/>
                        </a:rPr>
                        <a:t>১৮ = </a:t>
                      </a:r>
                      <a:r>
                        <a:rPr lang="bn-BD" sz="1400">
                          <a:latin typeface="Calibri"/>
                          <a:ea typeface="Calibri"/>
                          <a:cs typeface="Times New Roman"/>
                        </a:rPr>
                        <a:t>৩২৪</a:t>
                      </a:r>
                      <a:endParaRPr lang="en-US" sz="1100">
                        <a:latin typeface="Calibri"/>
                        <a:ea typeface="Calibri"/>
                        <a:cs typeface="Times New Roman"/>
                      </a:endParaRPr>
                    </a:p>
                  </a:txBody>
                  <a:tcPr marL="68580" marR="68580" marT="0" marB="0"/>
                </a:tc>
              </a:tr>
              <a:tr h="436353">
                <a:tc>
                  <a:txBody>
                    <a:bodyPr/>
                    <a:lstStyle/>
                    <a:p>
                      <a:pPr marL="0" marR="0" algn="ctr">
                        <a:lnSpc>
                          <a:spcPct val="115000"/>
                        </a:lnSpc>
                        <a:spcBef>
                          <a:spcPts val="0"/>
                        </a:spcBef>
                        <a:spcAft>
                          <a:spcPts val="0"/>
                        </a:spcAft>
                      </a:pPr>
                      <a:r>
                        <a:rPr lang="bn-BD" sz="1400" dirty="0">
                          <a:latin typeface="Calibri"/>
                          <a:ea typeface="Calibri"/>
                          <a:cs typeface="Times New Roman"/>
                        </a:rPr>
                        <a:t>২০১০</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dirty="0">
                          <a:latin typeface="Calibri"/>
                          <a:ea typeface="Calibri"/>
                          <a:cs typeface="Times New Roman"/>
                        </a:rPr>
                        <a:t>১৫</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(১৫-১৩)=২</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Vrinda"/>
                        </a:rPr>
                        <a:t>২ </a:t>
                      </a:r>
                      <a:r>
                        <a:rPr lang="en-US" sz="1400">
                          <a:latin typeface="Calibri"/>
                          <a:ea typeface="Calibri"/>
                          <a:cs typeface="Vrinda"/>
                        </a:rPr>
                        <a:t>× </a:t>
                      </a:r>
                      <a:r>
                        <a:rPr lang="bn-BD" sz="1400">
                          <a:latin typeface="Calibri"/>
                          <a:ea typeface="Calibri"/>
                          <a:cs typeface="Vrinda"/>
                        </a:rPr>
                        <a:t>২ = ৪</a:t>
                      </a:r>
                      <a:endParaRPr lang="en-US" sz="1100">
                        <a:latin typeface="Calibri"/>
                        <a:ea typeface="Calibri"/>
                        <a:cs typeface="Times New Roman"/>
                      </a:endParaRPr>
                    </a:p>
                  </a:txBody>
                  <a:tcPr marL="68580" marR="68580" marT="0" marB="0"/>
                </a:tc>
              </a:tr>
              <a:tr h="436353">
                <a:tc>
                  <a:txBody>
                    <a:bodyPr/>
                    <a:lstStyle/>
                    <a:p>
                      <a:pPr marL="0" marR="0" algn="ctr">
                        <a:lnSpc>
                          <a:spcPct val="115000"/>
                        </a:lnSpc>
                        <a:spcBef>
                          <a:spcPts val="0"/>
                        </a:spcBef>
                        <a:spcAft>
                          <a:spcPts val="0"/>
                        </a:spcAft>
                      </a:pPr>
                      <a:r>
                        <a:rPr lang="bn-BD" sz="1400">
                          <a:latin typeface="Calibri"/>
                          <a:ea typeface="Calibri"/>
                          <a:cs typeface="Times New Roman"/>
                        </a:rPr>
                        <a:t>২০১১</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৩০</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(৩০-১৩)=১৭</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dirty="0">
                          <a:latin typeface="Calibri"/>
                          <a:ea typeface="Calibri"/>
                          <a:cs typeface="Vrinda"/>
                        </a:rPr>
                        <a:t>১৭ </a:t>
                      </a:r>
                      <a:r>
                        <a:rPr lang="en-US" sz="1400" dirty="0">
                          <a:latin typeface="Calibri"/>
                          <a:ea typeface="Calibri"/>
                          <a:cs typeface="Vrinda"/>
                        </a:rPr>
                        <a:t>× </a:t>
                      </a:r>
                      <a:r>
                        <a:rPr lang="bn-BD" sz="1400" dirty="0">
                          <a:latin typeface="Calibri"/>
                          <a:ea typeface="Calibri"/>
                          <a:cs typeface="Vrinda"/>
                        </a:rPr>
                        <a:t>১৭ = </a:t>
                      </a:r>
                      <a:r>
                        <a:rPr lang="bn-BD" sz="1400" dirty="0">
                          <a:latin typeface="Calibri"/>
                          <a:ea typeface="Calibri"/>
                          <a:cs typeface="Times New Roman"/>
                        </a:rPr>
                        <a:t>২৮৯</a:t>
                      </a:r>
                      <a:endParaRPr lang="en-US" sz="1100" dirty="0">
                        <a:latin typeface="Calibri"/>
                        <a:ea typeface="Calibri"/>
                        <a:cs typeface="Times New Roman"/>
                      </a:endParaRPr>
                    </a:p>
                  </a:txBody>
                  <a:tcPr marL="68580" marR="68580" marT="0" marB="0"/>
                </a:tc>
              </a:tr>
              <a:tr h="436353">
                <a:tc>
                  <a:txBody>
                    <a:bodyPr/>
                    <a:lstStyle/>
                    <a:p>
                      <a:pPr marL="0" marR="0" algn="ctr">
                        <a:lnSpc>
                          <a:spcPct val="115000"/>
                        </a:lnSpc>
                        <a:spcBef>
                          <a:spcPts val="0"/>
                        </a:spcBef>
                        <a:spcAft>
                          <a:spcPts val="0"/>
                        </a:spcAft>
                      </a:pPr>
                      <a:r>
                        <a:rPr lang="bn-BD" sz="1400">
                          <a:latin typeface="Calibri"/>
                          <a:ea typeface="Calibri"/>
                          <a:cs typeface="Times New Roman"/>
                        </a:rPr>
                        <a:t>যোগফল</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৬৫%</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ব্যবধানের বর্গের যোগফল</a:t>
                      </a:r>
                      <a:endParaRPr lang="en-US" sz="11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৭৩০</a:t>
                      </a:r>
                      <a:endParaRPr lang="en-US" sz="1100">
                        <a:latin typeface="Calibri"/>
                        <a:ea typeface="Calibri"/>
                        <a:cs typeface="Times New Roman"/>
                      </a:endParaRPr>
                    </a:p>
                  </a:txBody>
                  <a:tcPr marL="68580" marR="68580" marT="0" marB="0"/>
                </a:tc>
              </a:tr>
              <a:tr h="538262">
                <a:tc>
                  <a:txBody>
                    <a:bodyPr/>
                    <a:lstStyle/>
                    <a:p>
                      <a:pPr marL="0" marR="0" algn="ctr">
                        <a:lnSpc>
                          <a:spcPct val="115000"/>
                        </a:lnSpc>
                        <a:spcBef>
                          <a:spcPts val="0"/>
                        </a:spcBef>
                        <a:spcAft>
                          <a:spcPts val="0"/>
                        </a:spcAft>
                      </a:pPr>
                      <a:r>
                        <a:rPr lang="bn-BD" sz="1400" dirty="0">
                          <a:latin typeface="Calibri"/>
                          <a:ea typeface="Calibri"/>
                          <a:cs typeface="Times New Roman"/>
                        </a:rPr>
                        <a:t>গড় আয়</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dirty="0">
                          <a:latin typeface="Calibri"/>
                          <a:ea typeface="Calibri"/>
                          <a:cs typeface="Times New Roman"/>
                        </a:rPr>
                        <a:t>৬৫/৫=১৩%</a:t>
                      </a:r>
                      <a:endParaRPr lang="en-US" sz="11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latin typeface="Calibri"/>
                          <a:ea typeface="Calibri"/>
                          <a:cs typeface="Times New Roman"/>
                        </a:rPr>
                        <a:t>ব্যবধানের বর্গের গড় </a:t>
                      </a:r>
                      <a:endParaRPr lang="en-US" sz="1100">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bn-BD" sz="1800" kern="1200" dirty="0">
                        <a:solidFill>
                          <a:schemeClr val="dk1"/>
                        </a:solidFill>
                        <a:latin typeface="+mn-lt"/>
                        <a:ea typeface="+mn-ea"/>
                        <a:cs typeface="+mn-cs"/>
                      </a:endParaRPr>
                    </a:p>
                    <a:p>
                      <a:pPr marL="0" marR="0" algn="ctr">
                        <a:lnSpc>
                          <a:spcPct val="115000"/>
                        </a:lnSpc>
                        <a:spcBef>
                          <a:spcPts val="0"/>
                        </a:spcBef>
                        <a:spcAft>
                          <a:spcPts val="0"/>
                        </a:spcAft>
                      </a:pPr>
                      <a:endParaRPr lang="bn-BD" sz="1400" dirty="0">
                        <a:latin typeface="Calibri"/>
                        <a:ea typeface="Times New Roman"/>
                        <a:cs typeface="Times New Roman"/>
                      </a:endParaRPr>
                    </a:p>
                  </a:txBody>
                  <a:tcPr marL="68580" marR="68580" marT="0" marB="0"/>
                </a:tc>
              </a:tr>
            </a:tbl>
          </a:graphicData>
        </a:graphic>
      </p:graphicFrame>
      <p:sp>
        <p:nvSpPr>
          <p:cNvPr id="15367" name="Rectangle 7"/>
          <p:cNvSpPr>
            <a:spLocks noChangeArrowheads="1"/>
          </p:cNvSpPr>
          <p:nvPr/>
        </p:nvSpPr>
        <p:spPr bwMode="auto">
          <a:xfrm>
            <a:off x="0" y="0"/>
            <a:ext cx="228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chemeClr val="accent2">
                  <a:lumMod val="75000"/>
                </a:schemeClr>
              </a:solidFill>
            </a:endParaRPr>
          </a:p>
        </p:txBody>
      </p:sp>
      <p:pic>
        <p:nvPicPr>
          <p:cNvPr id="15366"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858000" y="5105400"/>
            <a:ext cx="1447800" cy="428625"/>
          </a:xfrm>
          <a:prstGeom prst="rect">
            <a:avLst/>
          </a:prstGeom>
          <a:noFill/>
        </p:spPr>
      </p:pic>
      <p:sp>
        <p:nvSpPr>
          <p:cNvPr id="15368" name="Rectangle 8"/>
          <p:cNvSpPr>
            <a:spLocks noChangeArrowheads="1"/>
          </p:cNvSpPr>
          <p:nvPr/>
        </p:nvSpPr>
        <p:spPr bwMode="auto">
          <a:xfrm>
            <a:off x="0" y="88582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2">
                  <a:lumMod val="75000"/>
                </a:schemeClr>
              </a:solidFill>
              <a:effectLst/>
              <a:latin typeface="Arial" pitchFamily="34" charset="0"/>
              <a:cs typeface="Arial" pitchFamily="34" charset="0"/>
            </a:endParaRPr>
          </a:p>
        </p:txBody>
      </p:sp>
      <p:sp>
        <p:nvSpPr>
          <p:cNvPr id="15370" name="Rectangle 10"/>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schemeClr val="accent2">
                  <a:lumMod val="75000"/>
                </a:schemeClr>
              </a:solidFill>
            </a:endParaRPr>
          </a:p>
        </p:txBody>
      </p:sp>
      <p:pic>
        <p:nvPicPr>
          <p:cNvPr id="15369"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5867400"/>
            <a:ext cx="104775" cy="238125"/>
          </a:xfrm>
          <a:prstGeom prst="rect">
            <a:avLst/>
          </a:prstGeom>
          <a:noFill/>
          <a:ln>
            <a:noFill/>
          </a:ln>
        </p:spPr>
      </p:pic>
      <p:sp>
        <p:nvSpPr>
          <p:cNvPr id="15372" name="Rectangle 1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schemeClr val="accent2">
                  <a:lumMod val="75000"/>
                </a:schemeClr>
              </a:solidFill>
            </a:endParaRPr>
          </a:p>
        </p:txBody>
      </p:sp>
      <p:pic>
        <p:nvPicPr>
          <p:cNvPr id="15371"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81200" y="5791200"/>
            <a:ext cx="666750" cy="342900"/>
          </a:xfrm>
          <a:prstGeom prst="rect">
            <a:avLst/>
          </a:prstGeom>
          <a:solidFill>
            <a:schemeClr val="accent6">
              <a:lumMod val="40000"/>
              <a:lumOff val="60000"/>
            </a:schemeClr>
          </a:solidFill>
        </p:spPr>
      </p:pic>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 calcmode="lin" valueType="num">
                                      <p:cBhvr>
                                        <p:cTn id="2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 calcmode="lin" valueType="num">
                                      <p:cBhvr>
                                        <p:cTn id="32"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12" end="12"/>
                                            </p:txEl>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nodeType="clickEffect">
                                  <p:stCondLst>
                                    <p:cond delay="0"/>
                                  </p:stCondLst>
                                  <p:childTnLst>
                                    <p:set>
                                      <p:cBhvr>
                                        <p:cTn id="37" dur="1" fill="hold">
                                          <p:stCondLst>
                                            <p:cond delay="0"/>
                                          </p:stCondLst>
                                        </p:cTn>
                                        <p:tgtEl>
                                          <p:spTgt spid="15366"/>
                                        </p:tgtEl>
                                        <p:attrNameLst>
                                          <p:attrName>style.visibility</p:attrName>
                                        </p:attrNameLst>
                                      </p:cBhvr>
                                      <p:to>
                                        <p:strVal val="visible"/>
                                      </p:to>
                                    </p:set>
                                    <p:animScale>
                                      <p:cBhvr>
                                        <p:cTn id="38" dur="1000" decel="50000" fill="hold">
                                          <p:stCondLst>
                                            <p:cond delay="0"/>
                                          </p:stCondLst>
                                        </p:cTn>
                                        <p:tgtEl>
                                          <p:spTgt spid="1536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15366"/>
                                        </p:tgtEl>
                                        <p:attrNameLst>
                                          <p:attrName>ppt_x</p:attrName>
                                          <p:attrName>ppt_y</p:attrName>
                                        </p:attrNameLst>
                                      </p:cBhvr>
                                    </p:animMotion>
                                    <p:animEffect transition="in" filter="fade">
                                      <p:cBhvr>
                                        <p:cTn id="40" dur="1000"/>
                                        <p:tgtEl>
                                          <p:spTgt spid="15366"/>
                                        </p:tgtEl>
                                      </p:cBhvr>
                                    </p:animEffect>
                                  </p:childTnLst>
                                </p:cTn>
                              </p:par>
                              <p:par>
                                <p:cTn id="41" presetID="52" presetClass="entr" presetSubtype="0" fill="hold" nodeType="withEffect">
                                  <p:stCondLst>
                                    <p:cond delay="0"/>
                                  </p:stCondLst>
                                  <p:childTnLst>
                                    <p:set>
                                      <p:cBhvr>
                                        <p:cTn id="42" dur="1" fill="hold">
                                          <p:stCondLst>
                                            <p:cond delay="0"/>
                                          </p:stCondLst>
                                        </p:cTn>
                                        <p:tgtEl>
                                          <p:spTgt spid="15371"/>
                                        </p:tgtEl>
                                        <p:attrNameLst>
                                          <p:attrName>style.visibility</p:attrName>
                                        </p:attrNameLst>
                                      </p:cBhvr>
                                      <p:to>
                                        <p:strVal val="visible"/>
                                      </p:to>
                                    </p:set>
                                    <p:animScale>
                                      <p:cBhvr>
                                        <p:cTn id="43" dur="1000" decel="50000" fill="hold">
                                          <p:stCondLst>
                                            <p:cond delay="0"/>
                                          </p:stCondLst>
                                        </p:cTn>
                                        <p:tgtEl>
                                          <p:spTgt spid="1537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15371"/>
                                        </p:tgtEl>
                                        <p:attrNameLst>
                                          <p:attrName>ppt_x</p:attrName>
                                          <p:attrName>ppt_y</p:attrName>
                                        </p:attrNameLst>
                                      </p:cBhvr>
                                    </p:animMotion>
                                    <p:animEffect transition="in" filter="fade">
                                      <p:cBhvr>
                                        <p:cTn id="45" dur="10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458200" cy="1828800"/>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bn-BD" sz="2000" dirty="0">
                <a:solidFill>
                  <a:srgbClr val="002060"/>
                </a:solidFill>
              </a:rPr>
              <a:t>সিদ্ধান্ত গ্রহণ নীতিঃ  সাধারণত আদর্শ বিচ্যুতির বড় মান অধিক ঝুঁকি এবং আদর্শ বিচ্যুতির ছোট মান কম ঝুঁকি নির্দেশ করে । সমান আয়ে কম ঝুঁকি বেশি গ্রহণযোগ্য এবং সমান ঝুঁকিতে অধিক লাভ বেশি গ্রহণযোগ্য  </a:t>
            </a:r>
            <a:r>
              <a:rPr lang="en-US" sz="2000" dirty="0">
                <a:solidFill>
                  <a:srgbClr val="002060"/>
                </a:solidFill>
              </a:rPr>
              <a:t/>
            </a:r>
            <a:br>
              <a:rPr lang="en-US" sz="2000" dirty="0">
                <a:solidFill>
                  <a:srgbClr val="002060"/>
                </a:solidFill>
              </a:rPr>
            </a:br>
            <a:endParaRPr lang="en-US" sz="2000" dirty="0">
              <a:solidFill>
                <a:srgbClr val="002060"/>
              </a:solidFill>
            </a:endParaRPr>
          </a:p>
        </p:txBody>
      </p:sp>
      <p:sp>
        <p:nvSpPr>
          <p:cNvPr id="3" name="Subtitle 2"/>
          <p:cNvSpPr>
            <a:spLocks noGrp="1"/>
          </p:cNvSpPr>
          <p:nvPr>
            <p:ph type="subTitle" idx="1"/>
          </p:nvPr>
        </p:nvSpPr>
        <p:spPr>
          <a:xfrm>
            <a:off x="457200" y="4038600"/>
            <a:ext cx="7854696" cy="1752600"/>
          </a:xfrm>
        </p:spPr>
        <p:style>
          <a:lnRef idx="1">
            <a:schemeClr val="accent6"/>
          </a:lnRef>
          <a:fillRef idx="2">
            <a:schemeClr val="accent6"/>
          </a:fillRef>
          <a:effectRef idx="1">
            <a:schemeClr val="accent6"/>
          </a:effectRef>
          <a:fontRef idx="minor">
            <a:schemeClr val="dk1"/>
          </a:fontRef>
        </p:style>
        <p:txBody>
          <a:bodyPr>
            <a:normAutofit/>
          </a:bodyPr>
          <a:lstStyle/>
          <a:p>
            <a:pPr algn="just"/>
            <a:r>
              <a:rPr lang="bn-BD" sz="1800" dirty="0">
                <a:solidFill>
                  <a:srgbClr val="C00000"/>
                </a:solidFill>
              </a:rPr>
              <a:t>   কাজঃ</a:t>
            </a:r>
            <a:r>
              <a:rPr lang="bn-BD" sz="1800" dirty="0">
                <a:solidFill>
                  <a:srgbClr val="002060"/>
                </a:solidFill>
              </a:rPr>
              <a:t>  একজন বিনিয়োগকারীর গত দশ বছরে বিনিয়োগ থেকে প্রাপ্ত আয়ের হার  </a:t>
            </a:r>
          </a:p>
          <a:p>
            <a:pPr algn="just"/>
            <a:r>
              <a:rPr lang="bn-BD" sz="1800" dirty="0">
                <a:solidFill>
                  <a:srgbClr val="002060"/>
                </a:solidFill>
              </a:rPr>
              <a:t>        যথাক্রমে ১০%, ২০%, ৫%, ১৫%, ৩৫%, ১০%, ২৫%, ৩০%, ১২%  </a:t>
            </a:r>
          </a:p>
          <a:p>
            <a:pPr algn="just"/>
            <a:r>
              <a:rPr lang="bn-BD" sz="1800" dirty="0">
                <a:solidFill>
                  <a:srgbClr val="002060"/>
                </a:solidFill>
              </a:rPr>
              <a:t>        ও ০%।আদর্শ বিচ্যুতি নির্ণয় কর ।</a:t>
            </a:r>
            <a:endParaRPr lang="en-US" sz="1800" dirty="0">
              <a:solidFill>
                <a:srgbClr val="002060"/>
              </a:solidFill>
            </a:endParaRPr>
          </a:p>
          <a:p>
            <a:pPr algn="just"/>
            <a:endParaRPr lang="en-US" sz="1800" dirty="0">
              <a:solidFill>
                <a:srgbClr val="002060"/>
              </a:solidFill>
            </a:endParaRPr>
          </a:p>
        </p:txBody>
      </p:sp>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1000" fill="hold"/>
                                        <p:tgtEl>
                                          <p:spTgt spid="3">
                                            <p:bg/>
                                          </p:spTgt>
                                        </p:tgtEl>
                                        <p:attrNameLst>
                                          <p:attrName>ppt_w</p:attrName>
                                        </p:attrNameLst>
                                      </p:cBhvr>
                                      <p:tavLst>
                                        <p:tav tm="0">
                                          <p:val>
                                            <p:strVal val="#ppt_w*0.70"/>
                                          </p:val>
                                        </p:tav>
                                        <p:tav tm="100000">
                                          <p:val>
                                            <p:strVal val="#ppt_w"/>
                                          </p:val>
                                        </p:tav>
                                      </p:tavLst>
                                    </p:anim>
                                    <p:anim calcmode="lin" valueType="num">
                                      <p:cBhvr>
                                        <p:cTn id="13" dur="1000" fill="hold"/>
                                        <p:tgtEl>
                                          <p:spTgt spid="3">
                                            <p:bg/>
                                          </p:spTgt>
                                        </p:tgtEl>
                                        <p:attrNameLst>
                                          <p:attrName>ppt_h</p:attrName>
                                        </p:attrNameLst>
                                      </p:cBhvr>
                                      <p:tavLst>
                                        <p:tav tm="0">
                                          <p:val>
                                            <p:strVal val="#ppt_h"/>
                                          </p:val>
                                        </p:tav>
                                        <p:tav tm="100000">
                                          <p:val>
                                            <p:strVal val="#ppt_h"/>
                                          </p:val>
                                        </p:tav>
                                      </p:tavLst>
                                    </p:anim>
                                    <p:animEffect transition="in" filter="fade">
                                      <p:cBhvr>
                                        <p:cTn id="14" dur="1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391400" cy="838200"/>
          </a:xfrm>
          <a:solidFill>
            <a:srgbClr val="66FF66"/>
          </a:solidFill>
        </p:spPr>
        <p:txBody>
          <a:bodyPr>
            <a:noAutofit/>
          </a:bodyPr>
          <a:lstStyle/>
          <a:p>
            <a:r>
              <a:rPr lang="bn-BD" sz="1800" dirty="0">
                <a:solidFill>
                  <a:schemeClr val="tx1"/>
                </a:solidFill>
              </a:rPr>
              <a:t>প্রশ্ন ১। শফিক সাহেবের দুটি প্রকল্পের বিগত ৫ বছরের আয়ের হার নিম্নরূপঃ</a:t>
            </a:r>
            <a:r>
              <a:rPr lang="en-US" sz="1800" dirty="0">
                <a:solidFill>
                  <a:schemeClr val="tx1"/>
                </a:solidFill>
              </a:rPr>
              <a:t/>
            </a:r>
            <a:br>
              <a:rPr lang="en-US" sz="1800" dirty="0">
                <a:solidFill>
                  <a:schemeClr val="tx1"/>
                </a:solidFill>
              </a:rPr>
            </a:br>
            <a:r>
              <a:rPr lang="en-US" sz="1800" dirty="0">
                <a:solidFill>
                  <a:schemeClr val="tx1"/>
                </a:solidFill>
              </a:rPr>
              <a:t/>
            </a:r>
            <a:br>
              <a:rPr lang="en-US" sz="1800" dirty="0">
                <a:solidFill>
                  <a:schemeClr val="tx1"/>
                </a:solidFill>
              </a:rPr>
            </a:br>
            <a:endParaRPr lang="en-US" sz="1800" dirty="0">
              <a:solidFill>
                <a:schemeClr val="tx1"/>
              </a:solidFill>
            </a:endParaRPr>
          </a:p>
        </p:txBody>
      </p:sp>
      <p:graphicFrame>
        <p:nvGraphicFramePr>
          <p:cNvPr id="5" name="Content Placeholder 4"/>
          <p:cNvGraphicFramePr>
            <a:graphicFrameLocks noGrp="1"/>
          </p:cNvGraphicFramePr>
          <p:nvPr>
            <p:ph sz="half" idx="1"/>
          </p:nvPr>
        </p:nvGraphicFramePr>
        <p:xfrm>
          <a:off x="685800" y="1828800"/>
          <a:ext cx="7010400" cy="2179320"/>
        </p:xfrm>
        <a:graphic>
          <a:graphicData uri="http://schemas.openxmlformats.org/drawingml/2006/table">
            <a:tbl>
              <a:tblPr firstRow="1" bandRow="1">
                <a:tableStyleId>{5C22544A-7EE6-4342-B048-85BDC9FD1C3A}</a:tableStyleId>
              </a:tblPr>
              <a:tblGrid>
                <a:gridCol w="1450427"/>
                <a:gridCol w="966952"/>
                <a:gridCol w="1087821"/>
                <a:gridCol w="1168400"/>
                <a:gridCol w="1168400"/>
                <a:gridCol w="1168400"/>
              </a:tblGrid>
              <a:tr h="726440">
                <a:tc>
                  <a:txBody>
                    <a:bodyPr/>
                    <a:lstStyle/>
                    <a:p>
                      <a:pPr marL="0" marR="0">
                        <a:lnSpc>
                          <a:spcPct val="115000"/>
                        </a:lnSpc>
                        <a:spcBef>
                          <a:spcPts val="0"/>
                        </a:spcBef>
                        <a:spcAft>
                          <a:spcPts val="0"/>
                        </a:spcAft>
                      </a:pPr>
                      <a:r>
                        <a:rPr lang="bn-BD" sz="1400" dirty="0">
                          <a:solidFill>
                            <a:srgbClr val="002060"/>
                          </a:solidFill>
                          <a:latin typeface="Calibri"/>
                          <a:ea typeface="Calibri"/>
                          <a:cs typeface="Times New Roman"/>
                        </a:rPr>
                        <a:t>বছর</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dirty="0">
                          <a:solidFill>
                            <a:srgbClr val="002060"/>
                          </a:solidFill>
                          <a:latin typeface="Calibri"/>
                          <a:ea typeface="Calibri"/>
                          <a:cs typeface="Times New Roman"/>
                        </a:rPr>
                        <a:t>২০১৩</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a:solidFill>
                            <a:srgbClr val="002060"/>
                          </a:solidFill>
                          <a:latin typeface="Calibri"/>
                          <a:ea typeface="Calibri"/>
                          <a:cs typeface="Times New Roman"/>
                        </a:rPr>
                        <a:t>২০১৪</a:t>
                      </a:r>
                      <a:endParaRPr lang="en-US" sz="110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a:solidFill>
                            <a:srgbClr val="002060"/>
                          </a:solidFill>
                          <a:latin typeface="Calibri"/>
                          <a:ea typeface="Calibri"/>
                          <a:cs typeface="Times New Roman"/>
                        </a:rPr>
                        <a:t>২০১৫</a:t>
                      </a:r>
                      <a:endParaRPr lang="en-US" sz="110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a:solidFill>
                            <a:srgbClr val="002060"/>
                          </a:solidFill>
                          <a:latin typeface="Calibri"/>
                          <a:ea typeface="Calibri"/>
                          <a:cs typeface="Times New Roman"/>
                        </a:rPr>
                        <a:t>২০১৬</a:t>
                      </a:r>
                      <a:endParaRPr lang="en-US" sz="110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dirty="0">
                          <a:solidFill>
                            <a:srgbClr val="002060"/>
                          </a:solidFill>
                          <a:latin typeface="Calibri"/>
                          <a:ea typeface="Calibri"/>
                          <a:cs typeface="Times New Roman"/>
                        </a:rPr>
                        <a:t>২০১৭</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r>
              <a:tr h="726440">
                <a:tc>
                  <a:txBody>
                    <a:bodyPr/>
                    <a:lstStyle/>
                    <a:p>
                      <a:pPr marL="0" marR="0">
                        <a:lnSpc>
                          <a:spcPct val="115000"/>
                        </a:lnSpc>
                        <a:spcBef>
                          <a:spcPts val="0"/>
                        </a:spcBef>
                        <a:spcAft>
                          <a:spcPts val="0"/>
                        </a:spcAft>
                      </a:pPr>
                      <a:r>
                        <a:rPr lang="bn-BD" sz="1400" dirty="0">
                          <a:solidFill>
                            <a:srgbClr val="002060"/>
                          </a:solidFill>
                          <a:latin typeface="Calibri"/>
                          <a:ea typeface="Calibri"/>
                          <a:cs typeface="Times New Roman"/>
                        </a:rPr>
                        <a:t>প্রকল্প-আলো </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dirty="0">
                          <a:solidFill>
                            <a:srgbClr val="002060"/>
                          </a:solidFill>
                          <a:latin typeface="Calibri"/>
                          <a:ea typeface="Calibri"/>
                          <a:cs typeface="Times New Roman"/>
                        </a:rPr>
                        <a:t>২২%</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dirty="0">
                          <a:solidFill>
                            <a:srgbClr val="002060"/>
                          </a:solidFill>
                          <a:latin typeface="Calibri"/>
                          <a:ea typeface="Calibri"/>
                          <a:cs typeface="Times New Roman"/>
                        </a:rPr>
                        <a:t>২৭%</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dirty="0">
                          <a:solidFill>
                            <a:srgbClr val="002060"/>
                          </a:solidFill>
                          <a:latin typeface="Calibri"/>
                          <a:ea typeface="Calibri"/>
                          <a:cs typeface="Times New Roman"/>
                        </a:rPr>
                        <a:t>২৫%</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dirty="0">
                          <a:solidFill>
                            <a:srgbClr val="002060"/>
                          </a:solidFill>
                          <a:latin typeface="Calibri"/>
                          <a:ea typeface="Calibri"/>
                          <a:cs typeface="Times New Roman"/>
                        </a:rPr>
                        <a:t>-৭%</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dirty="0">
                          <a:solidFill>
                            <a:srgbClr val="002060"/>
                          </a:solidFill>
                          <a:latin typeface="Calibri"/>
                          <a:ea typeface="Calibri"/>
                          <a:cs typeface="Times New Roman"/>
                        </a:rPr>
                        <a:t>৩৩%</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r>
              <a:tr h="726440">
                <a:tc>
                  <a:txBody>
                    <a:bodyPr/>
                    <a:lstStyle/>
                    <a:p>
                      <a:pPr marL="0" marR="0">
                        <a:lnSpc>
                          <a:spcPct val="115000"/>
                        </a:lnSpc>
                        <a:spcBef>
                          <a:spcPts val="0"/>
                        </a:spcBef>
                        <a:spcAft>
                          <a:spcPts val="0"/>
                        </a:spcAft>
                      </a:pPr>
                      <a:r>
                        <a:rPr lang="bn-BD" sz="1400">
                          <a:solidFill>
                            <a:srgbClr val="002060"/>
                          </a:solidFill>
                          <a:latin typeface="Calibri"/>
                          <a:ea typeface="Calibri"/>
                          <a:cs typeface="Times New Roman"/>
                        </a:rPr>
                        <a:t>প্রকল্প-ছায়া</a:t>
                      </a:r>
                      <a:endParaRPr lang="en-US" sz="110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a:solidFill>
                            <a:srgbClr val="002060"/>
                          </a:solidFill>
                          <a:latin typeface="Calibri"/>
                          <a:ea typeface="Calibri"/>
                          <a:cs typeface="Times New Roman"/>
                        </a:rPr>
                        <a:t>২৭%</a:t>
                      </a:r>
                      <a:endParaRPr lang="en-US" sz="110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a:solidFill>
                            <a:srgbClr val="002060"/>
                          </a:solidFill>
                          <a:latin typeface="Calibri"/>
                          <a:ea typeface="Calibri"/>
                          <a:cs typeface="Times New Roman"/>
                        </a:rPr>
                        <a:t>৩০%</a:t>
                      </a:r>
                      <a:endParaRPr lang="en-US" sz="110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dirty="0">
                          <a:solidFill>
                            <a:srgbClr val="002060"/>
                          </a:solidFill>
                          <a:latin typeface="Calibri"/>
                          <a:ea typeface="Calibri"/>
                          <a:cs typeface="Times New Roman"/>
                        </a:rPr>
                        <a:t>-২%</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a:solidFill>
                            <a:srgbClr val="002060"/>
                          </a:solidFill>
                          <a:latin typeface="Calibri"/>
                          <a:ea typeface="Calibri"/>
                          <a:cs typeface="Times New Roman"/>
                        </a:rPr>
                        <a:t>৩২%</a:t>
                      </a:r>
                      <a:endParaRPr lang="en-US" sz="1100">
                        <a:solidFill>
                          <a:srgbClr val="002060"/>
                        </a:solidFill>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ctr">
                        <a:lnSpc>
                          <a:spcPct val="115000"/>
                        </a:lnSpc>
                        <a:spcBef>
                          <a:spcPts val="0"/>
                        </a:spcBef>
                        <a:spcAft>
                          <a:spcPts val="0"/>
                        </a:spcAft>
                      </a:pPr>
                      <a:r>
                        <a:rPr lang="bn-BD" sz="1400" dirty="0">
                          <a:solidFill>
                            <a:srgbClr val="002060"/>
                          </a:solidFill>
                          <a:latin typeface="Calibri"/>
                          <a:ea typeface="Calibri"/>
                          <a:cs typeface="Times New Roman"/>
                        </a:rPr>
                        <a:t>৩৮%</a:t>
                      </a:r>
                      <a:endParaRPr lang="en-US" sz="1100" dirty="0">
                        <a:solidFill>
                          <a:srgbClr val="002060"/>
                        </a:solidFill>
                        <a:latin typeface="Calibri"/>
                        <a:ea typeface="Calibri"/>
                        <a:cs typeface="Times New Roman"/>
                      </a:endParaRPr>
                    </a:p>
                  </a:txBody>
                  <a:tcPr marL="68580" marR="68580" marT="0" marB="0">
                    <a:solidFill>
                      <a:schemeClr val="accent2">
                        <a:lumMod val="40000"/>
                        <a:lumOff val="60000"/>
                      </a:schemeClr>
                    </a:solidFill>
                  </a:tcPr>
                </a:tc>
              </a:tr>
            </a:tbl>
          </a:graphicData>
        </a:graphic>
      </p:graphicFrame>
      <p:sp>
        <p:nvSpPr>
          <p:cNvPr id="11" name="TextBox 10"/>
          <p:cNvSpPr txBox="1"/>
          <p:nvPr/>
        </p:nvSpPr>
        <p:spPr>
          <a:xfrm>
            <a:off x="1600200" y="4800600"/>
            <a:ext cx="4907342" cy="9233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a:t> </a:t>
            </a:r>
            <a:r>
              <a:rPr lang="bn-BD" dirty="0"/>
              <a:t>ক)</a:t>
            </a:r>
            <a:r>
              <a:rPr lang="en-US" dirty="0"/>
              <a:t> </a:t>
            </a:r>
            <a:r>
              <a:rPr lang="bn-BD" dirty="0"/>
              <a:t>প্রকল্প আলো এর আদর্শ বিচ্যুতি নির্ণয়</a:t>
            </a:r>
            <a:r>
              <a:rPr lang="en-US" dirty="0"/>
              <a:t>  </a:t>
            </a:r>
            <a:r>
              <a:rPr lang="bn-BD" dirty="0"/>
              <a:t>কর</a:t>
            </a:r>
            <a:r>
              <a:rPr lang="hi-IN" dirty="0"/>
              <a:t>।</a:t>
            </a:r>
            <a:r>
              <a:rPr lang="en-US" dirty="0"/>
              <a:t/>
            </a:r>
            <a:br>
              <a:rPr lang="en-US" dirty="0"/>
            </a:br>
            <a:r>
              <a:rPr lang="en-US" dirty="0"/>
              <a:t> </a:t>
            </a:r>
            <a:r>
              <a:rPr lang="bn-BD" dirty="0"/>
              <a:t>খ) কোন প্রকল্পটি গ্রহণ করা উচিত? </a:t>
            </a:r>
            <a:r>
              <a:rPr lang="en-US" dirty="0"/>
              <a:t/>
            </a:r>
            <a:br>
              <a:rPr lang="en-US" dirty="0"/>
            </a:br>
            <a:endParaRPr lang="en-US" dirty="0"/>
          </a:p>
        </p:txBody>
      </p:sp>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228600" y="914400"/>
          <a:ext cx="4343399" cy="3641852"/>
        </p:xfrm>
        <a:graphic>
          <a:graphicData uri="http://schemas.openxmlformats.org/drawingml/2006/table">
            <a:tbl>
              <a:tblPr firstRow="1" bandRow="1">
                <a:tableStyleId>{5C22544A-7EE6-4342-B048-85BDC9FD1C3A}</a:tableStyleId>
              </a:tblPr>
              <a:tblGrid>
                <a:gridCol w="819509"/>
                <a:gridCol w="983411"/>
                <a:gridCol w="1454629"/>
                <a:gridCol w="1085850"/>
              </a:tblGrid>
              <a:tr h="370840">
                <a:tc>
                  <a:txBody>
                    <a:bodyPr/>
                    <a:lstStyle/>
                    <a:p>
                      <a:pPr marL="0" marR="0" algn="ctr">
                        <a:lnSpc>
                          <a:spcPct val="115000"/>
                        </a:lnSpc>
                        <a:spcBef>
                          <a:spcPts val="0"/>
                        </a:spcBef>
                        <a:spcAft>
                          <a:spcPts val="0"/>
                        </a:spcAft>
                      </a:pPr>
                      <a:r>
                        <a:rPr lang="bn-BD" sz="1400" dirty="0">
                          <a:latin typeface="Calibri"/>
                          <a:ea typeface="Calibri"/>
                          <a:cs typeface="Times New Roman"/>
                        </a:rPr>
                        <a:t>বছর</a:t>
                      </a:r>
                      <a:endParaRPr lang="en-US" sz="1100" dirty="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আয় (%)</a:t>
                      </a:r>
                      <a:endParaRPr lang="en-US" sz="1100" dirty="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গড় থেকে ব্যবধান</a:t>
                      </a:r>
                      <a:endParaRPr lang="en-US" sz="1100">
                        <a:latin typeface="Calibri"/>
                        <a:ea typeface="Calibri"/>
                        <a:cs typeface="Times New Roman"/>
                      </a:endParaRPr>
                    </a:p>
                    <a:p>
                      <a:pPr marL="0" marR="0" algn="ctr">
                        <a:lnSpc>
                          <a:spcPct val="115000"/>
                        </a:lnSpc>
                        <a:spcBef>
                          <a:spcPts val="0"/>
                        </a:spcBef>
                        <a:spcAft>
                          <a:spcPts val="0"/>
                        </a:spcAft>
                      </a:pPr>
                      <a:r>
                        <a:rPr lang="bn-BD" sz="1400">
                          <a:latin typeface="Calibri"/>
                          <a:ea typeface="Calibri"/>
                          <a:cs typeface="Times New Roman"/>
                        </a:rPr>
                        <a:t>(আয়– গড়)</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ব্যবধানের বর্গ</a:t>
                      </a:r>
                      <a:endParaRPr lang="en-US" sz="1100">
                        <a:latin typeface="Calibri"/>
                        <a:ea typeface="Calibri"/>
                        <a:cs typeface="Times New Roman"/>
                      </a:endParaRPr>
                    </a:p>
                    <a:p>
                      <a:pPr marL="0" marR="0" algn="ctr">
                        <a:lnSpc>
                          <a:spcPct val="115000"/>
                        </a:lnSpc>
                        <a:spcBef>
                          <a:spcPts val="0"/>
                        </a:spcBef>
                        <a:spcAft>
                          <a:spcPts val="0"/>
                        </a:spcAft>
                      </a:pPr>
                      <a:r>
                        <a:rPr lang="bn-BD" sz="1400">
                          <a:latin typeface="Calibri"/>
                          <a:ea typeface="Calibri"/>
                          <a:cs typeface="Times New Roman"/>
                        </a:rPr>
                        <a:t>(আয়– গড়)</a:t>
                      </a:r>
                      <a:r>
                        <a:rPr lang="bn-BD" sz="1400" baseline="30000">
                          <a:latin typeface="Calibri"/>
                          <a:ea typeface="Calibri"/>
                          <a:cs typeface="Times New Roman"/>
                        </a:rPr>
                        <a:t>২</a:t>
                      </a:r>
                      <a:endParaRPr lang="en-US" sz="1100">
                        <a:latin typeface="Calibri"/>
                        <a:ea typeface="Calibri"/>
                        <a:cs typeface="Times New Roman"/>
                      </a:endParaRPr>
                    </a:p>
                  </a:txBody>
                  <a:tcPr marL="68580" marR="68580" marT="0" marB="0">
                    <a:solidFill>
                      <a:schemeClr val="accent5">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২০১৩</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২২</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(২২-২০)=২</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৪</a:t>
                      </a:r>
                      <a:endParaRPr lang="en-US" sz="1100" dirty="0">
                        <a:latin typeface="Calibri"/>
                        <a:ea typeface="Calibri"/>
                        <a:cs typeface="Times New Roman"/>
                      </a:endParaRPr>
                    </a:p>
                  </a:txBody>
                  <a:tcPr marL="68580" marR="68580" marT="0" marB="0">
                    <a:solidFill>
                      <a:schemeClr val="accent5">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২০১৪</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২৭</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(২৭-২০)=৭</a:t>
                      </a:r>
                      <a:endParaRPr lang="en-US" sz="1100" dirty="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৪৯</a:t>
                      </a:r>
                      <a:endParaRPr lang="en-US" sz="1100">
                        <a:latin typeface="Calibri"/>
                        <a:ea typeface="Calibri"/>
                        <a:cs typeface="Times New Roman"/>
                      </a:endParaRPr>
                    </a:p>
                  </a:txBody>
                  <a:tcPr marL="68580" marR="68580" marT="0" marB="0">
                    <a:solidFill>
                      <a:schemeClr val="accent5">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২০১৫</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২৫</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(২৫-২০)=৫</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২৫</a:t>
                      </a:r>
                      <a:endParaRPr lang="en-US" sz="1100">
                        <a:latin typeface="Calibri"/>
                        <a:ea typeface="Calibri"/>
                        <a:cs typeface="Times New Roman"/>
                      </a:endParaRPr>
                    </a:p>
                  </a:txBody>
                  <a:tcPr marL="68580" marR="68580" marT="0" marB="0">
                    <a:solidFill>
                      <a:schemeClr val="accent5">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২০১৬</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-৭</a:t>
                      </a:r>
                      <a:endParaRPr lang="en-US" sz="1100" dirty="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(-৭-২০)=-২৭</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৭২৯</a:t>
                      </a:r>
                      <a:endParaRPr lang="en-US" sz="1100" dirty="0">
                        <a:latin typeface="Calibri"/>
                        <a:ea typeface="Calibri"/>
                        <a:cs typeface="Times New Roman"/>
                      </a:endParaRPr>
                    </a:p>
                  </a:txBody>
                  <a:tcPr marL="68580" marR="68580" marT="0" marB="0">
                    <a:solidFill>
                      <a:schemeClr val="accent5">
                        <a:lumMod val="75000"/>
                      </a:schemeClr>
                    </a:solidFill>
                  </a:tcPr>
                </a:tc>
              </a:tr>
              <a:tr h="370840">
                <a:tc>
                  <a:txBody>
                    <a:bodyPr/>
                    <a:lstStyle/>
                    <a:p>
                      <a:pPr marL="0" marR="0" algn="ctr">
                        <a:lnSpc>
                          <a:spcPct val="115000"/>
                        </a:lnSpc>
                        <a:spcBef>
                          <a:spcPts val="0"/>
                        </a:spcBef>
                        <a:spcAft>
                          <a:spcPts val="0"/>
                        </a:spcAft>
                      </a:pPr>
                      <a:r>
                        <a:rPr lang="bn-BD" sz="1400" dirty="0">
                          <a:latin typeface="Calibri"/>
                          <a:ea typeface="Calibri"/>
                          <a:cs typeface="Times New Roman"/>
                        </a:rPr>
                        <a:t>২০১৭</a:t>
                      </a:r>
                      <a:endParaRPr lang="en-US" sz="1100" dirty="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৩৩</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(৩৩-২০)=১৩</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১৬৯</a:t>
                      </a:r>
                      <a:endParaRPr lang="en-US" sz="1100">
                        <a:latin typeface="Calibri"/>
                        <a:ea typeface="Calibri"/>
                        <a:cs typeface="Times New Roman"/>
                      </a:endParaRPr>
                    </a:p>
                  </a:txBody>
                  <a:tcPr marL="68580" marR="68580" marT="0" marB="0">
                    <a:solidFill>
                      <a:schemeClr val="accent5">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যোগফল</a:t>
                      </a:r>
                      <a:endParaRPr lang="en-US" sz="110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১০০</a:t>
                      </a:r>
                      <a:endParaRPr lang="en-US" sz="1100" dirty="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ব্যবধানের বর্গের যোগফল</a:t>
                      </a:r>
                      <a:endParaRPr lang="en-US" sz="1100" dirty="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৯৭৬</a:t>
                      </a:r>
                      <a:endParaRPr lang="en-US" sz="1100">
                        <a:latin typeface="Calibri"/>
                        <a:ea typeface="Calibri"/>
                        <a:cs typeface="Times New Roman"/>
                      </a:endParaRPr>
                    </a:p>
                  </a:txBody>
                  <a:tcPr marL="68580" marR="68580" marT="0" marB="0">
                    <a:solidFill>
                      <a:schemeClr val="accent5">
                        <a:lumMod val="75000"/>
                      </a:schemeClr>
                    </a:solidFill>
                  </a:tcPr>
                </a:tc>
              </a:tr>
              <a:tr h="370840">
                <a:tc>
                  <a:txBody>
                    <a:bodyPr/>
                    <a:lstStyle/>
                    <a:p>
                      <a:pPr marL="0" marR="0" algn="ctr">
                        <a:lnSpc>
                          <a:spcPct val="115000"/>
                        </a:lnSpc>
                        <a:spcBef>
                          <a:spcPts val="0"/>
                        </a:spcBef>
                        <a:spcAft>
                          <a:spcPts val="0"/>
                        </a:spcAft>
                      </a:pPr>
                      <a:r>
                        <a:rPr lang="bn-BD" sz="1400" dirty="0">
                          <a:latin typeface="Calibri"/>
                          <a:ea typeface="Calibri"/>
                          <a:cs typeface="Times New Roman"/>
                        </a:rPr>
                        <a:t>গড় আয়</a:t>
                      </a:r>
                      <a:endParaRPr lang="en-US" sz="1100" dirty="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১০০ </a:t>
                      </a:r>
                      <a:r>
                        <a:rPr lang="en-US" sz="1400" dirty="0">
                          <a:latin typeface="Calibri"/>
                          <a:ea typeface="Calibri"/>
                          <a:cs typeface="Times New Roman"/>
                        </a:rPr>
                        <a:t>÷</a:t>
                      </a:r>
                      <a:r>
                        <a:rPr lang="bn-BD" sz="1400" dirty="0">
                          <a:latin typeface="Calibri"/>
                          <a:ea typeface="Calibri"/>
                          <a:cs typeface="Times New Roman"/>
                        </a:rPr>
                        <a:t> ৫= ২০</a:t>
                      </a:r>
                      <a:r>
                        <a:rPr lang="en-US" sz="1400" dirty="0">
                          <a:latin typeface="Calibri"/>
                          <a:ea typeface="Calibri"/>
                          <a:cs typeface="Times New Roman"/>
                        </a:rPr>
                        <a:t>%</a:t>
                      </a:r>
                      <a:endParaRPr lang="en-US" sz="1100" dirty="0">
                        <a:latin typeface="Calibri"/>
                        <a:ea typeface="Calibri"/>
                        <a:cs typeface="Times New Roman"/>
                      </a:endParaRPr>
                    </a:p>
                  </a:txBody>
                  <a:tcPr marL="68580" marR="68580" marT="0" marB="0">
                    <a:solidFill>
                      <a:schemeClr val="accent5">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ব্যবধানের বর্গের গড় </a:t>
                      </a:r>
                      <a:endParaRPr lang="en-US" sz="1100" dirty="0">
                        <a:latin typeface="Calibri"/>
                        <a:ea typeface="Calibri"/>
                        <a:cs typeface="Times New Roman"/>
                      </a:endParaRPr>
                    </a:p>
                  </a:txBody>
                  <a:tcPr marL="68580" marR="68580" marT="0" marB="0">
                    <a:solidFill>
                      <a:schemeClr val="accent5">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kumimoji="0" lang="en-US" sz="1800" kern="1200" dirty="0">
                        <a:solidFill>
                          <a:schemeClr val="dk1"/>
                        </a:solidFill>
                        <a:latin typeface="+mn-lt"/>
                        <a:ea typeface="+mn-ea"/>
                        <a:cs typeface="+mn-cs"/>
                      </a:endParaRPr>
                    </a:p>
                    <a:p>
                      <a:pPr marL="0" marR="0" algn="ctr">
                        <a:lnSpc>
                          <a:spcPct val="115000"/>
                        </a:lnSpc>
                        <a:spcBef>
                          <a:spcPts val="0"/>
                        </a:spcBef>
                        <a:spcAft>
                          <a:spcPts val="0"/>
                        </a:spcAft>
                      </a:pPr>
                      <a:endParaRPr lang="en-US" sz="1400" dirty="0">
                        <a:latin typeface="Calibri"/>
                        <a:ea typeface="Times New Roman"/>
                        <a:cs typeface="Times New Roman"/>
                      </a:endParaRPr>
                    </a:p>
                  </a:txBody>
                  <a:tcPr marL="68580" marR="68580" marT="0" marB="0">
                    <a:solidFill>
                      <a:schemeClr val="accent5">
                        <a:lumMod val="75000"/>
                      </a:schemeClr>
                    </a:solidFill>
                  </a:tcPr>
                </a:tc>
              </a:tr>
            </a:tbl>
          </a:graphicData>
        </a:graphic>
      </p:graphicFrame>
      <p:graphicFrame>
        <p:nvGraphicFramePr>
          <p:cNvPr id="6" name="Content Placeholder 5"/>
          <p:cNvGraphicFramePr>
            <a:graphicFrameLocks noGrp="1"/>
          </p:cNvGraphicFramePr>
          <p:nvPr>
            <p:ph sz="half" idx="2"/>
          </p:nvPr>
        </p:nvGraphicFramePr>
        <p:xfrm>
          <a:off x="4648200" y="838200"/>
          <a:ext cx="4343400" cy="3761740"/>
        </p:xfrm>
        <a:graphic>
          <a:graphicData uri="http://schemas.openxmlformats.org/drawingml/2006/table">
            <a:tbl>
              <a:tblPr firstRow="1" bandRow="1">
                <a:tableStyleId>{5C22544A-7EE6-4342-B048-85BDC9FD1C3A}</a:tableStyleId>
              </a:tblPr>
              <a:tblGrid>
                <a:gridCol w="1085850"/>
                <a:gridCol w="1085850"/>
                <a:gridCol w="1085850"/>
                <a:gridCol w="1085850"/>
              </a:tblGrid>
              <a:tr h="370840">
                <a:tc>
                  <a:txBody>
                    <a:bodyPr/>
                    <a:lstStyle/>
                    <a:p>
                      <a:pPr marL="0" marR="0" algn="ctr">
                        <a:lnSpc>
                          <a:spcPct val="115000"/>
                        </a:lnSpc>
                        <a:spcBef>
                          <a:spcPts val="0"/>
                        </a:spcBef>
                        <a:spcAft>
                          <a:spcPts val="0"/>
                        </a:spcAft>
                      </a:pPr>
                      <a:r>
                        <a:rPr lang="bn-BD" sz="1400" dirty="0">
                          <a:latin typeface="Calibri"/>
                          <a:ea typeface="Calibri"/>
                          <a:cs typeface="Times New Roman"/>
                        </a:rPr>
                        <a:t>বছর</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আয় (%)</a:t>
                      </a:r>
                      <a:endParaRPr lang="en-US" sz="110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গড় থেকে ব্যবধান</a:t>
                      </a:r>
                      <a:endParaRPr lang="en-US" sz="1100" dirty="0">
                        <a:latin typeface="Calibri"/>
                        <a:ea typeface="Calibri"/>
                        <a:cs typeface="Times New Roman"/>
                      </a:endParaRPr>
                    </a:p>
                    <a:p>
                      <a:pPr marL="0" marR="0" algn="ctr">
                        <a:lnSpc>
                          <a:spcPct val="115000"/>
                        </a:lnSpc>
                        <a:spcBef>
                          <a:spcPts val="0"/>
                        </a:spcBef>
                        <a:spcAft>
                          <a:spcPts val="0"/>
                        </a:spcAft>
                      </a:pPr>
                      <a:r>
                        <a:rPr lang="bn-BD" sz="1400" dirty="0">
                          <a:latin typeface="Calibri"/>
                          <a:ea typeface="Calibri"/>
                          <a:cs typeface="Times New Roman"/>
                        </a:rPr>
                        <a:t>(আয়– গড়)</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ব্যবধানের বর্গ</a:t>
                      </a:r>
                      <a:endParaRPr lang="en-US" sz="1100">
                        <a:latin typeface="Calibri"/>
                        <a:ea typeface="Calibri"/>
                        <a:cs typeface="Times New Roman"/>
                      </a:endParaRPr>
                    </a:p>
                    <a:p>
                      <a:pPr marL="0" marR="0" algn="ctr">
                        <a:lnSpc>
                          <a:spcPct val="115000"/>
                        </a:lnSpc>
                        <a:spcBef>
                          <a:spcPts val="0"/>
                        </a:spcBef>
                        <a:spcAft>
                          <a:spcPts val="0"/>
                        </a:spcAft>
                      </a:pPr>
                      <a:r>
                        <a:rPr lang="bn-BD" sz="1400">
                          <a:latin typeface="Calibri"/>
                          <a:ea typeface="Calibri"/>
                          <a:cs typeface="Times New Roman"/>
                        </a:rPr>
                        <a:t>(আয়– গড়)</a:t>
                      </a:r>
                      <a:r>
                        <a:rPr lang="bn-BD" sz="1400" baseline="30000">
                          <a:latin typeface="Calibri"/>
                          <a:ea typeface="Calibri"/>
                          <a:cs typeface="Times New Roman"/>
                        </a:rPr>
                        <a:t>২</a:t>
                      </a:r>
                      <a:endParaRPr lang="en-US" sz="1100">
                        <a:latin typeface="Calibri"/>
                        <a:ea typeface="Calibri"/>
                        <a:cs typeface="Times New Roman"/>
                      </a:endParaRPr>
                    </a:p>
                  </a:txBody>
                  <a:tcPr marL="68580" marR="68580" marT="0" marB="0">
                    <a:solidFill>
                      <a:schemeClr val="accent4">
                        <a:lumMod val="75000"/>
                      </a:schemeClr>
                    </a:solidFill>
                  </a:tcPr>
                </a:tc>
              </a:tr>
              <a:tr h="370840">
                <a:tc>
                  <a:txBody>
                    <a:bodyPr/>
                    <a:lstStyle/>
                    <a:p>
                      <a:pPr marL="0" marR="0" algn="ctr">
                        <a:lnSpc>
                          <a:spcPct val="115000"/>
                        </a:lnSpc>
                        <a:spcBef>
                          <a:spcPts val="0"/>
                        </a:spcBef>
                        <a:spcAft>
                          <a:spcPts val="0"/>
                        </a:spcAft>
                      </a:pPr>
                      <a:r>
                        <a:rPr lang="bn-BD" sz="1400" dirty="0">
                          <a:latin typeface="Calibri"/>
                          <a:ea typeface="Calibri"/>
                          <a:cs typeface="Times New Roman"/>
                        </a:rPr>
                        <a:t>২০১৩</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২৭</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(২৭ -২৫)=২</a:t>
                      </a:r>
                      <a:endParaRPr lang="en-US" sz="110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৪</a:t>
                      </a:r>
                      <a:endParaRPr lang="en-US" sz="1100">
                        <a:latin typeface="Calibri"/>
                        <a:ea typeface="Calibri"/>
                        <a:cs typeface="Times New Roman"/>
                      </a:endParaRPr>
                    </a:p>
                  </a:txBody>
                  <a:tcPr marL="68580" marR="68580" marT="0" marB="0">
                    <a:solidFill>
                      <a:schemeClr val="accent4">
                        <a:lumMod val="75000"/>
                      </a:schemeClr>
                    </a:solidFill>
                  </a:tcPr>
                </a:tc>
              </a:tr>
              <a:tr h="370840">
                <a:tc>
                  <a:txBody>
                    <a:bodyPr/>
                    <a:lstStyle/>
                    <a:p>
                      <a:pPr marL="0" marR="0" algn="ctr">
                        <a:lnSpc>
                          <a:spcPct val="115000"/>
                        </a:lnSpc>
                        <a:spcBef>
                          <a:spcPts val="0"/>
                        </a:spcBef>
                        <a:spcAft>
                          <a:spcPts val="0"/>
                        </a:spcAft>
                      </a:pPr>
                      <a:r>
                        <a:rPr lang="bn-BD" sz="1400" dirty="0">
                          <a:latin typeface="Calibri"/>
                          <a:ea typeface="Calibri"/>
                          <a:cs typeface="Times New Roman"/>
                        </a:rPr>
                        <a:t>২০১৪</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৩০</a:t>
                      </a:r>
                      <a:endParaRPr lang="en-US" sz="110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(৩০ -২৫)=৫</a:t>
                      </a:r>
                      <a:endParaRPr lang="en-US" sz="110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২৫</a:t>
                      </a:r>
                      <a:endParaRPr lang="en-US" sz="1100" dirty="0">
                        <a:latin typeface="Calibri"/>
                        <a:ea typeface="Calibri"/>
                        <a:cs typeface="Times New Roman"/>
                      </a:endParaRPr>
                    </a:p>
                  </a:txBody>
                  <a:tcPr marL="68580" marR="68580" marT="0" marB="0">
                    <a:solidFill>
                      <a:schemeClr val="accent4">
                        <a:lumMod val="75000"/>
                      </a:schemeClr>
                    </a:solidFill>
                  </a:tcPr>
                </a:tc>
              </a:tr>
              <a:tr h="370840">
                <a:tc>
                  <a:txBody>
                    <a:bodyPr/>
                    <a:lstStyle/>
                    <a:p>
                      <a:pPr marL="0" marR="0" algn="ctr">
                        <a:lnSpc>
                          <a:spcPct val="115000"/>
                        </a:lnSpc>
                        <a:spcBef>
                          <a:spcPts val="0"/>
                        </a:spcBef>
                        <a:spcAft>
                          <a:spcPts val="0"/>
                        </a:spcAft>
                      </a:pPr>
                      <a:r>
                        <a:rPr lang="bn-BD" sz="1400" dirty="0">
                          <a:latin typeface="Calibri"/>
                          <a:ea typeface="Calibri"/>
                          <a:cs typeface="Times New Roman"/>
                        </a:rPr>
                        <a:t>২০১৫</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a:t>
                      </a:r>
                      <a:endParaRPr lang="en-US" sz="110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(-২-২৫)= - ২৭</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৭২৯</a:t>
                      </a:r>
                      <a:endParaRPr lang="en-US" sz="1100">
                        <a:latin typeface="Calibri"/>
                        <a:ea typeface="Calibri"/>
                        <a:cs typeface="Times New Roman"/>
                      </a:endParaRPr>
                    </a:p>
                  </a:txBody>
                  <a:tcPr marL="68580" marR="68580" marT="0" marB="0">
                    <a:solidFill>
                      <a:schemeClr val="accent4">
                        <a:lumMod val="75000"/>
                      </a:schemeClr>
                    </a:solidFill>
                  </a:tcPr>
                </a:tc>
              </a:tr>
              <a:tr h="370840">
                <a:tc>
                  <a:txBody>
                    <a:bodyPr/>
                    <a:lstStyle/>
                    <a:p>
                      <a:pPr marL="0" marR="0" algn="ctr">
                        <a:lnSpc>
                          <a:spcPct val="115000"/>
                        </a:lnSpc>
                        <a:spcBef>
                          <a:spcPts val="0"/>
                        </a:spcBef>
                        <a:spcAft>
                          <a:spcPts val="0"/>
                        </a:spcAft>
                      </a:pPr>
                      <a:r>
                        <a:rPr lang="bn-BD" sz="1400" dirty="0">
                          <a:latin typeface="Calibri"/>
                          <a:ea typeface="Calibri"/>
                          <a:cs typeface="Times New Roman"/>
                        </a:rPr>
                        <a:t>২০১৬</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৩২</a:t>
                      </a:r>
                      <a:endParaRPr lang="en-US" sz="110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(৩২-২৫)=৭</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৪৯</a:t>
                      </a:r>
                      <a:endParaRPr lang="en-US" sz="1100">
                        <a:latin typeface="Calibri"/>
                        <a:ea typeface="Calibri"/>
                        <a:cs typeface="Times New Roman"/>
                      </a:endParaRPr>
                    </a:p>
                  </a:txBody>
                  <a:tcPr marL="68580" marR="68580" marT="0" marB="0">
                    <a:solidFill>
                      <a:schemeClr val="accent4">
                        <a:lumMod val="75000"/>
                      </a:schemeClr>
                    </a:solidFill>
                  </a:tcPr>
                </a:tc>
              </a:tr>
              <a:tr h="370840">
                <a:tc>
                  <a:txBody>
                    <a:bodyPr/>
                    <a:lstStyle/>
                    <a:p>
                      <a:pPr marL="0" marR="0" algn="ctr">
                        <a:lnSpc>
                          <a:spcPct val="115000"/>
                        </a:lnSpc>
                        <a:spcBef>
                          <a:spcPts val="0"/>
                        </a:spcBef>
                        <a:spcAft>
                          <a:spcPts val="0"/>
                        </a:spcAft>
                      </a:pPr>
                      <a:r>
                        <a:rPr lang="bn-BD" sz="1400" dirty="0">
                          <a:latin typeface="Calibri"/>
                          <a:ea typeface="Calibri"/>
                          <a:cs typeface="Times New Roman"/>
                        </a:rPr>
                        <a:t>২০১৭</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৩৮</a:t>
                      </a:r>
                      <a:endParaRPr lang="en-US" sz="110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(৩৮-২৫)=১৩</a:t>
                      </a:r>
                      <a:endParaRPr lang="en-US" sz="110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১৬৯</a:t>
                      </a:r>
                      <a:endParaRPr lang="en-US" sz="1100">
                        <a:latin typeface="Calibri"/>
                        <a:ea typeface="Calibri"/>
                        <a:cs typeface="Times New Roman"/>
                      </a:endParaRPr>
                    </a:p>
                  </a:txBody>
                  <a:tcPr marL="68580" marR="68580" marT="0" marB="0">
                    <a:solidFill>
                      <a:schemeClr val="accent4">
                        <a:lumMod val="75000"/>
                      </a:schemeClr>
                    </a:solidFill>
                  </a:tcPr>
                </a:tc>
              </a:tr>
              <a:tr h="370840">
                <a:tc>
                  <a:txBody>
                    <a:bodyPr/>
                    <a:lstStyle/>
                    <a:p>
                      <a:pPr marL="0" marR="0" algn="ctr">
                        <a:lnSpc>
                          <a:spcPct val="115000"/>
                        </a:lnSpc>
                        <a:spcBef>
                          <a:spcPts val="0"/>
                        </a:spcBef>
                        <a:spcAft>
                          <a:spcPts val="0"/>
                        </a:spcAft>
                      </a:pPr>
                      <a:r>
                        <a:rPr lang="bn-BD" sz="1400" dirty="0">
                          <a:latin typeface="Calibri"/>
                          <a:ea typeface="Calibri"/>
                          <a:cs typeface="Times New Roman"/>
                        </a:rPr>
                        <a:t>যোগফল</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১২৫</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ব্যবধানের বর্গের যোগফল</a:t>
                      </a:r>
                      <a:endParaRPr lang="en-US" sz="110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৯৭৬</a:t>
                      </a:r>
                      <a:endParaRPr lang="en-US" sz="1100">
                        <a:latin typeface="Calibri"/>
                        <a:ea typeface="Calibri"/>
                        <a:cs typeface="Times New Roman"/>
                      </a:endParaRPr>
                    </a:p>
                  </a:txBody>
                  <a:tcPr marL="68580" marR="68580" marT="0" marB="0">
                    <a:solidFill>
                      <a:schemeClr val="accent4">
                        <a:lumMod val="75000"/>
                      </a:schemeClr>
                    </a:solidFill>
                  </a:tcPr>
                </a:tc>
              </a:tr>
              <a:tr h="370840">
                <a:tc>
                  <a:txBody>
                    <a:bodyPr/>
                    <a:lstStyle/>
                    <a:p>
                      <a:pPr marL="0" marR="0" algn="ctr">
                        <a:lnSpc>
                          <a:spcPct val="115000"/>
                        </a:lnSpc>
                        <a:spcBef>
                          <a:spcPts val="0"/>
                        </a:spcBef>
                        <a:spcAft>
                          <a:spcPts val="0"/>
                        </a:spcAft>
                      </a:pPr>
                      <a:r>
                        <a:rPr lang="bn-BD" sz="1400" dirty="0">
                          <a:latin typeface="Calibri"/>
                          <a:ea typeface="Calibri"/>
                          <a:cs typeface="Times New Roman"/>
                        </a:rPr>
                        <a:t>গড় আয়</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১২৫ </a:t>
                      </a:r>
                      <a:r>
                        <a:rPr lang="en-US" sz="1400" dirty="0">
                          <a:latin typeface="Calibri"/>
                          <a:ea typeface="Calibri"/>
                          <a:cs typeface="Times New Roman"/>
                        </a:rPr>
                        <a:t>÷</a:t>
                      </a:r>
                      <a:r>
                        <a:rPr lang="bn-BD" sz="1400" dirty="0">
                          <a:latin typeface="Calibri"/>
                          <a:ea typeface="Calibri"/>
                          <a:cs typeface="Times New Roman"/>
                        </a:rPr>
                        <a:t> ৫= ২৫</a:t>
                      </a:r>
                      <a:r>
                        <a:rPr lang="en-US" sz="1400" dirty="0">
                          <a:latin typeface="Calibri"/>
                          <a:ea typeface="Calibri"/>
                          <a:cs typeface="Times New Roman"/>
                        </a:rPr>
                        <a:t>%</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ব্যবধানের বর্গের গড় </a:t>
                      </a:r>
                      <a:endParaRPr lang="en-US" sz="1100" dirty="0">
                        <a:latin typeface="Calibri"/>
                        <a:ea typeface="Calibri"/>
                        <a:cs typeface="Times New Roman"/>
                      </a:endParaRPr>
                    </a:p>
                  </a:txBody>
                  <a:tcPr marL="68580" marR="68580" marT="0" marB="0">
                    <a:solidFill>
                      <a:schemeClr val="accent4">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kumimoji="0" lang="en-US" sz="1800" kern="1200" dirty="0">
                        <a:solidFill>
                          <a:schemeClr val="dk1"/>
                        </a:solidFill>
                        <a:latin typeface="+mn-lt"/>
                        <a:ea typeface="+mn-ea"/>
                        <a:cs typeface="+mn-cs"/>
                      </a:endParaRPr>
                    </a:p>
                    <a:p>
                      <a:pPr marL="0" marR="0" algn="ctr">
                        <a:lnSpc>
                          <a:spcPct val="115000"/>
                        </a:lnSpc>
                        <a:spcBef>
                          <a:spcPts val="0"/>
                        </a:spcBef>
                        <a:spcAft>
                          <a:spcPts val="0"/>
                        </a:spcAft>
                      </a:pPr>
                      <a:endParaRPr lang="en-US" sz="1400" dirty="0">
                        <a:latin typeface="Calibri"/>
                        <a:ea typeface="Times New Roman"/>
                        <a:cs typeface="Times New Roman"/>
                      </a:endParaRPr>
                    </a:p>
                  </a:txBody>
                  <a:tcPr marL="68580" marR="68580" marT="0" marB="0">
                    <a:solidFill>
                      <a:schemeClr val="accent4">
                        <a:lumMod val="75000"/>
                      </a:schemeClr>
                    </a:solidFill>
                  </a:tcPr>
                </a:tc>
              </a:tr>
            </a:tbl>
          </a:graphicData>
        </a:graphic>
      </p:graphicFrame>
      <p:sp>
        <p:nvSpPr>
          <p:cNvPr id="7" name="TextBox 6"/>
          <p:cNvSpPr txBox="1"/>
          <p:nvPr/>
        </p:nvSpPr>
        <p:spPr>
          <a:xfrm>
            <a:off x="304800" y="228600"/>
            <a:ext cx="403860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bn-BD" dirty="0"/>
              <a:t>ক) উদ্দীপকের প্রকল্প–আলো এর আদর্শ বিচ্যুতি নির্ণয়ঃ</a:t>
            </a:r>
            <a:endParaRPr lang="en-US" dirty="0"/>
          </a:p>
        </p:txBody>
      </p:sp>
      <p:sp>
        <p:nvSpPr>
          <p:cNvPr id="8" name="TextBox 7"/>
          <p:cNvSpPr txBox="1"/>
          <p:nvPr/>
        </p:nvSpPr>
        <p:spPr>
          <a:xfrm>
            <a:off x="4724400" y="152400"/>
            <a:ext cx="4191000"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bn-BD" dirty="0"/>
              <a:t>খ) উদ্দীপকের প্রকল্প–ছায়া এর আদর্শ বিচ্যুতি নির্ণয়ঃ</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5200" y="4038600"/>
            <a:ext cx="990600" cy="428625"/>
          </a:xfrm>
          <a:prstGeom prst="rect">
            <a:avLst/>
          </a:prstGeom>
          <a:solidFill>
            <a:schemeClr val="bg2">
              <a:lumMod val="75000"/>
            </a:schemeClr>
          </a:solidFill>
          <a:ln>
            <a:noFill/>
          </a:ln>
          <a:effectLst>
            <a:outerShdw blurRad="292100" dist="139700" dir="2700000" algn="tl" rotWithShape="0">
              <a:srgbClr val="333333">
                <a:alpha val="65000"/>
              </a:srgbClr>
            </a:outerShdw>
          </a:effectLst>
        </p:spPr>
      </p:pic>
      <p:sp>
        <p:nvSpPr>
          <p:cNvPr id="1027"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001000" y="4038600"/>
            <a:ext cx="914400" cy="428625"/>
          </a:xfrm>
          <a:prstGeom prst="rect">
            <a:avLst/>
          </a:prstGeom>
          <a:solidFill>
            <a:schemeClr val="bg2">
              <a:lumMod val="75000"/>
            </a:schemeClr>
          </a:solidFill>
          <a:ln>
            <a:noFill/>
          </a:ln>
          <a:effectLst>
            <a:outerShdw blurRad="292100" dist="139700" dir="2700000" algn="tl" rotWithShape="0">
              <a:srgbClr val="333333">
                <a:alpha val="65000"/>
              </a:srgbClr>
            </a:outerShdw>
          </a:effectLst>
        </p:spPr>
      </p:pic>
      <p:sp>
        <p:nvSpPr>
          <p:cNvPr id="1030"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 name="TextBox 16"/>
          <p:cNvSpPr txBox="1"/>
          <p:nvPr/>
        </p:nvSpPr>
        <p:spPr>
          <a:xfrm>
            <a:off x="304800" y="4648200"/>
            <a:ext cx="4191000"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a:t>  </a:t>
            </a:r>
            <a:r>
              <a:rPr lang="bn-BD" dirty="0"/>
              <a:t>আদর্শ বিচ্যুতি=</a:t>
            </a:r>
            <a:r>
              <a:rPr lang="en-US" dirty="0"/>
              <a:t>  </a:t>
            </a:r>
            <a:r>
              <a:rPr lang="bn-BD" dirty="0"/>
              <a:t>  </a:t>
            </a:r>
            <a:r>
              <a:rPr lang="en-US" dirty="0"/>
              <a:t>      </a:t>
            </a:r>
            <a:r>
              <a:rPr lang="bn-BD" dirty="0"/>
              <a:t>= ১৫</a:t>
            </a:r>
            <a:r>
              <a:rPr lang="en-US" dirty="0"/>
              <a:t>.</a:t>
            </a:r>
            <a:r>
              <a:rPr lang="bn-BD" dirty="0"/>
              <a:t>৬২%</a:t>
            </a:r>
            <a:endParaRPr lang="en-US" dirty="0"/>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71675" y="4648200"/>
            <a:ext cx="466725" cy="342900"/>
          </a:xfrm>
          <a:prstGeom prst="rect">
            <a:avLst/>
          </a:prstGeom>
          <a:solidFill>
            <a:schemeClr val="bg2">
              <a:lumMod val="75000"/>
            </a:schemeClr>
          </a:solidFill>
          <a:ln/>
        </p:spPr>
        <p:style>
          <a:lnRef idx="2">
            <a:schemeClr val="accent5">
              <a:shade val="50000"/>
            </a:schemeClr>
          </a:lnRef>
          <a:fillRef idx="1">
            <a:schemeClr val="accent5"/>
          </a:fillRef>
          <a:effectRef idx="0">
            <a:schemeClr val="accent5"/>
          </a:effectRef>
          <a:fontRef idx="minor">
            <a:schemeClr val="lt1"/>
          </a:fontRef>
        </p:style>
      </p:pic>
      <p:sp>
        <p:nvSpPr>
          <p:cNvPr id="22" name="TextBox 21"/>
          <p:cNvSpPr txBox="1"/>
          <p:nvPr/>
        </p:nvSpPr>
        <p:spPr>
          <a:xfrm>
            <a:off x="4876800" y="4648200"/>
            <a:ext cx="39624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a:t>  </a:t>
            </a:r>
            <a:r>
              <a:rPr lang="bn-BD" dirty="0"/>
              <a:t>আদর্শ বিচ্যুতি=</a:t>
            </a:r>
            <a:r>
              <a:rPr lang="en-US" dirty="0"/>
              <a:t>  </a:t>
            </a:r>
            <a:r>
              <a:rPr lang="bn-BD" dirty="0"/>
              <a:t>  </a:t>
            </a:r>
            <a:r>
              <a:rPr lang="en-US" dirty="0"/>
              <a:t>        </a:t>
            </a:r>
            <a:r>
              <a:rPr lang="bn-BD" dirty="0"/>
              <a:t>= ১৫</a:t>
            </a:r>
            <a:r>
              <a:rPr lang="en-US" dirty="0"/>
              <a:t>.</a:t>
            </a:r>
            <a:r>
              <a:rPr lang="bn-BD" dirty="0"/>
              <a:t>৬২%</a:t>
            </a:r>
            <a:endParaRPr lang="en-US" dirty="0"/>
          </a:p>
        </p:txBody>
      </p:sp>
      <p:pic>
        <p:nvPicPr>
          <p:cNvPr id="23"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543675" y="4648200"/>
            <a:ext cx="466725" cy="342900"/>
          </a:xfrm>
          <a:prstGeom prst="rect">
            <a:avLst/>
          </a:prstGeom>
          <a:solidFill>
            <a:schemeClr val="bg2">
              <a:lumMod val="75000"/>
            </a:schemeClr>
          </a:solidFill>
          <a:ln/>
        </p:spPr>
        <p:style>
          <a:lnRef idx="2">
            <a:schemeClr val="accent4">
              <a:shade val="50000"/>
            </a:schemeClr>
          </a:lnRef>
          <a:fillRef idx="1">
            <a:schemeClr val="accent4"/>
          </a:fillRef>
          <a:effectRef idx="0">
            <a:schemeClr val="accent4"/>
          </a:effectRef>
          <a:fontRef idx="minor">
            <a:schemeClr val="lt1"/>
          </a:fontRef>
        </p:style>
      </p:pic>
      <p:sp>
        <p:nvSpPr>
          <p:cNvPr id="24" name="TextBox 23"/>
          <p:cNvSpPr txBox="1"/>
          <p:nvPr/>
        </p:nvSpPr>
        <p:spPr>
          <a:xfrm>
            <a:off x="228600" y="5257800"/>
            <a:ext cx="8686800" cy="1477328"/>
          </a:xfrm>
          <a:prstGeom prst="rect">
            <a:avLst/>
          </a:prstGeom>
          <a:blipFill>
            <a:blip r:embed="rId4"/>
            <a:tile tx="0" ty="0" sx="100000" sy="100000" flip="none" algn="tl"/>
          </a:blipFill>
        </p:spPr>
        <p:txBody>
          <a:bodyPr wrap="square" rtlCol="0">
            <a:spAutoFit/>
          </a:bodyPr>
          <a:lstStyle/>
          <a:p>
            <a:r>
              <a:rPr lang="bn-BD" dirty="0"/>
              <a:t>এখানে, প্রকল্প-আলো এর আদর্শ বিচ্যুতি ১৫</a:t>
            </a:r>
            <a:r>
              <a:rPr lang="en-US" dirty="0"/>
              <a:t>.</a:t>
            </a:r>
            <a:r>
              <a:rPr lang="bn-BD" dirty="0"/>
              <a:t>৬২% এবং গড় আয় ২০% । প্রকল্প-ছায়া এর আদর্শ বিচ্যুতি ১৫</a:t>
            </a:r>
            <a:r>
              <a:rPr lang="en-US" dirty="0"/>
              <a:t>.</a:t>
            </a:r>
            <a:r>
              <a:rPr lang="bn-BD" dirty="0"/>
              <a:t>৬২% এবং গড় আয় ২৫% ।</a:t>
            </a:r>
            <a:endParaRPr lang="en-US" dirty="0"/>
          </a:p>
          <a:p>
            <a:r>
              <a:rPr lang="bn-BD" dirty="0"/>
              <a:t>অর্থাৎ উভয় প্রকল্পের ঝুঁকি সমান । তবে প্রকল্প-ছায়া এর গড় আয়ের হার বেশি । শফিক সাহেবের জন্য প্রকল্প-ছায়া লাভজনক । তাই প্রকল্প-ছায়া গ্রহণ করা উচিত ।</a:t>
            </a:r>
            <a:endParaRPr lang="en-US" dirty="0"/>
          </a:p>
          <a:p>
            <a:endParaRPr lang="en-US" dirty="0"/>
          </a:p>
        </p:txBody>
      </p:sp>
      <p:pic>
        <p:nvPicPr>
          <p:cNvPr id="18"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81000" y="4714875"/>
            <a:ext cx="104775" cy="238125"/>
          </a:xfrm>
          <a:prstGeom prst="rect">
            <a:avLst/>
          </a:prstGeom>
          <a:solidFill>
            <a:schemeClr val="bg2">
              <a:lumMod val="75000"/>
            </a:schemeClr>
          </a:solidFill>
        </p:spPr>
      </p:pic>
      <p:pic>
        <p:nvPicPr>
          <p:cNvPr id="19"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876800" y="4714875"/>
            <a:ext cx="104775" cy="238125"/>
          </a:xfrm>
          <a:prstGeom prst="rect">
            <a:avLst/>
          </a:prstGeom>
          <a:solidFill>
            <a:schemeClr val="bg2">
              <a:lumMod val="75000"/>
            </a:schemeClr>
          </a:solidFill>
        </p:spPr>
      </p:pic>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1025"/>
                                        </p:tgtEl>
                                        <p:attrNameLst>
                                          <p:attrName>style.visibility</p:attrName>
                                        </p:attrNameLst>
                                      </p:cBhvr>
                                      <p:to>
                                        <p:strVal val="visible"/>
                                      </p:to>
                                    </p:set>
                                    <p:animEffect transition="in" filter="fade">
                                      <p:cBhvr>
                                        <p:cTn id="19" dur="800" decel="100000"/>
                                        <p:tgtEl>
                                          <p:spTgt spid="1025"/>
                                        </p:tgtEl>
                                      </p:cBhvr>
                                    </p:animEffect>
                                    <p:anim calcmode="lin" valueType="num">
                                      <p:cBhvr>
                                        <p:cTn id="20" dur="800" decel="100000" fill="hold"/>
                                        <p:tgtEl>
                                          <p:spTgt spid="1025"/>
                                        </p:tgtEl>
                                        <p:attrNameLst>
                                          <p:attrName>style.rotation</p:attrName>
                                        </p:attrNameLst>
                                      </p:cBhvr>
                                      <p:tavLst>
                                        <p:tav tm="0">
                                          <p:val>
                                            <p:fltVal val="-90"/>
                                          </p:val>
                                        </p:tav>
                                        <p:tav tm="100000">
                                          <p:val>
                                            <p:fltVal val="0"/>
                                          </p:val>
                                        </p:tav>
                                      </p:tavLst>
                                    </p:anim>
                                    <p:anim calcmode="lin" valueType="num">
                                      <p:cBhvr>
                                        <p:cTn id="21" dur="800" decel="100000" fill="hold"/>
                                        <p:tgtEl>
                                          <p:spTgt spid="1025"/>
                                        </p:tgtEl>
                                        <p:attrNameLst>
                                          <p:attrName>ppt_x</p:attrName>
                                        </p:attrNameLst>
                                      </p:cBhvr>
                                      <p:tavLst>
                                        <p:tav tm="0">
                                          <p:val>
                                            <p:strVal val="#ppt_x+0.4"/>
                                          </p:val>
                                        </p:tav>
                                        <p:tav tm="100000">
                                          <p:val>
                                            <p:strVal val="#ppt_x-0.05"/>
                                          </p:val>
                                        </p:tav>
                                      </p:tavLst>
                                    </p:anim>
                                    <p:anim calcmode="lin" valueType="num">
                                      <p:cBhvr>
                                        <p:cTn id="22" dur="800" decel="100000" fill="hold"/>
                                        <p:tgtEl>
                                          <p:spTgt spid="1025"/>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1025"/>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1025"/>
                                        </p:tgtEl>
                                        <p:attrNameLst>
                                          <p:attrName>ppt_y</p:attrName>
                                        </p:attrNameLst>
                                      </p:cBhvr>
                                      <p:tavLst>
                                        <p:tav tm="0">
                                          <p:val>
                                            <p:strVal val="#ppt_y+0.1"/>
                                          </p:val>
                                        </p:tav>
                                        <p:tav tm="100000">
                                          <p:val>
                                            <p:strVal val="#ppt_y"/>
                                          </p:val>
                                        </p:tav>
                                      </p:tavLst>
                                    </p:anim>
                                  </p:childTnLst>
                                </p:cTn>
                              </p:par>
                              <p:par>
                                <p:cTn id="25" presetID="30" presetClass="entr" presetSubtype="0" fill="hold" nodeType="withEffect">
                                  <p:stCondLst>
                                    <p:cond delay="0"/>
                                  </p:stCondLst>
                                  <p:childTnLst>
                                    <p:set>
                                      <p:cBhvr>
                                        <p:cTn id="26" dur="1" fill="hold">
                                          <p:stCondLst>
                                            <p:cond delay="0"/>
                                          </p:stCondLst>
                                        </p:cTn>
                                        <p:tgtEl>
                                          <p:spTgt spid="1031"/>
                                        </p:tgtEl>
                                        <p:attrNameLst>
                                          <p:attrName>style.visibility</p:attrName>
                                        </p:attrNameLst>
                                      </p:cBhvr>
                                      <p:to>
                                        <p:strVal val="visible"/>
                                      </p:to>
                                    </p:set>
                                    <p:animEffect transition="in" filter="fade">
                                      <p:cBhvr>
                                        <p:cTn id="27" dur="800" decel="100000"/>
                                        <p:tgtEl>
                                          <p:spTgt spid="1031"/>
                                        </p:tgtEl>
                                      </p:cBhvr>
                                    </p:animEffect>
                                    <p:anim calcmode="lin" valueType="num">
                                      <p:cBhvr>
                                        <p:cTn id="28" dur="800" decel="100000" fill="hold"/>
                                        <p:tgtEl>
                                          <p:spTgt spid="1031"/>
                                        </p:tgtEl>
                                        <p:attrNameLst>
                                          <p:attrName>style.rotation</p:attrName>
                                        </p:attrNameLst>
                                      </p:cBhvr>
                                      <p:tavLst>
                                        <p:tav tm="0">
                                          <p:val>
                                            <p:fltVal val="-90"/>
                                          </p:val>
                                        </p:tav>
                                        <p:tav tm="100000">
                                          <p:val>
                                            <p:fltVal val="0"/>
                                          </p:val>
                                        </p:tav>
                                      </p:tavLst>
                                    </p:anim>
                                    <p:anim calcmode="lin" valueType="num">
                                      <p:cBhvr>
                                        <p:cTn id="29" dur="800" decel="100000" fill="hold"/>
                                        <p:tgtEl>
                                          <p:spTgt spid="1031"/>
                                        </p:tgtEl>
                                        <p:attrNameLst>
                                          <p:attrName>ppt_x</p:attrName>
                                        </p:attrNameLst>
                                      </p:cBhvr>
                                      <p:tavLst>
                                        <p:tav tm="0">
                                          <p:val>
                                            <p:strVal val="#ppt_x+0.4"/>
                                          </p:val>
                                        </p:tav>
                                        <p:tav tm="100000">
                                          <p:val>
                                            <p:strVal val="#ppt_x-0.05"/>
                                          </p:val>
                                        </p:tav>
                                      </p:tavLst>
                                    </p:anim>
                                    <p:anim calcmode="lin" valueType="num">
                                      <p:cBhvr>
                                        <p:cTn id="30" dur="800" decel="100000" fill="hold"/>
                                        <p:tgtEl>
                                          <p:spTgt spid="1031"/>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031"/>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031"/>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anim calcmode="lin" valueType="num">
                                      <p:cBhvr>
                                        <p:cTn id="37"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1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grpId="1"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heel(4)">
                                      <p:cBhvr>
                                        <p:cTn id="43" dur="2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blinds(horizontal)">
                                      <p:cBhvr>
                                        <p:cTn id="48" dur="5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0" presetClass="entr" presetSubtype="0" fill="hold" nodeType="clickEffect">
                                  <p:stCondLst>
                                    <p:cond delay="0"/>
                                  </p:stCondLst>
                                  <p:childTnLst>
                                    <p:set>
                                      <p:cBhvr>
                                        <p:cTn id="52" dur="1" fill="hold">
                                          <p:stCondLst>
                                            <p:cond delay="0"/>
                                          </p:stCondLst>
                                        </p:cTn>
                                        <p:tgtEl>
                                          <p:spTgt spid="1028"/>
                                        </p:tgtEl>
                                        <p:attrNameLst>
                                          <p:attrName>style.visibility</p:attrName>
                                        </p:attrNameLst>
                                      </p:cBhvr>
                                      <p:to>
                                        <p:strVal val="visible"/>
                                      </p:to>
                                    </p:set>
                                    <p:animEffect transition="in" filter="wedge">
                                      <p:cBhvr>
                                        <p:cTn id="53" dur="2000"/>
                                        <p:tgtEl>
                                          <p:spTgt spid="1028"/>
                                        </p:tgtEl>
                                      </p:cBhvr>
                                    </p:animEffect>
                                  </p:childTnLst>
                                </p:cTn>
                              </p:par>
                              <p:par>
                                <p:cTn id="54" presetID="20" presetClass="entr" presetSubtype="0" fill="hold"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edge">
                                      <p:cBhvr>
                                        <p:cTn id="56" dur="20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1000" fill="hold"/>
                                        <p:tgtEl>
                                          <p:spTgt spid="22"/>
                                        </p:tgtEl>
                                        <p:attrNameLst>
                                          <p:attrName>ppt_x</p:attrName>
                                        </p:attrNameLst>
                                      </p:cBhvr>
                                      <p:tavLst>
                                        <p:tav tm="0">
                                          <p:val>
                                            <p:strVal val="#ppt_x-.2"/>
                                          </p:val>
                                        </p:tav>
                                        <p:tav tm="100000">
                                          <p:val>
                                            <p:strVal val="#ppt_x"/>
                                          </p:val>
                                        </p:tav>
                                      </p:tavLst>
                                    </p:anim>
                                    <p:anim calcmode="lin" valueType="num">
                                      <p:cBhvr>
                                        <p:cTn id="62"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63" dur="1000"/>
                                        <p:tgtEl>
                                          <p:spTgt spid="22"/>
                                        </p:tgtEl>
                                      </p:cBhvr>
                                    </p:animEffect>
                                  </p:childTnLst>
                                </p:cTn>
                              </p:par>
                            </p:childTnLst>
                          </p:cTn>
                        </p:par>
                      </p:childTnLst>
                    </p:cTn>
                  </p:par>
                  <p:par>
                    <p:cTn id="64" fill="hold">
                      <p:stCondLst>
                        <p:cond delay="indefinite"/>
                      </p:stCondLst>
                      <p:childTnLst>
                        <p:par>
                          <p:cTn id="65" fill="hold">
                            <p:stCondLst>
                              <p:cond delay="0"/>
                            </p:stCondLst>
                            <p:childTnLst>
                              <p:par>
                                <p:cTn id="66" presetID="20" presetClass="entr" presetSubtype="0"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edge">
                                      <p:cBhvr>
                                        <p:cTn id="68"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1" animBg="1"/>
      <p:bldP spid="22"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391400" cy="914400"/>
          </a:xfrm>
          <a:solidFill>
            <a:srgbClr val="33CC33"/>
          </a:solidFill>
        </p:spPr>
        <p:txBody>
          <a:bodyPr>
            <a:noAutofit/>
          </a:bodyPr>
          <a:lstStyle/>
          <a:p>
            <a:r>
              <a:rPr lang="bn-BD" sz="1800" dirty="0"/>
              <a:t>প্রশ্ন ২। জনাবা নাসরীন ‘শিউলি’ এবং ‘শাপলা’ নামক দুটি প্রকল্পে মূলধন বিনিয়োগ করেছেন । প্রকল্প দুটির গত ৫ বছরের আয়ের হার নিম্নরূপঃ</a:t>
            </a:r>
            <a:endParaRPr lang="en-US" sz="1800" dirty="0"/>
          </a:p>
        </p:txBody>
      </p:sp>
      <p:graphicFrame>
        <p:nvGraphicFramePr>
          <p:cNvPr id="5" name="Content Placeholder 4"/>
          <p:cNvGraphicFramePr>
            <a:graphicFrameLocks noGrp="1"/>
          </p:cNvGraphicFramePr>
          <p:nvPr>
            <p:ph sz="half" idx="1"/>
          </p:nvPr>
        </p:nvGraphicFramePr>
        <p:xfrm>
          <a:off x="2133600" y="1447800"/>
          <a:ext cx="3543300" cy="3498342"/>
        </p:xfrm>
        <a:graphic>
          <a:graphicData uri="http://schemas.openxmlformats.org/drawingml/2006/table">
            <a:tbl>
              <a:tblPr firstRow="1" bandRow="1">
                <a:tableStyleId>{5C22544A-7EE6-4342-B048-85BDC9FD1C3A}</a:tableStyleId>
              </a:tblPr>
              <a:tblGrid>
                <a:gridCol w="1466193"/>
                <a:gridCol w="977462"/>
                <a:gridCol w="1099645"/>
              </a:tblGrid>
              <a:tr h="431292">
                <a:tc>
                  <a:txBody>
                    <a:bodyPr/>
                    <a:lstStyle/>
                    <a:p>
                      <a:pPr marL="0" marR="0" algn="ctr">
                        <a:lnSpc>
                          <a:spcPct val="115000"/>
                        </a:lnSpc>
                        <a:spcBef>
                          <a:spcPts val="0"/>
                        </a:spcBef>
                        <a:spcAft>
                          <a:spcPts val="0"/>
                        </a:spcAft>
                      </a:pPr>
                      <a:r>
                        <a:rPr lang="bn-BD" sz="1400" dirty="0">
                          <a:solidFill>
                            <a:srgbClr val="0000CC"/>
                          </a:solidFill>
                          <a:latin typeface="Calibri"/>
                          <a:ea typeface="Calibri"/>
                          <a:cs typeface="Times New Roman"/>
                        </a:rPr>
                        <a:t>বছর</a:t>
                      </a:r>
                      <a:endParaRPr lang="en-US" sz="1100" dirty="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প্রকল্প ‘শিউলি’ (আয় %)</a:t>
                      </a:r>
                      <a:endParaRPr lang="en-US" sz="110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প্রকল্প ‘শাপলা’ (আয় %)</a:t>
                      </a:r>
                      <a:endParaRPr lang="en-US" sz="1100">
                        <a:solidFill>
                          <a:srgbClr val="0000CC"/>
                        </a:solidFill>
                        <a:latin typeface="Calibri"/>
                        <a:ea typeface="Calibri"/>
                        <a:cs typeface="Times New Roman"/>
                      </a:endParaRPr>
                    </a:p>
                  </a:txBody>
                  <a:tcPr marL="68580" marR="68580" marT="0" marB="0"/>
                </a:tc>
              </a:tr>
              <a:tr h="552450">
                <a:tc>
                  <a:txBody>
                    <a:bodyPr/>
                    <a:lstStyle/>
                    <a:p>
                      <a:pPr marL="0" marR="0" algn="ctr">
                        <a:lnSpc>
                          <a:spcPct val="115000"/>
                        </a:lnSpc>
                        <a:spcBef>
                          <a:spcPts val="0"/>
                        </a:spcBef>
                        <a:spcAft>
                          <a:spcPts val="0"/>
                        </a:spcAft>
                      </a:pPr>
                      <a:r>
                        <a:rPr lang="bn-BD" sz="1400" dirty="0">
                          <a:solidFill>
                            <a:srgbClr val="0000CC"/>
                          </a:solidFill>
                          <a:latin typeface="Calibri"/>
                          <a:ea typeface="Calibri"/>
                          <a:cs typeface="Times New Roman"/>
                        </a:rPr>
                        <a:t>২০১৫</a:t>
                      </a:r>
                      <a:endParaRPr lang="en-US" sz="1100" dirty="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২২%</a:t>
                      </a:r>
                      <a:endParaRPr lang="en-US" sz="110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২৩%</a:t>
                      </a:r>
                      <a:endParaRPr lang="en-US" sz="1100">
                        <a:solidFill>
                          <a:srgbClr val="0000CC"/>
                        </a:solidFill>
                        <a:latin typeface="Calibri"/>
                        <a:ea typeface="Calibri"/>
                        <a:cs typeface="Times New Roman"/>
                      </a:endParaRPr>
                    </a:p>
                  </a:txBody>
                  <a:tcPr marL="68580" marR="68580" marT="0" marB="0"/>
                </a:tc>
              </a:tr>
              <a:tr h="552450">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২০১৬</a:t>
                      </a:r>
                      <a:endParaRPr lang="en-US" sz="110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২০%</a:t>
                      </a:r>
                      <a:endParaRPr lang="en-US" sz="110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dirty="0">
                          <a:solidFill>
                            <a:srgbClr val="0000CC"/>
                          </a:solidFill>
                          <a:latin typeface="Calibri"/>
                          <a:ea typeface="Calibri"/>
                          <a:cs typeface="Times New Roman"/>
                        </a:rPr>
                        <a:t>১৯%</a:t>
                      </a:r>
                      <a:endParaRPr lang="en-US" sz="1100" dirty="0">
                        <a:solidFill>
                          <a:srgbClr val="0000CC"/>
                        </a:solidFill>
                        <a:latin typeface="Calibri"/>
                        <a:ea typeface="Calibri"/>
                        <a:cs typeface="Times New Roman"/>
                      </a:endParaRPr>
                    </a:p>
                  </a:txBody>
                  <a:tcPr marL="68580" marR="68580" marT="0" marB="0"/>
                </a:tc>
              </a:tr>
              <a:tr h="552450">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২০১৭</a:t>
                      </a:r>
                      <a:endParaRPr lang="en-US" sz="110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১৬%</a:t>
                      </a:r>
                      <a:endParaRPr lang="en-US" sz="110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dirty="0">
                          <a:solidFill>
                            <a:srgbClr val="0000CC"/>
                          </a:solidFill>
                          <a:latin typeface="Calibri"/>
                          <a:ea typeface="Calibri"/>
                          <a:cs typeface="Times New Roman"/>
                        </a:rPr>
                        <a:t>১৮%</a:t>
                      </a:r>
                      <a:endParaRPr lang="en-US" sz="1100" dirty="0">
                        <a:solidFill>
                          <a:srgbClr val="0000CC"/>
                        </a:solidFill>
                        <a:latin typeface="Calibri"/>
                        <a:ea typeface="Calibri"/>
                        <a:cs typeface="Times New Roman"/>
                      </a:endParaRPr>
                    </a:p>
                  </a:txBody>
                  <a:tcPr marL="68580" marR="68580" marT="0" marB="0"/>
                </a:tc>
              </a:tr>
              <a:tr h="552450">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২০১৮</a:t>
                      </a:r>
                      <a:endParaRPr lang="en-US" sz="110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dirty="0">
                          <a:solidFill>
                            <a:srgbClr val="0000CC"/>
                          </a:solidFill>
                          <a:latin typeface="Calibri"/>
                          <a:ea typeface="Calibri"/>
                          <a:cs typeface="Times New Roman"/>
                        </a:rPr>
                        <a:t>১৮%</a:t>
                      </a:r>
                      <a:endParaRPr lang="en-US" sz="1100" dirty="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২০%</a:t>
                      </a:r>
                      <a:endParaRPr lang="en-US" sz="1100">
                        <a:solidFill>
                          <a:srgbClr val="0000CC"/>
                        </a:solidFill>
                        <a:latin typeface="Calibri"/>
                        <a:ea typeface="Calibri"/>
                        <a:cs typeface="Times New Roman"/>
                      </a:endParaRPr>
                    </a:p>
                  </a:txBody>
                  <a:tcPr marL="68580" marR="68580" marT="0" marB="0"/>
                </a:tc>
              </a:tr>
              <a:tr h="552450">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২০১৯</a:t>
                      </a:r>
                      <a:endParaRPr lang="en-US" sz="110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a:solidFill>
                            <a:srgbClr val="0000CC"/>
                          </a:solidFill>
                          <a:latin typeface="Calibri"/>
                          <a:ea typeface="Calibri"/>
                          <a:cs typeface="Times New Roman"/>
                        </a:rPr>
                        <a:t>১৪%</a:t>
                      </a:r>
                      <a:endParaRPr lang="en-US" sz="1100">
                        <a:solidFill>
                          <a:srgbClr val="0000CC"/>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bn-BD" sz="1400" dirty="0">
                          <a:solidFill>
                            <a:srgbClr val="0000CC"/>
                          </a:solidFill>
                          <a:latin typeface="Calibri"/>
                          <a:ea typeface="Calibri"/>
                          <a:cs typeface="Times New Roman"/>
                        </a:rPr>
                        <a:t>১০%</a:t>
                      </a:r>
                      <a:endParaRPr lang="en-US" sz="1100" dirty="0">
                        <a:solidFill>
                          <a:srgbClr val="0000CC"/>
                        </a:solidFill>
                        <a:latin typeface="Calibri"/>
                        <a:ea typeface="Calibri"/>
                        <a:cs typeface="Times New Roman"/>
                      </a:endParaRPr>
                    </a:p>
                  </a:txBody>
                  <a:tcPr marL="68580" marR="68580" marT="0" marB="0"/>
                </a:tc>
              </a:tr>
            </a:tbl>
          </a:graphicData>
        </a:graphic>
      </p:graphicFrame>
      <p:sp>
        <p:nvSpPr>
          <p:cNvPr id="11" name="TextBox 10"/>
          <p:cNvSpPr txBox="1"/>
          <p:nvPr/>
        </p:nvSpPr>
        <p:spPr>
          <a:xfrm>
            <a:off x="685800" y="5029200"/>
            <a:ext cx="6858000" cy="923330"/>
          </a:xfrm>
          <a:prstGeom prst="rect">
            <a:avLst/>
          </a:prstGeom>
          <a:solidFill>
            <a:srgbClr val="00B0F0"/>
          </a:solidFill>
        </p:spPr>
        <p:txBody>
          <a:bodyPr wrap="square" rtlCol="0">
            <a:spAutoFit/>
          </a:bodyPr>
          <a:lstStyle/>
          <a:p>
            <a:r>
              <a:rPr lang="bn-BD" dirty="0"/>
              <a:t>ক</a:t>
            </a:r>
            <a:r>
              <a:rPr lang="en-US" dirty="0"/>
              <a:t>)  </a:t>
            </a:r>
            <a:r>
              <a:rPr lang="bn-BD" dirty="0"/>
              <a:t>আদর্শ বিচ্যুতির সূত্র প্রয়োগ করে ‘শিউলি’ প্রকল্পের ঝুঁকি নির্ণয় কর ।</a:t>
            </a:r>
            <a:endParaRPr lang="en-US" dirty="0"/>
          </a:p>
          <a:p>
            <a:r>
              <a:rPr lang="bn-BD" dirty="0"/>
              <a:t>খ) জনাবা নাসরীন এর কোন প্রকল্পটি বন্ধ করা উচিত বলে তুমি মনে কর ? মন্তব্য করো।</a:t>
            </a:r>
            <a:endParaRPr lang="en-US" dirty="0"/>
          </a:p>
        </p:txBody>
      </p:sp>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800" decel="100000"/>
                                        <p:tgtEl>
                                          <p:spTgt spid="11"/>
                                        </p:tgtEl>
                                      </p:cBhvr>
                                    </p:animEffect>
                                    <p:anim calcmode="lin" valueType="num">
                                      <p:cBhvr>
                                        <p:cTn id="25" dur="800" decel="100000" fill="hold"/>
                                        <p:tgtEl>
                                          <p:spTgt spid="11"/>
                                        </p:tgtEl>
                                        <p:attrNameLst>
                                          <p:attrName>style.rotation</p:attrName>
                                        </p:attrNameLst>
                                      </p:cBhvr>
                                      <p:tavLst>
                                        <p:tav tm="0">
                                          <p:val>
                                            <p:fltVal val="-90"/>
                                          </p:val>
                                        </p:tav>
                                        <p:tav tm="100000">
                                          <p:val>
                                            <p:fltVal val="0"/>
                                          </p:val>
                                        </p:tav>
                                      </p:tavLst>
                                    </p:anim>
                                    <p:anim calcmode="lin" valueType="num">
                                      <p:cBhvr>
                                        <p:cTn id="26" dur="800" decel="100000" fill="hold"/>
                                        <p:tgtEl>
                                          <p:spTgt spid="11"/>
                                        </p:tgtEl>
                                        <p:attrNameLst>
                                          <p:attrName>ppt_x</p:attrName>
                                        </p:attrNameLst>
                                      </p:cBhvr>
                                      <p:tavLst>
                                        <p:tav tm="0">
                                          <p:val>
                                            <p:strVal val="#ppt_x+0.4"/>
                                          </p:val>
                                        </p:tav>
                                        <p:tav tm="100000">
                                          <p:val>
                                            <p:strVal val="#ppt_x-0.05"/>
                                          </p:val>
                                        </p:tav>
                                      </p:tavLst>
                                    </p:anim>
                                    <p:anim calcmode="lin" valueType="num">
                                      <p:cBhvr>
                                        <p:cTn id="27" dur="800" decel="100000" fill="hold"/>
                                        <p:tgtEl>
                                          <p:spTgt spid="11"/>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228600" y="685800"/>
          <a:ext cx="4343399" cy="3571748"/>
        </p:xfrm>
        <a:graphic>
          <a:graphicData uri="http://schemas.openxmlformats.org/drawingml/2006/table">
            <a:tbl>
              <a:tblPr firstRow="1" bandRow="1">
                <a:tableStyleId>{5C22544A-7EE6-4342-B048-85BDC9FD1C3A}</a:tableStyleId>
              </a:tblPr>
              <a:tblGrid>
                <a:gridCol w="819509"/>
                <a:gridCol w="983411"/>
                <a:gridCol w="1454629"/>
                <a:gridCol w="1085850"/>
              </a:tblGrid>
              <a:tr h="370840">
                <a:tc>
                  <a:txBody>
                    <a:bodyPr/>
                    <a:lstStyle/>
                    <a:p>
                      <a:pPr marL="0" marR="0" algn="ctr">
                        <a:lnSpc>
                          <a:spcPct val="115000"/>
                        </a:lnSpc>
                        <a:spcBef>
                          <a:spcPts val="0"/>
                        </a:spcBef>
                        <a:spcAft>
                          <a:spcPts val="0"/>
                        </a:spcAft>
                      </a:pPr>
                      <a:r>
                        <a:rPr lang="bn-BD" sz="1400" dirty="0">
                          <a:latin typeface="Calibri"/>
                          <a:ea typeface="Calibri"/>
                          <a:cs typeface="Times New Roman"/>
                        </a:rPr>
                        <a:t>বছর</a:t>
                      </a:r>
                      <a:endParaRPr lang="en-US" sz="1100" dirty="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আয় (%)</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গড় থেকে ব্যবধান</a:t>
                      </a:r>
                      <a:endParaRPr lang="en-US" sz="1100">
                        <a:latin typeface="Calibri"/>
                        <a:ea typeface="Calibri"/>
                        <a:cs typeface="Times New Roman"/>
                      </a:endParaRPr>
                    </a:p>
                    <a:p>
                      <a:pPr marL="0" marR="0" algn="ctr">
                        <a:lnSpc>
                          <a:spcPct val="115000"/>
                        </a:lnSpc>
                        <a:spcBef>
                          <a:spcPts val="0"/>
                        </a:spcBef>
                        <a:spcAft>
                          <a:spcPts val="0"/>
                        </a:spcAft>
                      </a:pPr>
                      <a:r>
                        <a:rPr lang="bn-BD" sz="1400">
                          <a:latin typeface="Calibri"/>
                          <a:ea typeface="Calibri"/>
                          <a:cs typeface="Times New Roman"/>
                        </a:rPr>
                        <a:t>(আয়– গড়)</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ব্যবধানের বর্গ</a:t>
                      </a:r>
                      <a:endParaRPr lang="en-US" sz="1100">
                        <a:latin typeface="Calibri"/>
                        <a:ea typeface="Calibri"/>
                        <a:cs typeface="Times New Roman"/>
                      </a:endParaRPr>
                    </a:p>
                    <a:p>
                      <a:pPr marL="0" marR="0" algn="ctr">
                        <a:lnSpc>
                          <a:spcPct val="115000"/>
                        </a:lnSpc>
                        <a:spcBef>
                          <a:spcPts val="0"/>
                        </a:spcBef>
                        <a:spcAft>
                          <a:spcPts val="0"/>
                        </a:spcAft>
                      </a:pPr>
                      <a:r>
                        <a:rPr lang="bn-BD" sz="1400">
                          <a:latin typeface="Calibri"/>
                          <a:ea typeface="Calibri"/>
                          <a:cs typeface="Times New Roman"/>
                        </a:rPr>
                        <a:t>(আয়– গড়)</a:t>
                      </a:r>
                      <a:r>
                        <a:rPr lang="bn-BD" sz="1400" baseline="30000">
                          <a:latin typeface="Calibri"/>
                          <a:ea typeface="Calibri"/>
                          <a:cs typeface="Times New Roman"/>
                        </a:rPr>
                        <a:t>২</a:t>
                      </a:r>
                      <a:endParaRPr lang="en-US" sz="1100">
                        <a:latin typeface="Calibri"/>
                        <a:ea typeface="Calibri"/>
                        <a:cs typeface="Times New Roman"/>
                      </a:endParaRPr>
                    </a:p>
                  </a:txBody>
                  <a:tcPr marL="68580" marR="68580" marT="0" marB="0">
                    <a:solidFill>
                      <a:srgbClr val="00CC99"/>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২০১৫</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২২</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(২২ -১৮)= ৪</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১৬</a:t>
                      </a:r>
                      <a:endParaRPr lang="en-US" sz="1100">
                        <a:latin typeface="Calibri"/>
                        <a:ea typeface="Calibri"/>
                        <a:cs typeface="Times New Roman"/>
                      </a:endParaRPr>
                    </a:p>
                  </a:txBody>
                  <a:tcPr marL="68580" marR="68580" marT="0" marB="0">
                    <a:solidFill>
                      <a:srgbClr val="00CC99"/>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২০১৬</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২০</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(২০ -১৮)= ২</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৪</a:t>
                      </a:r>
                      <a:endParaRPr lang="en-US" sz="1100">
                        <a:latin typeface="Calibri"/>
                        <a:ea typeface="Calibri"/>
                        <a:cs typeface="Times New Roman"/>
                      </a:endParaRPr>
                    </a:p>
                  </a:txBody>
                  <a:tcPr marL="68580" marR="68580" marT="0" marB="0">
                    <a:solidFill>
                      <a:srgbClr val="00CC99"/>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২০১৭</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১৬</a:t>
                      </a:r>
                      <a:endParaRPr lang="en-US" sz="1100" dirty="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(১৬-১৮)=-২</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৪</a:t>
                      </a:r>
                      <a:endParaRPr lang="en-US" sz="1100">
                        <a:latin typeface="Calibri"/>
                        <a:ea typeface="Calibri"/>
                        <a:cs typeface="Times New Roman"/>
                      </a:endParaRPr>
                    </a:p>
                  </a:txBody>
                  <a:tcPr marL="68580" marR="68580" marT="0" marB="0">
                    <a:solidFill>
                      <a:srgbClr val="00CC99"/>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২০১৮</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১৮</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(১৮ -১৮)= ০</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০</a:t>
                      </a:r>
                      <a:endParaRPr lang="en-US" sz="1100">
                        <a:latin typeface="Calibri"/>
                        <a:ea typeface="Calibri"/>
                        <a:cs typeface="Times New Roman"/>
                      </a:endParaRPr>
                    </a:p>
                  </a:txBody>
                  <a:tcPr marL="68580" marR="68580" marT="0" marB="0">
                    <a:solidFill>
                      <a:srgbClr val="00CC99"/>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২০১৯</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১৪</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(১৪ -১৮)= -৪</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১৬</a:t>
                      </a:r>
                      <a:endParaRPr lang="en-US" sz="1100" dirty="0">
                        <a:latin typeface="Calibri"/>
                        <a:ea typeface="Calibri"/>
                        <a:cs typeface="Times New Roman"/>
                      </a:endParaRPr>
                    </a:p>
                  </a:txBody>
                  <a:tcPr marL="68580" marR="68580" marT="0" marB="0">
                    <a:solidFill>
                      <a:srgbClr val="00CC99"/>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যোগফল</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৯০</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ব্যবধানের বর্গের যোগফল</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৪০</a:t>
                      </a:r>
                      <a:endParaRPr lang="en-US" sz="1100">
                        <a:latin typeface="Calibri"/>
                        <a:ea typeface="Calibri"/>
                        <a:cs typeface="Times New Roman"/>
                      </a:endParaRPr>
                    </a:p>
                  </a:txBody>
                  <a:tcPr marL="68580" marR="68580" marT="0" marB="0">
                    <a:solidFill>
                      <a:srgbClr val="00CC99"/>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গড় আয়</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৯০ </a:t>
                      </a:r>
                      <a:r>
                        <a:rPr lang="en-US" sz="1400" b="1" dirty="0">
                          <a:latin typeface="Calibri"/>
                          <a:ea typeface="Calibri"/>
                          <a:cs typeface="Times New Roman"/>
                        </a:rPr>
                        <a:t>÷</a:t>
                      </a:r>
                      <a:r>
                        <a:rPr lang="bn-BD" sz="1400" dirty="0">
                          <a:latin typeface="Calibri"/>
                          <a:ea typeface="Calibri"/>
                          <a:cs typeface="Times New Roman"/>
                        </a:rPr>
                        <a:t> ৫= ১৮</a:t>
                      </a:r>
                      <a:r>
                        <a:rPr lang="en-US" sz="1400" dirty="0">
                          <a:latin typeface="Calibri"/>
                          <a:ea typeface="Calibri"/>
                          <a:cs typeface="Times New Roman"/>
                        </a:rPr>
                        <a:t>%</a:t>
                      </a:r>
                      <a:endParaRPr lang="en-US" sz="1100" dirty="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r>
                        <a:rPr lang="bn-BD" sz="1400">
                          <a:latin typeface="Calibri"/>
                          <a:ea typeface="Calibri"/>
                          <a:cs typeface="Times New Roman"/>
                        </a:rPr>
                        <a:t>ব্যবধানের বর্গের গড় </a:t>
                      </a:r>
                      <a:endParaRPr lang="en-US" sz="1100">
                        <a:latin typeface="Calibri"/>
                        <a:ea typeface="Calibri"/>
                        <a:cs typeface="Times New Roman"/>
                      </a:endParaRPr>
                    </a:p>
                  </a:txBody>
                  <a:tcPr marL="68580" marR="68580" marT="0" marB="0">
                    <a:solidFill>
                      <a:srgbClr val="00CC99"/>
                    </a:solidFill>
                  </a:tcPr>
                </a:tc>
                <a:tc>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solidFill>
                      <a:srgbClr val="00CC99"/>
                    </a:solidFill>
                  </a:tcPr>
                </a:tc>
              </a:tr>
            </a:tbl>
          </a:graphicData>
        </a:graphic>
      </p:graphicFrame>
      <p:graphicFrame>
        <p:nvGraphicFramePr>
          <p:cNvPr id="6" name="Content Placeholder 5"/>
          <p:cNvGraphicFramePr>
            <a:graphicFrameLocks noGrp="1"/>
          </p:cNvGraphicFramePr>
          <p:nvPr>
            <p:ph sz="half" idx="2"/>
          </p:nvPr>
        </p:nvGraphicFramePr>
        <p:xfrm>
          <a:off x="4648200" y="685800"/>
          <a:ext cx="4343400" cy="3571748"/>
        </p:xfrm>
        <a:graphic>
          <a:graphicData uri="http://schemas.openxmlformats.org/drawingml/2006/table">
            <a:tbl>
              <a:tblPr firstRow="1" bandRow="1">
                <a:tableStyleId>{5C22544A-7EE6-4342-B048-85BDC9FD1C3A}</a:tableStyleId>
              </a:tblPr>
              <a:tblGrid>
                <a:gridCol w="1085850"/>
                <a:gridCol w="971550"/>
                <a:gridCol w="1200150"/>
                <a:gridCol w="1085850"/>
              </a:tblGrid>
              <a:tr h="370840">
                <a:tc>
                  <a:txBody>
                    <a:bodyPr/>
                    <a:lstStyle/>
                    <a:p>
                      <a:pPr marL="0" marR="0" algn="ctr">
                        <a:lnSpc>
                          <a:spcPct val="115000"/>
                        </a:lnSpc>
                        <a:spcBef>
                          <a:spcPts val="0"/>
                        </a:spcBef>
                        <a:spcAft>
                          <a:spcPts val="0"/>
                        </a:spcAft>
                      </a:pPr>
                      <a:r>
                        <a:rPr lang="bn-BD" sz="1400" dirty="0">
                          <a:latin typeface="Calibri"/>
                          <a:ea typeface="Calibri"/>
                          <a:cs typeface="Times New Roman"/>
                        </a:rPr>
                        <a:t>বছর</a:t>
                      </a:r>
                      <a:endParaRPr lang="en-US" sz="1100" dirty="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আয় (%)</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গড় থেকে ব্যবধান</a:t>
                      </a:r>
                      <a:endParaRPr lang="en-US" sz="1100">
                        <a:latin typeface="Calibri"/>
                        <a:ea typeface="Calibri"/>
                        <a:cs typeface="Times New Roman"/>
                      </a:endParaRPr>
                    </a:p>
                    <a:p>
                      <a:pPr marL="0" marR="0" algn="ctr">
                        <a:lnSpc>
                          <a:spcPct val="115000"/>
                        </a:lnSpc>
                        <a:spcBef>
                          <a:spcPts val="0"/>
                        </a:spcBef>
                        <a:spcAft>
                          <a:spcPts val="0"/>
                        </a:spcAft>
                      </a:pPr>
                      <a:r>
                        <a:rPr lang="bn-BD" sz="1400">
                          <a:latin typeface="Calibri"/>
                          <a:ea typeface="Calibri"/>
                          <a:cs typeface="Times New Roman"/>
                        </a:rPr>
                        <a:t>(আয়– গড়)</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ব্যবধানের বর্গ</a:t>
                      </a:r>
                      <a:endParaRPr lang="en-US" sz="1100">
                        <a:latin typeface="Calibri"/>
                        <a:ea typeface="Calibri"/>
                        <a:cs typeface="Times New Roman"/>
                      </a:endParaRPr>
                    </a:p>
                    <a:p>
                      <a:pPr marL="0" marR="0" algn="ctr">
                        <a:lnSpc>
                          <a:spcPct val="115000"/>
                        </a:lnSpc>
                        <a:spcBef>
                          <a:spcPts val="0"/>
                        </a:spcBef>
                        <a:spcAft>
                          <a:spcPts val="0"/>
                        </a:spcAft>
                      </a:pPr>
                      <a:r>
                        <a:rPr lang="bn-BD" sz="1400">
                          <a:latin typeface="Calibri"/>
                          <a:ea typeface="Calibri"/>
                          <a:cs typeface="Times New Roman"/>
                        </a:rPr>
                        <a:t>(আয়– গড়)</a:t>
                      </a:r>
                      <a:r>
                        <a:rPr lang="bn-BD" sz="1400" baseline="30000">
                          <a:latin typeface="Calibri"/>
                          <a:ea typeface="Calibri"/>
                          <a:cs typeface="Times New Roman"/>
                        </a:rPr>
                        <a:t>২</a:t>
                      </a:r>
                      <a:endParaRPr lang="en-US" sz="1100">
                        <a:latin typeface="Calibri"/>
                        <a:ea typeface="Calibri"/>
                        <a:cs typeface="Times New Roman"/>
                      </a:endParaRPr>
                    </a:p>
                  </a:txBody>
                  <a:tcPr marL="68580" marR="68580" marT="0" marB="0">
                    <a:solidFill>
                      <a:schemeClr val="accent6">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২০১৫</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২৩</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(২৩ -১৮)= ৫</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২৫</a:t>
                      </a:r>
                      <a:endParaRPr lang="en-US" sz="1100">
                        <a:latin typeface="Calibri"/>
                        <a:ea typeface="Calibri"/>
                        <a:cs typeface="Times New Roman"/>
                      </a:endParaRPr>
                    </a:p>
                  </a:txBody>
                  <a:tcPr marL="68580" marR="68580" marT="0" marB="0">
                    <a:solidFill>
                      <a:schemeClr val="accent6">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২০১৬</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১৯</a:t>
                      </a:r>
                      <a:endParaRPr lang="en-US" sz="1100" dirty="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(১৯ -১৮)= ১</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a:t>
                      </a:r>
                      <a:endParaRPr lang="en-US" sz="1100">
                        <a:latin typeface="Calibri"/>
                        <a:ea typeface="Calibri"/>
                        <a:cs typeface="Times New Roman"/>
                      </a:endParaRPr>
                    </a:p>
                  </a:txBody>
                  <a:tcPr marL="68580" marR="68580" marT="0" marB="0">
                    <a:solidFill>
                      <a:schemeClr val="accent6">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২০১৭</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১৮</a:t>
                      </a:r>
                      <a:endParaRPr lang="en-US" sz="1100" dirty="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(১৮ -১৮)= ০</a:t>
                      </a:r>
                      <a:endParaRPr lang="en-US" sz="1100" dirty="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০</a:t>
                      </a:r>
                      <a:endParaRPr lang="en-US" sz="1100">
                        <a:latin typeface="Calibri"/>
                        <a:ea typeface="Calibri"/>
                        <a:cs typeface="Times New Roman"/>
                      </a:endParaRPr>
                    </a:p>
                  </a:txBody>
                  <a:tcPr marL="68580" marR="68580" marT="0" marB="0">
                    <a:solidFill>
                      <a:schemeClr val="accent6">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২০১৮</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২০</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(২০ -১৮)= ২</a:t>
                      </a:r>
                      <a:endParaRPr lang="en-US" sz="1100" dirty="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৪</a:t>
                      </a:r>
                      <a:endParaRPr lang="en-US" sz="1100">
                        <a:latin typeface="Calibri"/>
                        <a:ea typeface="Calibri"/>
                        <a:cs typeface="Times New Roman"/>
                      </a:endParaRPr>
                    </a:p>
                  </a:txBody>
                  <a:tcPr marL="68580" marR="68580" marT="0" marB="0">
                    <a:solidFill>
                      <a:schemeClr val="accent6">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২০১৯</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১০</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(১০ -১৮) = -৮</a:t>
                      </a:r>
                      <a:endParaRPr lang="en-US" sz="1100" dirty="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৬৪</a:t>
                      </a:r>
                      <a:endParaRPr lang="en-US" sz="1100">
                        <a:latin typeface="Calibri"/>
                        <a:ea typeface="Calibri"/>
                        <a:cs typeface="Times New Roman"/>
                      </a:endParaRPr>
                    </a:p>
                  </a:txBody>
                  <a:tcPr marL="68580" marR="68580" marT="0" marB="0">
                    <a:solidFill>
                      <a:schemeClr val="accent6">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যোগফল</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৯০</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ব্যবধানের বর্গের যোগফল</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a:latin typeface="Calibri"/>
                          <a:ea typeface="Calibri"/>
                          <a:cs typeface="Times New Roman"/>
                        </a:rPr>
                        <a:t>৯৪</a:t>
                      </a:r>
                      <a:endParaRPr lang="en-US" sz="1100">
                        <a:latin typeface="Calibri"/>
                        <a:ea typeface="Calibri"/>
                        <a:cs typeface="Times New Roman"/>
                      </a:endParaRPr>
                    </a:p>
                  </a:txBody>
                  <a:tcPr marL="68580" marR="68580" marT="0" marB="0">
                    <a:solidFill>
                      <a:schemeClr val="accent6">
                        <a:lumMod val="75000"/>
                      </a:schemeClr>
                    </a:solidFill>
                  </a:tcPr>
                </a:tc>
              </a:tr>
              <a:tr h="370840">
                <a:tc>
                  <a:txBody>
                    <a:bodyPr/>
                    <a:lstStyle/>
                    <a:p>
                      <a:pPr marL="0" marR="0" algn="ctr">
                        <a:lnSpc>
                          <a:spcPct val="115000"/>
                        </a:lnSpc>
                        <a:spcBef>
                          <a:spcPts val="0"/>
                        </a:spcBef>
                        <a:spcAft>
                          <a:spcPts val="0"/>
                        </a:spcAft>
                      </a:pPr>
                      <a:r>
                        <a:rPr lang="bn-BD" sz="1400">
                          <a:latin typeface="Calibri"/>
                          <a:ea typeface="Calibri"/>
                          <a:cs typeface="Times New Roman"/>
                        </a:rPr>
                        <a:t>গড় আয়</a:t>
                      </a:r>
                      <a:endParaRPr lang="en-US" sz="110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৯০ </a:t>
                      </a:r>
                      <a:r>
                        <a:rPr lang="en-US" sz="1400" b="1" dirty="0">
                          <a:latin typeface="Calibri"/>
                          <a:ea typeface="Calibri"/>
                          <a:cs typeface="Times New Roman"/>
                        </a:rPr>
                        <a:t>÷</a:t>
                      </a:r>
                      <a:r>
                        <a:rPr lang="bn-BD" sz="1400" dirty="0">
                          <a:latin typeface="Calibri"/>
                          <a:ea typeface="Calibri"/>
                          <a:cs typeface="Times New Roman"/>
                        </a:rPr>
                        <a:t> ৫= ১৮</a:t>
                      </a:r>
                      <a:r>
                        <a:rPr lang="en-US" sz="1400" dirty="0">
                          <a:latin typeface="Calibri"/>
                          <a:ea typeface="Calibri"/>
                          <a:cs typeface="Times New Roman"/>
                        </a:rPr>
                        <a:t>%</a:t>
                      </a:r>
                      <a:endParaRPr lang="en-US" sz="1100" dirty="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r>
                        <a:rPr lang="bn-BD" sz="1400" dirty="0">
                          <a:latin typeface="Calibri"/>
                          <a:ea typeface="Calibri"/>
                          <a:cs typeface="Times New Roman"/>
                        </a:rPr>
                        <a:t>ব্যবধানের বর্গের গড় </a:t>
                      </a:r>
                      <a:endParaRPr lang="en-US" sz="1100" dirty="0">
                        <a:latin typeface="Calibri"/>
                        <a:ea typeface="Calibri"/>
                        <a:cs typeface="Times New Roman"/>
                      </a:endParaRPr>
                    </a:p>
                  </a:txBody>
                  <a:tcPr marL="68580" marR="68580" marT="0" marB="0">
                    <a:solidFill>
                      <a:schemeClr val="accent6">
                        <a:lumMod val="75000"/>
                      </a:schemeClr>
                    </a:solidFill>
                  </a:tcPr>
                </a:tc>
                <a:tc>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solidFill>
                      <a:schemeClr val="accent6">
                        <a:lumMod val="75000"/>
                      </a:schemeClr>
                    </a:solidFill>
                  </a:tcPr>
                </a:tc>
              </a:tr>
            </a:tbl>
          </a:graphicData>
        </a:graphic>
      </p:graphicFrame>
      <p:sp>
        <p:nvSpPr>
          <p:cNvPr id="7" name="TextBox 6"/>
          <p:cNvSpPr txBox="1"/>
          <p:nvPr/>
        </p:nvSpPr>
        <p:spPr>
          <a:xfrm>
            <a:off x="304800" y="228600"/>
            <a:ext cx="4038600" cy="369332"/>
          </a:xfrm>
          <a:prstGeom prst="rect">
            <a:avLst/>
          </a:prstGeom>
          <a:solidFill>
            <a:srgbClr val="FF0066"/>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bn-BD" dirty="0"/>
              <a:t>ক)‘শিউলি’ প্রকল্পের আদর্শ বিচ্যুতি নির্ণয়ঃ</a:t>
            </a:r>
            <a:endParaRPr lang="en-US" dirty="0"/>
          </a:p>
        </p:txBody>
      </p:sp>
      <p:sp>
        <p:nvSpPr>
          <p:cNvPr id="8" name="TextBox 7"/>
          <p:cNvSpPr txBox="1"/>
          <p:nvPr/>
        </p:nvSpPr>
        <p:spPr>
          <a:xfrm>
            <a:off x="4724400" y="152400"/>
            <a:ext cx="4191000" cy="369332"/>
          </a:xfrm>
          <a:prstGeom prst="rect">
            <a:avLst/>
          </a:prstGeom>
          <a:solidFill>
            <a:srgbClr val="0000CC"/>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bn-BD" dirty="0"/>
              <a:t>খ)‘শাপলা’ প্রকল্পের আদর্শ বিচ্যুতি নির্ণয়ঃ</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 name="TextBox 16"/>
          <p:cNvSpPr txBox="1"/>
          <p:nvPr/>
        </p:nvSpPr>
        <p:spPr>
          <a:xfrm>
            <a:off x="228600" y="4419600"/>
            <a:ext cx="4343400" cy="646331"/>
          </a:xfrm>
          <a:prstGeom prst="rect">
            <a:avLst/>
          </a:prstGeom>
          <a:solidFill>
            <a:srgbClr val="FF0066"/>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a:t>    </a:t>
            </a:r>
            <a:r>
              <a:rPr lang="bn-BD" dirty="0"/>
              <a:t>আদর্শ বিচ্যুতি=</a:t>
            </a:r>
            <a:r>
              <a:rPr lang="en-US" dirty="0"/>
              <a:t>  </a:t>
            </a:r>
            <a:r>
              <a:rPr lang="bn-BD" dirty="0"/>
              <a:t>  </a:t>
            </a:r>
            <a:r>
              <a:rPr lang="en-US" dirty="0"/>
              <a:t>    </a:t>
            </a:r>
            <a:r>
              <a:rPr lang="bn-BD" dirty="0"/>
              <a:t>= ৩</a:t>
            </a:r>
            <a:r>
              <a:rPr lang="en-US" dirty="0"/>
              <a:t>.</a:t>
            </a:r>
            <a:r>
              <a:rPr lang="bn-BD" dirty="0"/>
              <a:t>১৬</a:t>
            </a:r>
            <a:r>
              <a:rPr lang="en-US" dirty="0"/>
              <a:t>%</a:t>
            </a:r>
          </a:p>
          <a:p>
            <a:r>
              <a:rPr lang="bn-BD" dirty="0"/>
              <a:t>সুতরাং‘শিউলি’প্রকল্পের ঝুঁকির পরিমাণ ৩</a:t>
            </a:r>
            <a:r>
              <a:rPr lang="en-US" dirty="0"/>
              <a:t>.</a:t>
            </a:r>
            <a:r>
              <a:rPr lang="bn-BD" dirty="0"/>
              <a:t>১৬% </a:t>
            </a:r>
            <a:endParaRPr lang="en-US" dirty="0"/>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a:off x="4724400" y="4495800"/>
            <a:ext cx="4267200" cy="646331"/>
          </a:xfrm>
          <a:prstGeom prst="rect">
            <a:avLst/>
          </a:prstGeom>
          <a:solidFill>
            <a:srgbClr val="0000CC"/>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bn-BD" dirty="0"/>
              <a:t> আদর্শ বিচ্যুতি=</a:t>
            </a:r>
            <a:r>
              <a:rPr lang="en-US" dirty="0"/>
              <a:t>  </a:t>
            </a:r>
            <a:r>
              <a:rPr lang="bn-BD" dirty="0"/>
              <a:t>  </a:t>
            </a:r>
            <a:r>
              <a:rPr lang="en-US" dirty="0"/>
              <a:t>   </a:t>
            </a:r>
            <a:r>
              <a:rPr lang="bn-BD" dirty="0"/>
              <a:t> = ৪</a:t>
            </a:r>
            <a:r>
              <a:rPr lang="en-US" dirty="0"/>
              <a:t>.</a:t>
            </a:r>
            <a:r>
              <a:rPr lang="bn-BD" dirty="0"/>
              <a:t>৮৫</a:t>
            </a:r>
            <a:r>
              <a:rPr lang="en-US" dirty="0"/>
              <a:t>%</a:t>
            </a:r>
            <a:r>
              <a:rPr lang="bn-BD" dirty="0"/>
              <a:t> সুতরাং ‘শাপলা’ প্রকল্পের ঝুঁকির পরিমাণ ৪</a:t>
            </a:r>
            <a:r>
              <a:rPr lang="en-US" dirty="0"/>
              <a:t>.</a:t>
            </a:r>
            <a:r>
              <a:rPr lang="bn-BD" dirty="0"/>
              <a:t>৮৫</a:t>
            </a:r>
            <a:r>
              <a:rPr lang="en-US" dirty="0"/>
              <a:t>%</a:t>
            </a:r>
          </a:p>
        </p:txBody>
      </p:sp>
      <p:sp>
        <p:nvSpPr>
          <p:cNvPr id="24" name="TextBox 23"/>
          <p:cNvSpPr txBox="1"/>
          <p:nvPr/>
        </p:nvSpPr>
        <p:spPr>
          <a:xfrm>
            <a:off x="228600" y="5486400"/>
            <a:ext cx="8686800" cy="923330"/>
          </a:xfrm>
          <a:prstGeom prst="rect">
            <a:avLst/>
          </a:prstGeom>
          <a:blipFill>
            <a:blip r:embed="rId2"/>
            <a:tile tx="0" ty="0" sx="100000" sy="100000" flip="none" algn="tl"/>
          </a:blipFill>
        </p:spPr>
        <p:txBody>
          <a:bodyPr wrap="square" rtlCol="0">
            <a:spAutoFit/>
          </a:bodyPr>
          <a:lstStyle/>
          <a:p>
            <a:r>
              <a:rPr lang="bn-BD" dirty="0"/>
              <a:t>জনাবা নাসরীন ‘শাপলা’ প্রকল্পটি বন্ধ করা উচিত বলে আমি মনে করি। কারণ ‘শিউলি’ এবং ‘শাপলা’ প্রকল্প দুটির গড় আয়ের হার সমান। তবে ‘শাপলা’ প্রকল্পের আদর্শ বিচ্যুতি বেশি। তাই ‘শাপলা’ প্রকল্পটি বন্ধ করা উচিত। </a:t>
            </a:r>
            <a:endParaRPr lang="en-US"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81400" y="3762375"/>
            <a:ext cx="838200" cy="428625"/>
          </a:xfrm>
          <a:prstGeom prst="rect">
            <a:avLst/>
          </a:prstGeom>
          <a:solidFill>
            <a:schemeClr val="bg2">
              <a:lumMod val="75000"/>
            </a:schemeClr>
          </a:solidFill>
        </p:spPr>
      </p:pic>
      <p:sp>
        <p:nvSpPr>
          <p:cNvPr id="2051" name="Rectangle 3"/>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81200" y="4419600"/>
            <a:ext cx="381000" cy="323273"/>
          </a:xfrm>
          <a:prstGeom prst="rect">
            <a:avLst/>
          </a:prstGeom>
          <a:solidFill>
            <a:schemeClr val="bg2">
              <a:lumMod val="75000"/>
            </a:schemeClr>
          </a:solidFill>
        </p:spPr>
      </p:pic>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4"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81000" y="4495800"/>
            <a:ext cx="104775" cy="238125"/>
          </a:xfrm>
          <a:prstGeom prst="rect">
            <a:avLst/>
          </a:prstGeom>
          <a:solidFill>
            <a:schemeClr val="bg2">
              <a:lumMod val="75000"/>
            </a:schemeClr>
          </a:solidFill>
        </p:spPr>
      </p:pic>
      <p:pic>
        <p:nvPicPr>
          <p:cNvPr id="2056"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915275" y="3914775"/>
            <a:ext cx="1076325" cy="428625"/>
          </a:xfrm>
          <a:prstGeom prst="rect">
            <a:avLst/>
          </a:prstGeom>
          <a:solidFill>
            <a:schemeClr val="bg2">
              <a:lumMod val="75000"/>
            </a:schemeClr>
          </a:solidFill>
        </p:spPr>
      </p:pic>
      <p:sp>
        <p:nvSpPr>
          <p:cNvPr id="2058" name="Rectangle 10"/>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7"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800600" y="4572000"/>
            <a:ext cx="104775" cy="238125"/>
          </a:xfrm>
          <a:prstGeom prst="rect">
            <a:avLst/>
          </a:prstGeom>
          <a:solidFill>
            <a:schemeClr val="bg2">
              <a:lumMod val="75000"/>
            </a:schemeClr>
          </a:solidFill>
        </p:spPr>
      </p:pic>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9"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400800" y="4495800"/>
            <a:ext cx="552450" cy="266700"/>
          </a:xfrm>
          <a:prstGeom prst="rect">
            <a:avLst/>
          </a:prstGeom>
          <a:solidFill>
            <a:schemeClr val="bg2">
              <a:lumMod val="75000"/>
            </a:schemeClr>
          </a:solidFill>
        </p:spPr>
      </p:pic>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nodeType="clickEffect">
                                  <p:stCondLst>
                                    <p:cond delay="0"/>
                                  </p:stCondLst>
                                  <p:childTnLst>
                                    <p:set>
                                      <p:cBhvr>
                                        <p:cTn id="22" dur="1" fill="hold">
                                          <p:stCondLst>
                                            <p:cond delay="0"/>
                                          </p:stCondLst>
                                        </p:cTn>
                                        <p:tgtEl>
                                          <p:spTgt spid="2049"/>
                                        </p:tgtEl>
                                        <p:attrNameLst>
                                          <p:attrName>style.visibility</p:attrName>
                                        </p:attrNameLst>
                                      </p:cBhvr>
                                      <p:to>
                                        <p:strVal val="visible"/>
                                      </p:to>
                                    </p:set>
                                    <p:animEffect transition="in" filter="fade">
                                      <p:cBhvr>
                                        <p:cTn id="23" dur="800" decel="100000"/>
                                        <p:tgtEl>
                                          <p:spTgt spid="2049"/>
                                        </p:tgtEl>
                                      </p:cBhvr>
                                    </p:animEffect>
                                    <p:anim calcmode="lin" valueType="num">
                                      <p:cBhvr>
                                        <p:cTn id="24" dur="800" decel="100000" fill="hold"/>
                                        <p:tgtEl>
                                          <p:spTgt spid="2049"/>
                                        </p:tgtEl>
                                        <p:attrNameLst>
                                          <p:attrName>style.rotation</p:attrName>
                                        </p:attrNameLst>
                                      </p:cBhvr>
                                      <p:tavLst>
                                        <p:tav tm="0">
                                          <p:val>
                                            <p:fltVal val="-90"/>
                                          </p:val>
                                        </p:tav>
                                        <p:tav tm="100000">
                                          <p:val>
                                            <p:fltVal val="0"/>
                                          </p:val>
                                        </p:tav>
                                      </p:tavLst>
                                    </p:anim>
                                    <p:anim calcmode="lin" valueType="num">
                                      <p:cBhvr>
                                        <p:cTn id="25" dur="800" decel="100000" fill="hold"/>
                                        <p:tgtEl>
                                          <p:spTgt spid="2049"/>
                                        </p:tgtEl>
                                        <p:attrNameLst>
                                          <p:attrName>ppt_x</p:attrName>
                                        </p:attrNameLst>
                                      </p:cBhvr>
                                      <p:tavLst>
                                        <p:tav tm="0">
                                          <p:val>
                                            <p:strVal val="#ppt_x+0.4"/>
                                          </p:val>
                                        </p:tav>
                                        <p:tav tm="100000">
                                          <p:val>
                                            <p:strVal val="#ppt_x-0.05"/>
                                          </p:val>
                                        </p:tav>
                                      </p:tavLst>
                                    </p:anim>
                                    <p:anim calcmode="lin" valueType="num">
                                      <p:cBhvr>
                                        <p:cTn id="26" dur="800" decel="100000" fill="hold"/>
                                        <p:tgtEl>
                                          <p:spTgt spid="2049"/>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049"/>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049"/>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2052"/>
                                        </p:tgtEl>
                                        <p:attrNameLst>
                                          <p:attrName>style.visibility</p:attrName>
                                        </p:attrNameLst>
                                      </p:cBhvr>
                                      <p:to>
                                        <p:strVal val="visible"/>
                                      </p:to>
                                    </p:set>
                                    <p:animEffect transition="in" filter="fade">
                                      <p:cBhvr>
                                        <p:cTn id="31" dur="800" decel="100000"/>
                                        <p:tgtEl>
                                          <p:spTgt spid="2052"/>
                                        </p:tgtEl>
                                      </p:cBhvr>
                                    </p:animEffect>
                                    <p:anim calcmode="lin" valueType="num">
                                      <p:cBhvr>
                                        <p:cTn id="32" dur="800" decel="100000" fill="hold"/>
                                        <p:tgtEl>
                                          <p:spTgt spid="2052"/>
                                        </p:tgtEl>
                                        <p:attrNameLst>
                                          <p:attrName>style.rotation</p:attrName>
                                        </p:attrNameLst>
                                      </p:cBhvr>
                                      <p:tavLst>
                                        <p:tav tm="0">
                                          <p:val>
                                            <p:fltVal val="-90"/>
                                          </p:val>
                                        </p:tav>
                                        <p:tav tm="100000">
                                          <p:val>
                                            <p:fltVal val="0"/>
                                          </p:val>
                                        </p:tav>
                                      </p:tavLst>
                                    </p:anim>
                                    <p:anim calcmode="lin" valueType="num">
                                      <p:cBhvr>
                                        <p:cTn id="33" dur="800" decel="100000" fill="hold"/>
                                        <p:tgtEl>
                                          <p:spTgt spid="2052"/>
                                        </p:tgtEl>
                                        <p:attrNameLst>
                                          <p:attrName>ppt_x</p:attrName>
                                        </p:attrNameLst>
                                      </p:cBhvr>
                                      <p:tavLst>
                                        <p:tav tm="0">
                                          <p:val>
                                            <p:strVal val="#ppt_x+0.4"/>
                                          </p:val>
                                        </p:tav>
                                        <p:tav tm="100000">
                                          <p:val>
                                            <p:strVal val="#ppt_x-0.05"/>
                                          </p:val>
                                        </p:tav>
                                      </p:tavLst>
                                    </p:anim>
                                    <p:anim calcmode="lin" valueType="num">
                                      <p:cBhvr>
                                        <p:cTn id="34" dur="800" decel="100000" fill="hold"/>
                                        <p:tgtEl>
                                          <p:spTgt spid="2052"/>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052"/>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052"/>
                                        </p:tgtEl>
                                        <p:attrNameLst>
                                          <p:attrName>ppt_y</p:attrName>
                                        </p:attrNameLst>
                                      </p:cBhvr>
                                      <p:tavLst>
                                        <p:tav tm="0">
                                          <p:val>
                                            <p:strVal val="#ppt_y+0.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44" dur="1000" fill="hold"/>
                                        <p:tgtEl>
                                          <p:spTgt spid="17"/>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15"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p:cTn id="53" dur="1000" fill="hold"/>
                                        <p:tgtEl>
                                          <p:spTgt spid="8"/>
                                        </p:tgtEl>
                                        <p:attrNameLst>
                                          <p:attrName>ppt_w</p:attrName>
                                        </p:attrNameLst>
                                      </p:cBhvr>
                                      <p:tavLst>
                                        <p:tav tm="0">
                                          <p:val>
                                            <p:fltVal val="0"/>
                                          </p:val>
                                        </p:tav>
                                        <p:tav tm="100000">
                                          <p:val>
                                            <p:strVal val="#ppt_w"/>
                                          </p:val>
                                        </p:tav>
                                      </p:tavLst>
                                    </p:anim>
                                    <p:anim calcmode="lin" valueType="num">
                                      <p:cBhvr>
                                        <p:cTn id="54" dur="1000" fill="hold"/>
                                        <p:tgtEl>
                                          <p:spTgt spid="8"/>
                                        </p:tgtEl>
                                        <p:attrNameLst>
                                          <p:attrName>ppt_h</p:attrName>
                                        </p:attrNameLst>
                                      </p:cBhvr>
                                      <p:tavLst>
                                        <p:tav tm="0">
                                          <p:val>
                                            <p:fltVal val="0"/>
                                          </p:val>
                                        </p:tav>
                                        <p:tav tm="100000">
                                          <p:val>
                                            <p:strVal val="#ppt_h"/>
                                          </p:val>
                                        </p:tav>
                                      </p:tavLst>
                                    </p:anim>
                                    <p:anim calcmode="lin" valueType="num">
                                      <p:cBhvr>
                                        <p:cTn id="55"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7" fill="hold">
                      <p:stCondLst>
                        <p:cond delay="indefinite"/>
                      </p:stCondLst>
                      <p:childTnLst>
                        <p:par>
                          <p:cTn id="58" fill="hold">
                            <p:stCondLst>
                              <p:cond delay="0"/>
                            </p:stCondLst>
                            <p:childTnLst>
                              <p:par>
                                <p:cTn id="59" presetID="37" presetClass="entr" presetSubtype="0" fill="hold"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900" decel="100000" fill="hold"/>
                                        <p:tgtEl>
                                          <p:spTgt spid="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9" presetClass="entr" presetSubtype="0" accel="100000" fill="hold" nodeType="clickEffect">
                                  <p:stCondLst>
                                    <p:cond delay="0"/>
                                  </p:stCondLst>
                                  <p:childTnLst>
                                    <p:set>
                                      <p:cBhvr>
                                        <p:cTn id="68" dur="1" fill="hold">
                                          <p:stCondLst>
                                            <p:cond delay="0"/>
                                          </p:stCondLst>
                                        </p:cTn>
                                        <p:tgtEl>
                                          <p:spTgt spid="2056"/>
                                        </p:tgtEl>
                                        <p:attrNameLst>
                                          <p:attrName>style.visibility</p:attrName>
                                        </p:attrNameLst>
                                      </p:cBhvr>
                                      <p:to>
                                        <p:strVal val="visible"/>
                                      </p:to>
                                    </p:set>
                                    <p:anim calcmode="lin" valueType="num">
                                      <p:cBhvr>
                                        <p:cTn id="69" dur="500" fill="hold"/>
                                        <p:tgtEl>
                                          <p:spTgt spid="2056"/>
                                        </p:tgtEl>
                                        <p:attrNameLst>
                                          <p:attrName>ppt_h</p:attrName>
                                        </p:attrNameLst>
                                      </p:cBhvr>
                                      <p:tavLst>
                                        <p:tav tm="0">
                                          <p:val>
                                            <p:strVal val="#ppt_h/20"/>
                                          </p:val>
                                        </p:tav>
                                        <p:tav tm="50000">
                                          <p:val>
                                            <p:strVal val="#ppt_h/20"/>
                                          </p:val>
                                        </p:tav>
                                        <p:tav tm="100000">
                                          <p:val>
                                            <p:strVal val="#ppt_h"/>
                                          </p:val>
                                        </p:tav>
                                      </p:tavLst>
                                    </p:anim>
                                    <p:anim calcmode="lin" valueType="num">
                                      <p:cBhvr>
                                        <p:cTn id="70" dur="500" fill="hold"/>
                                        <p:tgtEl>
                                          <p:spTgt spid="2056"/>
                                        </p:tgtEl>
                                        <p:attrNameLst>
                                          <p:attrName>ppt_w</p:attrName>
                                        </p:attrNameLst>
                                      </p:cBhvr>
                                      <p:tavLst>
                                        <p:tav tm="0">
                                          <p:val>
                                            <p:strVal val="#ppt_w+.3"/>
                                          </p:val>
                                        </p:tav>
                                        <p:tav tm="50000">
                                          <p:val>
                                            <p:strVal val="#ppt_w+.3"/>
                                          </p:val>
                                        </p:tav>
                                        <p:tav tm="100000">
                                          <p:val>
                                            <p:strVal val="#ppt_w"/>
                                          </p:val>
                                        </p:tav>
                                      </p:tavLst>
                                    </p:anim>
                                    <p:anim calcmode="lin" valueType="num">
                                      <p:cBhvr>
                                        <p:cTn id="71" dur="500" fill="hold"/>
                                        <p:tgtEl>
                                          <p:spTgt spid="2056"/>
                                        </p:tgtEl>
                                        <p:attrNameLst>
                                          <p:attrName>ppt_x</p:attrName>
                                        </p:attrNameLst>
                                      </p:cBhvr>
                                      <p:tavLst>
                                        <p:tav tm="0">
                                          <p:val>
                                            <p:strVal val="#ppt_x-.3"/>
                                          </p:val>
                                        </p:tav>
                                        <p:tav tm="50000">
                                          <p:val>
                                            <p:strVal val="#ppt_x"/>
                                          </p:val>
                                        </p:tav>
                                        <p:tav tm="100000">
                                          <p:val>
                                            <p:strVal val="#ppt_x"/>
                                          </p:val>
                                        </p:tav>
                                      </p:tavLst>
                                    </p:anim>
                                    <p:anim calcmode="lin" valueType="num">
                                      <p:cBhvr>
                                        <p:cTn id="72" dur="500" fill="hold"/>
                                        <p:tgtEl>
                                          <p:spTgt spid="2056"/>
                                        </p:tgtEl>
                                        <p:attrNameLst>
                                          <p:attrName>ppt_y</p:attrName>
                                        </p:attrNameLst>
                                      </p:cBhvr>
                                      <p:tavLst>
                                        <p:tav tm="0">
                                          <p:val>
                                            <p:strVal val="#ppt_y"/>
                                          </p:val>
                                        </p:tav>
                                        <p:tav tm="100000">
                                          <p:val>
                                            <p:strVal val="#ppt_y"/>
                                          </p:val>
                                        </p:tav>
                                      </p:tavLst>
                                    </p:anim>
                                  </p:childTnLst>
                                </p:cTn>
                              </p:par>
                              <p:par>
                                <p:cTn id="73" presetID="39" presetClass="entr" presetSubtype="0" accel="100000" fill="hold" nodeType="withEffect">
                                  <p:stCondLst>
                                    <p:cond delay="0"/>
                                  </p:stCondLst>
                                  <p:childTnLst>
                                    <p:set>
                                      <p:cBhvr>
                                        <p:cTn id="74" dur="1" fill="hold">
                                          <p:stCondLst>
                                            <p:cond delay="0"/>
                                          </p:stCondLst>
                                        </p:cTn>
                                        <p:tgtEl>
                                          <p:spTgt spid="2059"/>
                                        </p:tgtEl>
                                        <p:attrNameLst>
                                          <p:attrName>style.visibility</p:attrName>
                                        </p:attrNameLst>
                                      </p:cBhvr>
                                      <p:to>
                                        <p:strVal val="visible"/>
                                      </p:to>
                                    </p:set>
                                    <p:anim calcmode="lin" valueType="num">
                                      <p:cBhvr>
                                        <p:cTn id="75" dur="500" fill="hold"/>
                                        <p:tgtEl>
                                          <p:spTgt spid="2059"/>
                                        </p:tgtEl>
                                        <p:attrNameLst>
                                          <p:attrName>ppt_h</p:attrName>
                                        </p:attrNameLst>
                                      </p:cBhvr>
                                      <p:tavLst>
                                        <p:tav tm="0">
                                          <p:val>
                                            <p:strVal val="#ppt_h/20"/>
                                          </p:val>
                                        </p:tav>
                                        <p:tav tm="50000">
                                          <p:val>
                                            <p:strVal val="#ppt_h/20"/>
                                          </p:val>
                                        </p:tav>
                                        <p:tav tm="100000">
                                          <p:val>
                                            <p:strVal val="#ppt_h"/>
                                          </p:val>
                                        </p:tav>
                                      </p:tavLst>
                                    </p:anim>
                                    <p:anim calcmode="lin" valueType="num">
                                      <p:cBhvr>
                                        <p:cTn id="76" dur="500" fill="hold"/>
                                        <p:tgtEl>
                                          <p:spTgt spid="2059"/>
                                        </p:tgtEl>
                                        <p:attrNameLst>
                                          <p:attrName>ppt_w</p:attrName>
                                        </p:attrNameLst>
                                      </p:cBhvr>
                                      <p:tavLst>
                                        <p:tav tm="0">
                                          <p:val>
                                            <p:strVal val="#ppt_w+.3"/>
                                          </p:val>
                                        </p:tav>
                                        <p:tav tm="50000">
                                          <p:val>
                                            <p:strVal val="#ppt_w+.3"/>
                                          </p:val>
                                        </p:tav>
                                        <p:tav tm="100000">
                                          <p:val>
                                            <p:strVal val="#ppt_w"/>
                                          </p:val>
                                        </p:tav>
                                      </p:tavLst>
                                    </p:anim>
                                    <p:anim calcmode="lin" valueType="num">
                                      <p:cBhvr>
                                        <p:cTn id="77" dur="500" fill="hold"/>
                                        <p:tgtEl>
                                          <p:spTgt spid="2059"/>
                                        </p:tgtEl>
                                        <p:attrNameLst>
                                          <p:attrName>ppt_x</p:attrName>
                                        </p:attrNameLst>
                                      </p:cBhvr>
                                      <p:tavLst>
                                        <p:tav tm="0">
                                          <p:val>
                                            <p:strVal val="#ppt_x-.3"/>
                                          </p:val>
                                        </p:tav>
                                        <p:tav tm="50000">
                                          <p:val>
                                            <p:strVal val="#ppt_x"/>
                                          </p:val>
                                        </p:tav>
                                        <p:tav tm="100000">
                                          <p:val>
                                            <p:strVal val="#ppt_x"/>
                                          </p:val>
                                        </p:tav>
                                      </p:tavLst>
                                    </p:anim>
                                    <p:anim calcmode="lin" valueType="num">
                                      <p:cBhvr>
                                        <p:cTn id="78" dur="500" fill="hold"/>
                                        <p:tgtEl>
                                          <p:spTgt spid="2059"/>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7" presetClass="entr" presetSubtype="0"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56" presetClass="entr" presetSubtype="0" fill="hold" grpId="0" nodeType="clickEffect">
                                  <p:stCondLst>
                                    <p:cond delay="0"/>
                                  </p:stCondLst>
                                  <p:iterate type="lt">
                                    <p:tmPct val="10000"/>
                                  </p:iterate>
                                  <p:childTnLst>
                                    <p:set>
                                      <p:cBhvr>
                                        <p:cTn id="89" dur="1" fill="hold">
                                          <p:stCondLst>
                                            <p:cond delay="0"/>
                                          </p:stCondLst>
                                        </p:cTn>
                                        <p:tgtEl>
                                          <p:spTgt spid="24"/>
                                        </p:tgtEl>
                                        <p:attrNameLst>
                                          <p:attrName>style.visibility</p:attrName>
                                        </p:attrNameLst>
                                      </p:cBhvr>
                                      <p:to>
                                        <p:strVal val="visible"/>
                                      </p:to>
                                    </p:set>
                                    <p:anim by="(-#ppt_w*2)" calcmode="lin" valueType="num">
                                      <p:cBhvr rctx="PPT">
                                        <p:cTn id="90" dur="500" autoRev="1" fill="hold">
                                          <p:stCondLst>
                                            <p:cond delay="0"/>
                                          </p:stCondLst>
                                        </p:cTn>
                                        <p:tgtEl>
                                          <p:spTgt spid="24"/>
                                        </p:tgtEl>
                                        <p:attrNameLst>
                                          <p:attrName>ppt_w</p:attrName>
                                        </p:attrNameLst>
                                      </p:cBhvr>
                                    </p:anim>
                                    <p:anim by="(#ppt_w*0.50)" calcmode="lin" valueType="num">
                                      <p:cBhvr>
                                        <p:cTn id="91" dur="500" decel="50000" autoRev="1" fill="hold">
                                          <p:stCondLst>
                                            <p:cond delay="0"/>
                                          </p:stCondLst>
                                        </p:cTn>
                                        <p:tgtEl>
                                          <p:spTgt spid="24"/>
                                        </p:tgtEl>
                                        <p:attrNameLst>
                                          <p:attrName>ppt_x</p:attrName>
                                        </p:attrNameLst>
                                      </p:cBhvr>
                                    </p:anim>
                                    <p:anim from="(-#ppt_h/2)" to="(#ppt_y)" calcmode="lin" valueType="num">
                                      <p:cBhvr>
                                        <p:cTn id="92" dur="1000" fill="hold">
                                          <p:stCondLst>
                                            <p:cond delay="0"/>
                                          </p:stCondLst>
                                        </p:cTn>
                                        <p:tgtEl>
                                          <p:spTgt spid="24"/>
                                        </p:tgtEl>
                                        <p:attrNameLst>
                                          <p:attrName>ppt_y</p:attrName>
                                        </p:attrNameLst>
                                      </p:cBhvr>
                                    </p:anim>
                                    <p:animRot by="21600000">
                                      <p:cBhvr>
                                        <p:cTn id="93" dur="1000" fill="hold">
                                          <p:stCondLst>
                                            <p:cond delay="0"/>
                                          </p:stCondLst>
                                        </p:cTn>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7" grpId="0" animBg="1"/>
      <p:bldP spid="22"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391400" cy="914400"/>
          </a:xfrm>
          <a:solidFill>
            <a:srgbClr val="66FF66"/>
          </a:solidFill>
        </p:spPr>
        <p:txBody>
          <a:bodyPr>
            <a:noAutofit/>
          </a:bodyPr>
          <a:lstStyle/>
          <a:p>
            <a:r>
              <a:rPr lang="bn-BD" sz="1800" dirty="0"/>
              <a:t>প্রশ্ন ৩। প্রকল্প “দোয়েল”- এর আয়ের হার গত তিন বছরে যথাক্রমে ১০%, ৮%, ৪৪%, এবং প্রকল্প “ময়না” এর আয়ের হার যথাক্রমে ১৮%, ৮%, ৪০%।</a:t>
            </a:r>
            <a:r>
              <a:rPr lang="en-US" sz="1800" dirty="0"/>
              <a:t/>
            </a:r>
            <a:br>
              <a:rPr lang="en-US" sz="1800" dirty="0"/>
            </a:br>
            <a:endParaRPr lang="en-US" sz="1800" dirty="0"/>
          </a:p>
        </p:txBody>
      </p:sp>
      <p:sp>
        <p:nvSpPr>
          <p:cNvPr id="11" name="TextBox 10"/>
          <p:cNvSpPr txBox="1"/>
          <p:nvPr/>
        </p:nvSpPr>
        <p:spPr>
          <a:xfrm>
            <a:off x="838200" y="3581400"/>
            <a:ext cx="6858000" cy="923330"/>
          </a:xfrm>
          <a:prstGeom prst="rect">
            <a:avLst/>
          </a:prstGeom>
          <a:solidFill>
            <a:srgbClr val="FF6600"/>
          </a:solidFill>
        </p:spPr>
        <p:txBody>
          <a:bodyPr wrap="square" rtlCol="0">
            <a:spAutoFit/>
          </a:bodyPr>
          <a:lstStyle/>
          <a:p>
            <a:r>
              <a:rPr lang="bn-BD" dirty="0"/>
              <a:t>ক) প্রকল্প “দোয়েল” এর আদর্শ বিচ্যুতি বের কর ।</a:t>
            </a:r>
            <a:endParaRPr lang="en-US" dirty="0"/>
          </a:p>
          <a:p>
            <a:r>
              <a:rPr lang="bn-BD" dirty="0"/>
              <a:t>খ) উদ্দীপকের কোন প্রকল্পটি অধিক গ্রহণযোগ্য বলে তুমি মনে কর । যুক্তি দেখাও ।</a:t>
            </a:r>
            <a:endParaRPr lang="en-US" dirty="0"/>
          </a:p>
        </p:txBody>
      </p:sp>
    </p:spTree>
  </p:cSld>
  <p:clrMapOvr>
    <a:masterClrMapping/>
  </p:clrMapOvr>
  <p:transition spd="med"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624</TotalTime>
  <Words>1230</Words>
  <Application>Microsoft Office PowerPoint</Application>
  <PresentationFormat>On-screen Show (4:3)</PresentationFormat>
  <Paragraphs>313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আদর্শ বিচ্যুতি ও ঝুঁকি নির্ণয়  নবম ও দশম শ্রেণি চতুর্থ অধ্যায়  </vt:lpstr>
      <vt:lpstr>আদর্শ বিচ্যুতিঃ  আদর্শ বিচ্যুতি ব্যবহার করে অতীতে অর্জিত আয়ের বিচ্যুতি থেকে যেমন ঝুঁকি পরিমাপ করা হয়, তেমনি ভবিষ্যতে প্রত্যাশিত আয়ের ঝুঁকি ও পরিমাপ করা হয়। এটি একটি পরিসংখ্যানিক পদ্ধতি।  </vt:lpstr>
      <vt:lpstr>উদাহরণঃ  নিচের ছকে, একটি প্রকল্পের ২০০৭ সাল থেকে ২০১১ সাল পর্যন্ত এই পাঁচ বছরের আয় দেয়া  আছে । আমরা এর আয় ও ঝুঁকি গণনা করব । </vt:lpstr>
      <vt:lpstr>সিদ্ধান্ত গ্রহণ নীতিঃ  সাধারণত আদর্শ বিচ্যুতির বড় মান অধিক ঝুঁকি এবং আদর্শ বিচ্যুতির ছোট মান কম ঝুঁকি নির্দেশ করে । সমান আয়ে কম ঝুঁকি বেশি গ্রহণযোগ্য এবং সমান ঝুঁকিতে অধিক লাভ বেশি গ্রহণযোগ্য   </vt:lpstr>
      <vt:lpstr>প্রশ্ন ১। শফিক সাহেবের দুটি প্রকল্পের বিগত ৫ বছরের আয়ের হার নিম্নরূপঃ  </vt:lpstr>
      <vt:lpstr>Slide 6</vt:lpstr>
      <vt:lpstr>প্রশ্ন ২। জনাবা নাসরীন ‘শিউলি’ এবং ‘শাপলা’ নামক দুটি প্রকল্পে মূলধন বিনিয়োগ করেছেন । প্রকল্প দুটির গত ৫ বছরের আয়ের হার নিম্নরূপঃ</vt:lpstr>
      <vt:lpstr>Slide 8</vt:lpstr>
      <vt:lpstr>প্রশ্ন ৩। প্রকল্প “দোয়েল”- এর আয়ের হার গত তিন বছরে যথাক্রমে ১০%, ৮%, ৪৪%, এবং প্রকল্প “ময়না” এর আয়ের হার যথাক্রমে ১৮%, ৮%, ৪০%। </vt:lpstr>
      <vt:lpstr>Slide 10</vt:lpstr>
      <vt:lpstr>Slide 11</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আদর্শ বিচ্যুতি ও ঝুঁকি নির্ণয় </dc:title>
  <dc:creator>user</dc:creator>
  <cp:lastModifiedBy>user</cp:lastModifiedBy>
  <cp:revision>65</cp:revision>
  <dcterms:created xsi:type="dcterms:W3CDTF">2020-04-20T05:32:58Z</dcterms:created>
  <dcterms:modified xsi:type="dcterms:W3CDTF">2020-04-27T13:54:45Z</dcterms:modified>
</cp:coreProperties>
</file>