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95" r:id="rId1"/>
  </p:sldMasterIdLst>
  <p:notesMasterIdLst>
    <p:notesMasterId r:id="rId23"/>
  </p:notesMasterIdLst>
  <p:sldIdLst>
    <p:sldId id="563" r:id="rId2"/>
    <p:sldId id="551" r:id="rId3"/>
    <p:sldId id="524" r:id="rId4"/>
    <p:sldId id="525" r:id="rId5"/>
    <p:sldId id="526" r:id="rId6"/>
    <p:sldId id="555" r:id="rId7"/>
    <p:sldId id="544" r:id="rId8"/>
    <p:sldId id="545" r:id="rId9"/>
    <p:sldId id="546" r:id="rId10"/>
    <p:sldId id="562" r:id="rId11"/>
    <p:sldId id="556" r:id="rId12"/>
    <p:sldId id="558" r:id="rId13"/>
    <p:sldId id="559" r:id="rId14"/>
    <p:sldId id="560" r:id="rId15"/>
    <p:sldId id="561" r:id="rId16"/>
    <p:sldId id="547" r:id="rId17"/>
    <p:sldId id="548" r:id="rId18"/>
    <p:sldId id="515" r:id="rId19"/>
    <p:sldId id="510" r:id="rId20"/>
    <p:sldId id="429" r:id="rId21"/>
    <p:sldId id="523" r:id="rId22"/>
  </p:sldIdLst>
  <p:sldSz cx="12192000" cy="6858000"/>
  <p:notesSz cx="6858000" cy="9144000"/>
  <p:embeddedFontLst>
    <p:embeddedFont>
      <p:font typeface="Vrinda" panose="020B0802040204020203" pitchFamily="34" charset="0"/>
      <p:regular r:id="rId24"/>
      <p:bold r:id="rId25"/>
    </p:embeddedFont>
    <p:embeddedFont>
      <p:font typeface="Beesknees ITC" panose="04040A05050D02020502" pitchFamily="82" charset="0"/>
      <p:regular r:id="rId26"/>
    </p:embeddedFont>
    <p:embeddedFont>
      <p:font typeface="Aharoni" panose="02010803020104030203" pitchFamily="2" charset="-79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Nikosh" panose="02000000000000000000" pitchFamily="2" charset="0"/>
      <p:regular r:id="rId32"/>
    </p:embeddedFont>
    <p:embeddedFont>
      <p:font typeface="NikoshBAN" panose="02000000000000000000" pitchFamily="2" charset="0"/>
      <p:regular r:id="rId33"/>
    </p:embeddedFont>
    <p:embeddedFont>
      <p:font typeface="SutonnyMJ" pitchFamily="2" charset="0"/>
      <p:regular r:id="rId34"/>
      <p:bold r:id="rId35"/>
      <p:italic r:id="rId36"/>
    </p:embeddedFont>
    <p:embeddedFont>
      <p:font typeface="Calibri Light" panose="020F0302020204030204" pitchFamily="34" charset="0"/>
      <p:regular r:id="rId37"/>
      <p:italic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9539" autoAdjust="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6089A-CB4B-4340-BE98-D6C73BBA18EC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D31DA-4A19-4174-9529-984F5BEF33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21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A6FF697-2908-4641-9596-CBF4723BDF5D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6623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0F13C98-5795-41B3-A685-56A3745E5430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3883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4DD23E5-2751-44C8-B2E1-E260E34B3ED9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41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5839BB2-CC7C-4AF6-AB60-20D3133E2EE2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4316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2553E1F-2079-4E66-9813-9461210BF106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6152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D2DE16F-CB37-41AF-A171-D8D8143689D3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1578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44B889E-3095-4ECA-8646-CBA139421E6D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2289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B619E73-7653-4E22-BFED-58A90C1AB316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8261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A660E6F-0F0F-4923-B5BD-B9A9835E00EF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1858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0DE9E35-14A9-4AF4-B443-853B924249F3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2203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B0FA58A-4E33-43D3-ACF0-D488811F2F7C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936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3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8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73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73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63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7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7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2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6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00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4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27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8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8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9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file:///F:\videoplayback_2.FLV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ngmrkhan8@gmail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30000">
              <a:srgbClr val="00B050"/>
            </a:gs>
            <a:gs pos="23000">
              <a:srgbClr val="FF0000"/>
            </a:gs>
            <a:gs pos="97000">
              <a:srgbClr val="92D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604838" y="42863"/>
            <a:ext cx="4949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sz="4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আমার সোনার বাংলা</a:t>
            </a:r>
            <a:endParaRPr lang="en-US" sz="4000" b="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6243638" y="90488"/>
            <a:ext cx="442005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sz="4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আমি তোমায় ভালবাসি</a:t>
            </a:r>
            <a:r>
              <a:rPr lang="en-US" sz="4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।।</a:t>
            </a: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0" y="4105990"/>
            <a:ext cx="7366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BD" sz="36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প্রোকৌশলী</a:t>
            </a:r>
            <a:r>
              <a:rPr lang="en-US" sz="36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r>
              <a:rPr lang="bn-BD" sz="36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মোঃমোস্তাফিজুর রহমান খান।</a:t>
            </a:r>
            <a:br>
              <a:rPr lang="bn-BD" sz="36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36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bn-BD" sz="24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ডিপ্লোমা </a:t>
            </a:r>
            <a:r>
              <a:rPr lang="bn-BD" sz="2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ইন </a:t>
            </a:r>
            <a:r>
              <a:rPr lang="bn-BD" sz="2400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ইঞ্জিনিয়ারিং(কম্পিউটার</a:t>
            </a:r>
            <a:r>
              <a:rPr lang="bn-BD" sz="2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br>
              <a:rPr lang="bn-BD" sz="2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2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অধ্যক্ষ(ভারপ্রাপ্ত)</a:t>
            </a:r>
            <a:br>
              <a:rPr lang="bn-BD" sz="2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2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ছোটবাইশদিয়া বিজনেস ম্যানেজমেন্ট ইন্সটিটিউ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BD" sz="24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ফোন নং-০১৭৪৬১২০৯২৩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2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30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886" y="750887"/>
            <a:ext cx="2908527" cy="193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86" y="3028762"/>
            <a:ext cx="3508099" cy="33246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04838" y="3028762"/>
            <a:ext cx="461937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 পরিচালনায়ঃ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Left-Right Arrow 1"/>
          <p:cNvSpPr/>
          <p:nvPr/>
        </p:nvSpPr>
        <p:spPr>
          <a:xfrm>
            <a:off x="111352" y="892175"/>
            <a:ext cx="3807505" cy="1828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0648" y="1261531"/>
            <a:ext cx="23391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7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7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431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025" y="206375"/>
            <a:ext cx="8320088" cy="11001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bn-BD" sz="4800" b="1" smtClean="0">
                <a:solidFill>
                  <a:srgbClr val="00B05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বি</a:t>
            </a:r>
            <a:r>
              <a:rPr lang="en-US" sz="4800" b="1" smtClean="0">
                <a:solidFill>
                  <a:srgbClr val="00B05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শ্বগ্রাম সংশ্লিষ্ট মূল উপাদান</a:t>
            </a:r>
            <a:r>
              <a:rPr lang="fr-FR" b="1" smtClean="0">
                <a:solidFill>
                  <a:srgbClr val="00B05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/>
            </a:r>
            <a:br>
              <a:rPr lang="fr-FR" b="1" smtClean="0">
                <a:solidFill>
                  <a:srgbClr val="00B05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</a:br>
            <a:r>
              <a:rPr lang="en-US" sz="2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(RELATED MAIN ELEMENTS OF GLOBAL VILLAGE IDEA)</a:t>
            </a:r>
            <a:endParaRPr lang="en-US" sz="200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3" name="Rectangle 4"/>
          <p:cNvSpPr>
            <a:spLocks noChangeArrowheads="1"/>
          </p:cNvSpPr>
          <p:nvPr/>
        </p:nvSpPr>
        <p:spPr bwMode="auto">
          <a:xfrm>
            <a:off x="1016000" y="4221252"/>
            <a:ext cx="391885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bn-BD" sz="40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কর্মসংস্থান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bn-BD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485" y="3897471"/>
            <a:ext cx="3207203" cy="2100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057" y="1503363"/>
            <a:ext cx="4513944" cy="2101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7168" y="3925730"/>
            <a:ext cx="3292126" cy="2101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78018"/>
            <a:ext cx="1335313" cy="13634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2" descr="http://learn.org/cimages/multimages/2/computer_job_searc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1503363"/>
            <a:ext cx="4604204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42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file"/>
          </p:cNvPr>
          <p:cNvSpPr/>
          <p:nvPr/>
        </p:nvSpPr>
        <p:spPr>
          <a:xfrm>
            <a:off x="464772" y="1367419"/>
            <a:ext cx="2960599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q"/>
            </a:pP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web-image_2261720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77" y="5234073"/>
            <a:ext cx="5090562" cy="1806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10" y="1553782"/>
            <a:ext cx="6228090" cy="249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738" y="4240795"/>
            <a:ext cx="6097461" cy="23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321196" y="203789"/>
            <a:ext cx="7898347" cy="1017949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বিশ্ব</a:t>
            </a:r>
            <a:r>
              <a:rPr lang="as-IN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গ্রাম সংশ্লষ্টি মূল উপাদান</a:t>
            </a:r>
            <a:r>
              <a:rPr lang="fr-FR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(RELATED MAIN ELEMENTS OF GLOBAL VILLAGE IDEA)</a:t>
            </a:r>
            <a:endParaRPr lang="en-US" sz="1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9" y="2401382"/>
            <a:ext cx="4106862" cy="283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7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etapercept.com/assets/img/images/Portfolio_Headings/education%29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679" y="1435862"/>
            <a:ext cx="4763332" cy="288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799" y="1567543"/>
            <a:ext cx="3149601" cy="2011963"/>
          </a:xfrm>
          <a:prstGeom prst="rect">
            <a:avLst/>
          </a:prstGeom>
        </p:spPr>
      </p:pic>
      <p:pic>
        <p:nvPicPr>
          <p:cNvPr id="4" name="Picture 3" descr="jkj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94" y="3815248"/>
            <a:ext cx="4541787" cy="2343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719388" y="77788"/>
            <a:ext cx="7396162" cy="1122331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বি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শ্বগ্রাম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সংশ্লিষ্ট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মূল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উপাদান</a:t>
            </a:r>
            <a:r>
              <a:rPr lang="fr-FR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(RELATED MAIN ELEMENTS OF GLOBAL VILLAGE IDEA)</a:t>
            </a:r>
            <a:endParaRPr lang="en-US" sz="1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036" y="1435861"/>
            <a:ext cx="3106058" cy="132343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</a:p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591" y="4664760"/>
            <a:ext cx="3381375" cy="1797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9596" y="3946930"/>
            <a:ext cx="3155950" cy="1797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242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cdn2.hubspot.net/hubfs/12846/Misc/Telemedicine_in_emergency_medic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20" y="2434774"/>
            <a:ext cx="6832809" cy="3982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703" y="1469187"/>
            <a:ext cx="6596844" cy="90522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64417" y="56087"/>
            <a:ext cx="7396162" cy="1306512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বি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শ্বগ্রাম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সংশ্লিষ্ট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মূল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উপাদান</a:t>
            </a:r>
            <a:r>
              <a:rPr lang="fr-FR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(RELATED MAIN ELEMENTS OF GLOBAL VILLAGE IDEA)</a:t>
            </a:r>
            <a:endParaRPr lang="en-US" sz="1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87" y="2165378"/>
            <a:ext cx="4142011" cy="1984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788" y="4426150"/>
            <a:ext cx="4142011" cy="1987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-1234440" y="263067"/>
            <a:ext cx="4897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00300" lvl="4" indent="-571500" algn="ctr">
              <a:buFont typeface="Wingdings" panose="05000000000000000000" pitchFamily="2" charset="2"/>
              <a:buChar char="q"/>
            </a:pP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</a:p>
          <a:p>
            <a:pPr lvl="4" algn="ctr"/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(Health 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and treatment)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5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136" y="1663435"/>
            <a:ext cx="3159241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ডিজিটাল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অফিস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7" y="3787309"/>
            <a:ext cx="4807338" cy="3070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2" name="Picture 2" descr="http://digitaloffice.net/media/DigitalOfficeLogoLa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171" y="2228968"/>
            <a:ext cx="4744413" cy="152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323" y="1778450"/>
            <a:ext cx="5927677" cy="2710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4953" y="4542971"/>
            <a:ext cx="5127047" cy="231502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719388" y="77788"/>
            <a:ext cx="7396162" cy="1306512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বি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শ্বগ্রাম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সংশ্লিষ্ট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মূল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উপাদান</a:t>
            </a:r>
            <a:r>
              <a:rPr lang="fr-FR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(RELATED MAIN ELEMENTS OF GLOBAL VILLAGE IDEA)</a:t>
            </a:r>
            <a:endParaRPr lang="en-US" sz="1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6292" y="1433961"/>
            <a:ext cx="3699309" cy="707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 যোগাযো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8" y="2859314"/>
            <a:ext cx="5923721" cy="3389780"/>
          </a:xfrm>
          <a:prstGeom prst="rect">
            <a:avLst/>
          </a:prstGeom>
        </p:spPr>
      </p:pic>
      <p:pic>
        <p:nvPicPr>
          <p:cNvPr id="21506" name="Picture 2" descr="http://www.hostdime.com/images/blog/social-net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98" y="2261044"/>
            <a:ext cx="5941102" cy="398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19388" y="77788"/>
            <a:ext cx="7396162" cy="1306512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বি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শ্বগ্রাম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সংশ্লিষ্ট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মূল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উপাদান</a:t>
            </a:r>
            <a:r>
              <a:rPr lang="fr-FR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(RELATED MAIN ELEMENTS OF GLOBAL VILLAGE IDEA)</a:t>
            </a:r>
            <a:endParaRPr lang="en-US" sz="1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60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246063" y="4919663"/>
            <a:ext cx="35861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bn-BD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সংবাদ </a:t>
            </a:r>
            <a:r>
              <a:rPr lang="en-US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(News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475" y="4022725"/>
            <a:ext cx="3400425" cy="2225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025" y="4022725"/>
            <a:ext cx="3692525" cy="2225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373" name="Title 1"/>
          <p:cNvSpPr>
            <a:spLocks noGrp="1"/>
          </p:cNvSpPr>
          <p:nvPr>
            <p:ph type="title"/>
          </p:nvPr>
        </p:nvSpPr>
        <p:spPr>
          <a:xfrm>
            <a:off x="2613025" y="117475"/>
            <a:ext cx="7448550" cy="1150938"/>
          </a:xfrm>
          <a:solidFill>
            <a:schemeClr val="tx1"/>
          </a:solidFill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বিশ্ব</a:t>
            </a:r>
            <a:r>
              <a:rPr lang="as-IN" b="1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গ্রাম </a:t>
            </a:r>
            <a:r>
              <a:rPr lang="as-IN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সংশ্লষ্টি মূল উপাদান</a:t>
            </a:r>
            <a:r>
              <a:rPr lang="fr-FR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(RELATED MAIN ELEMENTS OF GLOBAL VILLAGE IDEA)</a:t>
            </a:r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5" name="Rectangle 4"/>
          <p:cNvSpPr>
            <a:spLocks noChangeArrowheads="1"/>
          </p:cNvSpPr>
          <p:nvPr/>
        </p:nvSpPr>
        <p:spPr bwMode="auto">
          <a:xfrm>
            <a:off x="92075" y="1860550"/>
            <a:ext cx="4392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bn-BD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ব্যবসা-বাণিজ্য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bn-BD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n-BD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(Business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0" y="1762125"/>
            <a:ext cx="3265488" cy="18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6475" y="1739900"/>
            <a:ext cx="3400425" cy="1951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78018"/>
            <a:ext cx="1335313" cy="13634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0805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246743" y="1658938"/>
            <a:ext cx="4526870" cy="16541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bn-BD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বিনোদন ও সামাজিক যোগাযোগ</a:t>
            </a:r>
            <a:endParaRPr lang="en-US" sz="36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Entertainment and Social communication)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838" y="1658938"/>
            <a:ext cx="3702050" cy="1927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113" y="1666875"/>
            <a:ext cx="3017837" cy="1927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0421" name="Title 1"/>
          <p:cNvSpPr>
            <a:spLocks noGrp="1"/>
          </p:cNvSpPr>
          <p:nvPr>
            <p:ph type="title"/>
          </p:nvPr>
        </p:nvSpPr>
        <p:spPr>
          <a:xfrm>
            <a:off x="2757268" y="0"/>
            <a:ext cx="7385538" cy="1412875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বিশ্ব</a:t>
            </a:r>
            <a:r>
              <a:rPr lang="as-IN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গ্রাম সংশ্লষ্টি মূল উপাদান</a:t>
            </a:r>
            <a:r>
              <a:rPr lang="fr-FR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(RELATED MAIN ELEMENTS OF GLOBAL VILLAGE IDEA)</a:t>
            </a:r>
            <a:endParaRPr lang="en-US" sz="14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2" name="Rectangle 1"/>
          <p:cNvSpPr>
            <a:spLocks noChangeArrowheads="1"/>
          </p:cNvSpPr>
          <p:nvPr/>
        </p:nvSpPr>
        <p:spPr bwMode="auto">
          <a:xfrm>
            <a:off x="246743" y="4699000"/>
            <a:ext cx="4876120" cy="120032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bn-BD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সাংস্কৃতি বিনিময়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bn-BD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n-BD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exchange)</a:t>
            </a:r>
            <a:endParaRPr lang="en-US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838" y="3916363"/>
            <a:ext cx="3862387" cy="2273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8113" y="3913188"/>
            <a:ext cx="3033712" cy="2276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955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314121" y="1332081"/>
            <a:ext cx="7140475" cy="128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N‡i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e‡mB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cY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ePv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e¨emv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evwY‡R¨i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cÖmvi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NU‡Q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jb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‡`b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mnR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|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41060" cy="315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525158" y="3363596"/>
            <a:ext cx="81311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N‡i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e‡m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B›Uvi‡b‡Ui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AvDU‡mvwm©s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DcvR©b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|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67" y="4189743"/>
            <a:ext cx="5022375" cy="219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3" y="4175774"/>
            <a:ext cx="5254387" cy="221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57204" y="218079"/>
            <a:ext cx="4522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বিশ্বগ্রামের সুবিধা সমূহ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6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5221025" y="606614"/>
            <a:ext cx="6432644" cy="237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I‡qe‡c‡R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weÁvcb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wb‡g‡lB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mviv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c„w_ex‡Z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Qwo‡q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Iqv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|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0125" y="4643537"/>
            <a:ext cx="5429039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gyn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~‡Z©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we‡k¦i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LeivLei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Rvbv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|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pic>
        <p:nvPicPr>
          <p:cNvPr id="17410" name="Picture 2" descr="http://themecraft.net/wwwdata/thumbs/b/bdnews24.c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5" y="116913"/>
            <a:ext cx="4896729" cy="367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s://i.ytimg.com/vi/TwHSHMd0Hz0/maxres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77" y="3591182"/>
            <a:ext cx="5807677" cy="326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39376" y="237282"/>
            <a:ext cx="4522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বিশ্বগ্রামের সুবিধা সমূহ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7724998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0001" y="0"/>
            <a:ext cx="3831771" cy="1219200"/>
          </a:xfr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369255" y="2603276"/>
            <a:ext cx="5057375" cy="3785652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প্রকৌ, মোঃ মোস্তাফিজুর রহমান খান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ডিপ্লোমা ইন ইঞ্জিনি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রিং (কম্পিউটার)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আধ্যক্ষ(ভারপ্রাপ্ত) ও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ছোটবাই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শ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দিয়া বিজনেস ম্যানেজমেন্ট ইন্সটিটিউট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রাঙ্গাবালী, পটুয়াখালী।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: ০১৭৪৬১২০৯২৩</a:t>
            </a:r>
          </a:p>
          <a:p>
            <a:pPr algn="ctr"/>
            <a:r>
              <a:rPr lang="en-US" sz="2400" dirty="0">
                <a:solidFill>
                  <a:srgbClr val="00B0F0"/>
                </a:solidFill>
                <a:cs typeface="NikoshBAN" pitchFamily="2" charset="0"/>
              </a:rPr>
              <a:t>E</a:t>
            </a:r>
            <a:r>
              <a:rPr lang="bn-BD" sz="2400" dirty="0">
                <a:solidFill>
                  <a:srgbClr val="00B0F0"/>
                </a:solidFill>
                <a:cs typeface="NikoshBAN" pitchFamily="2" charset="0"/>
              </a:rPr>
              <a:t>mail-www.engmrkhan8@gmail.com</a:t>
            </a:r>
            <a:endParaRPr lang="en-US" sz="2000" dirty="0"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50" y="387238"/>
            <a:ext cx="2183051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993228" y="3352800"/>
            <a:ext cx="4566685" cy="303612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অফিস অ্যাপ্লিকেশন 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তৃতী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>
              <a:spcBef>
                <a:spcPct val="0"/>
              </a:spcBef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৪: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গ্লোবাল ভিলেজ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৫০ মি.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50728" y="2623582"/>
            <a:ext cx="1857828" cy="461665"/>
          </a:xfrm>
          <a:prstGeom prst="rect">
            <a:avLst/>
          </a:prstGeom>
          <a:gradFill flip="none" rotWithShape="1">
            <a:gsLst>
              <a:gs pos="5100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</a:rPr>
              <a:t>পাঠ পরিচিত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54" y="-138202"/>
            <a:ext cx="2896074" cy="287967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106740" y="1622738"/>
            <a:ext cx="59920" cy="4456091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824155"/>
      </p:ext>
    </p:extLst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4264" y="106296"/>
            <a:ext cx="3420590" cy="1382905"/>
            <a:chOff x="4098975" y="695428"/>
            <a:chExt cx="2302650" cy="914400"/>
          </a:xfrm>
        </p:grpSpPr>
        <p:sp>
          <p:nvSpPr>
            <p:cNvPr id="6" name="Cloud Callout 5"/>
            <p:cNvSpPr/>
            <p:nvPr/>
          </p:nvSpPr>
          <p:spPr>
            <a:xfrm>
              <a:off x="4098975" y="695428"/>
              <a:ext cx="2302650" cy="914400"/>
            </a:xfrm>
            <a:prstGeom prst="cloudCallout">
              <a:avLst>
                <a:gd name="adj1" fmla="val -22423"/>
                <a:gd name="adj2" fmla="val 103048"/>
              </a:avLst>
            </a:prstGeom>
            <a:solidFill>
              <a:schemeClr val="bg1"/>
            </a:solidFill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62034" y="817301"/>
              <a:ext cx="1845419" cy="6706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BD" sz="4400" b="1" dirty="0">
                  <a:ln w="1905"/>
                  <a:gradFill>
                    <a:gsLst>
                      <a:gs pos="0">
                        <a:srgbClr val="7D3C4A">
                          <a:shade val="20000"/>
                          <a:satMod val="200000"/>
                        </a:srgbClr>
                      </a:gs>
                      <a:gs pos="78000">
                        <a:srgbClr val="7D3C4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D3C4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6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53589" y="5270246"/>
            <a:ext cx="9992273" cy="138499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 কি?</a:t>
            </a:r>
          </a:p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আমাদের দেশে কোন কোন ক্ষেত্র সম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 বিশ্বগ্রামের সুবিধা পরিলক্ষিত হয়?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250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758" y="836927"/>
            <a:ext cx="10910005" cy="5386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575" y="92076"/>
            <a:ext cx="4137025" cy="779690"/>
          </a:xfrm>
          <a:solidFill>
            <a:srgbClr val="FFFF00"/>
          </a:solidFill>
        </p:spPr>
        <p:txBody>
          <a:bodyPr>
            <a:noAutofit/>
          </a:bodyPr>
          <a:lstStyle/>
          <a:p>
            <a:pPr eaLnBrk="1" hangingPunct="1"/>
            <a:r>
              <a:rPr lang="bn-BD" b="1" dirty="0" smtClean="0">
                <a:solidFill>
                  <a:srgbClr val="FF0000"/>
                </a:solidFill>
                <a:latin typeface="Beesknees ITC" panose="04040A05050D02020502" pitchFamily="82" charset="0"/>
                <a:cs typeface="SutonnyMJ" pitchFamily="2" charset="0"/>
              </a:rPr>
              <a:t>ছবি দেখে কি বোজয়</a:t>
            </a:r>
            <a:endParaRPr lang="en-US" b="1" dirty="0" smtClean="0">
              <a:solidFill>
                <a:srgbClr val="FF0000"/>
              </a:solidFill>
              <a:latin typeface="Beesknees ITC" panose="04040A05050D02020502" pitchFamily="8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703" y="6457950"/>
            <a:ext cx="9193213" cy="400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Email- engmrkhan8@gmail.com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" y="871766"/>
            <a:ext cx="10653486" cy="55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0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t="-4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512689" y="1813291"/>
            <a:ext cx="10783668" cy="228040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742950" indent="-742950">
              <a:spcBef>
                <a:spcPct val="0"/>
              </a:spcBef>
              <a:buFont typeface="+mj-lt"/>
              <a:buAutoNum type="arabicPeriod"/>
            </a:pPr>
            <a:r>
              <a:rPr lang="as-IN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বিশ্বগ্রাম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বা গ্লোবাল ভলিজে সম্পর্কে পরিপূর্ণ ধারণা লাভ করবো</a:t>
            </a:r>
            <a:r>
              <a:rPr lang="as-IN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742950" indent="-742950">
              <a:spcBef>
                <a:spcPct val="0"/>
              </a:spcBef>
              <a:buFont typeface="+mj-lt"/>
              <a:buAutoNum type="arabicPeriod"/>
            </a:pPr>
            <a:r>
              <a:rPr lang="as-IN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বিশ্বাগ্রাম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প্রতিষ্ঠার উপাদানসমূহ সম্পর্কে জানবো</a:t>
            </a:r>
            <a:r>
              <a:rPr lang="as-IN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742950" indent="-742950">
              <a:spcBef>
                <a:spcPct val="0"/>
              </a:spcBef>
              <a:buFont typeface="+mj-lt"/>
              <a:buAutoNum type="arabicPeriod"/>
            </a:pPr>
            <a:r>
              <a:rPr lang="as-IN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বিশ্বগ্রামের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ধারণা সংশ্লষ্টি প্রধান উপাদানসমূহ সম্পর্কে জানবো।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5101" y="77489"/>
            <a:ext cx="5301451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s-IN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এই র্পবে </a:t>
            </a:r>
            <a:r>
              <a:rPr lang="bn-BD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শিক্ষণীয় বিষয়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70086"/>
      </p:ext>
    </p:extLst>
  </p:cSld>
  <p:clrMapOvr>
    <a:masterClrMapping/>
  </p:clrMapOvr>
  <p:transition spd="slow" advTm="3000">
    <p:comb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6913" y="130175"/>
            <a:ext cx="6432550" cy="830263"/>
          </a:xfrm>
          <a:solidFill>
            <a:srgbClr val="00B0F0"/>
          </a:solidFill>
        </p:spPr>
        <p:txBody>
          <a:bodyPr/>
          <a:lstStyle/>
          <a:p>
            <a:pPr algn="ctr" eaLnBrk="1" hangingPunct="1"/>
            <a:r>
              <a:rPr lang="bn-BD" sz="3600" b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বিশ্বগ্রাম বা গ্লোবাল ভিলজ</a:t>
            </a:r>
            <a:endParaRPr lang="en-US" sz="360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363539" y="1361431"/>
            <a:ext cx="7964536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as-IN" sz="4000" b="1" dirty="0">
                <a:latin typeface="Nikosh" panose="02000000000000000000" pitchFamily="2" charset="0"/>
                <a:cs typeface="Nikosh" panose="02000000000000000000" pitchFamily="2" charset="0"/>
              </a:rPr>
              <a:t>বিশ্বগ্রাম বা গ্লোবাল ভিলেজ বলতে সাধারণত </a:t>
            </a:r>
          </a:p>
          <a:p>
            <a:pPr algn="just">
              <a:spcBef>
                <a:spcPct val="0"/>
              </a:spcBef>
              <a:buNone/>
            </a:pPr>
            <a:r>
              <a:rPr lang="as-IN" sz="4000" b="1" dirty="0">
                <a:latin typeface="Nikosh" panose="02000000000000000000" pitchFamily="2" charset="0"/>
                <a:cs typeface="Nikosh" panose="02000000000000000000" pitchFamily="2" charset="0"/>
              </a:rPr>
              <a:t>এমন একটি ধারণাকে বোঝানো হয় যেখানে </a:t>
            </a:r>
          </a:p>
          <a:p>
            <a:pPr algn="just">
              <a:spcBef>
                <a:spcPct val="0"/>
              </a:spcBef>
              <a:buNone/>
            </a:pPr>
            <a:r>
              <a:rPr lang="as-IN" sz="4000" b="1" dirty="0">
                <a:latin typeface="Nikosh" panose="02000000000000000000" pitchFamily="2" charset="0"/>
                <a:cs typeface="Nikosh" panose="02000000000000000000" pitchFamily="2" charset="0"/>
              </a:rPr>
              <a:t>বিশ্বের বিভিন্ন প্রান্তের লোকজন পরস্পরের সাথে </a:t>
            </a:r>
          </a:p>
          <a:p>
            <a:pPr algn="just">
              <a:spcBef>
                <a:spcPct val="0"/>
              </a:spcBef>
              <a:buNone/>
            </a:pPr>
            <a:r>
              <a:rPr lang="as-IN" sz="4000" b="1" dirty="0">
                <a:latin typeface="Nikosh" panose="02000000000000000000" pitchFamily="2" charset="0"/>
                <a:cs typeface="Nikosh" panose="02000000000000000000" pitchFamily="2" charset="0"/>
              </a:rPr>
              <a:t>সহজ যাতায়াত ও ভ্রমণ, গণমাধ্যম ও ইলেকট্রনিক</a:t>
            </a:r>
          </a:p>
          <a:p>
            <a:pPr algn="just">
              <a:spcBef>
                <a:spcPct val="0"/>
              </a:spcBef>
              <a:buNone/>
            </a:pPr>
            <a:r>
              <a:rPr lang="as-IN" sz="4000" b="1" dirty="0">
                <a:latin typeface="Nikosh" panose="02000000000000000000" pitchFamily="2" charset="0"/>
                <a:cs typeface="Nikosh" panose="02000000000000000000" pitchFamily="2" charset="0"/>
              </a:rPr>
              <a:t> যোগাযোগের (রেডিও, টেলিভিশন, টেলিফোন, </a:t>
            </a:r>
          </a:p>
          <a:p>
            <a:pPr algn="just">
              <a:spcBef>
                <a:spcPct val="0"/>
              </a:spcBef>
              <a:buNone/>
            </a:pPr>
            <a:r>
              <a:rPr lang="as-IN" sz="4000" b="1" dirty="0">
                <a:latin typeface="Nikosh" panose="02000000000000000000" pitchFamily="2" charset="0"/>
                <a:cs typeface="Nikosh" panose="02000000000000000000" pitchFamily="2" charset="0"/>
              </a:rPr>
              <a:t>মোবাইল ফোন, ইন্টারনেট প্রভৃতি) মাধ্যমে </a:t>
            </a:r>
          </a:p>
          <a:p>
            <a:pPr algn="just">
              <a:spcBef>
                <a:spcPct val="0"/>
              </a:spcBef>
              <a:buNone/>
            </a:pPr>
            <a:r>
              <a:rPr lang="as-IN" sz="4000" b="1" dirty="0">
                <a:latin typeface="Nikosh" panose="02000000000000000000" pitchFamily="2" charset="0"/>
                <a:cs typeface="Nikosh" panose="02000000000000000000" pitchFamily="2" charset="0"/>
              </a:rPr>
              <a:t>যুক্ত থাকে এবং ক্রমেই একটি একক </a:t>
            </a:r>
          </a:p>
          <a:p>
            <a:pPr algn="just">
              <a:spcBef>
                <a:spcPct val="0"/>
              </a:spcBef>
              <a:buNone/>
            </a:pPr>
            <a:r>
              <a:rPr lang="as-IN" sz="4000" b="1" dirty="0">
                <a:latin typeface="Nikosh" panose="02000000000000000000" pitchFamily="2" charset="0"/>
                <a:cs typeface="Nikosh" panose="02000000000000000000" pitchFamily="2" charset="0"/>
              </a:rPr>
              <a:t>কমিউনিটিতে পরিণত হয়। 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28075" y="1958769"/>
            <a:ext cx="3325086" cy="3190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35409330"/>
      </p:ext>
    </p:extLst>
  </p:cSld>
  <p:clrMapOvr>
    <a:masterClrMapping/>
  </p:clrMapOvr>
  <p:transition spd="slow" advTm="3000">
    <p:checker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100" y="50800"/>
            <a:ext cx="7129463" cy="1033463"/>
          </a:xfrm>
          <a:solidFill>
            <a:srgbClr val="00B0F0"/>
          </a:solidFill>
        </p:spPr>
        <p:txBody>
          <a:bodyPr/>
          <a:lstStyle/>
          <a:p>
            <a:pPr algn="ctr" eaLnBrk="1" hangingPunct="1"/>
            <a:r>
              <a:rPr lang="bn-BD" sz="4000" b="1" smtClean="0">
                <a:latin typeface="SutonnyMJ" pitchFamily="2" charset="0"/>
                <a:cs typeface="SutonnyMJ" pitchFamily="2" charset="0"/>
              </a:rPr>
              <a:t>গ্লোবাল ভিলেজ এর উপাদান</a:t>
            </a:r>
            <a:r>
              <a:rPr lang="fr-FR" sz="4000" b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b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bn-BD" b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</a:br>
            <a:r>
              <a:rPr lang="fr-FR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(ELEMENTS FOR ESTABLISHING GLOBAL VILLAGE)</a:t>
            </a:r>
            <a:endParaRPr lang="en-US" sz="22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0" y="2933700"/>
            <a:ext cx="6569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85800" indent="-685800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bn-BD" sz="5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হার্ডওয়ার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(Hardware)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200" y="1495425"/>
            <a:ext cx="2236788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4040188"/>
            <a:ext cx="248285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4233863"/>
            <a:ext cx="27940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438" y="4389438"/>
            <a:ext cx="1733550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3773488"/>
            <a:ext cx="2005013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730375"/>
            <a:ext cx="2513013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8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180975" y="1855788"/>
            <a:ext cx="74612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bn-BD" sz="4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ইন্টারনেট সংযোগ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(Connectivity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375" y="1677988"/>
            <a:ext cx="4057650" cy="2228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6084" name="Title 1"/>
          <p:cNvSpPr>
            <a:spLocks noGrp="1"/>
          </p:cNvSpPr>
          <p:nvPr>
            <p:ph type="title"/>
          </p:nvPr>
        </p:nvSpPr>
        <p:spPr>
          <a:xfrm>
            <a:off x="3390900" y="141288"/>
            <a:ext cx="6615113" cy="99218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bn-BD" b="1" smtClean="0">
                <a:solidFill>
                  <a:srgbClr val="A90722"/>
                </a:solidFill>
                <a:latin typeface="SutonnyMJ" pitchFamily="2" charset="0"/>
                <a:cs typeface="SutonnyMJ" pitchFamily="2" charset="0"/>
              </a:rPr>
              <a:t>গ্লোবাল ভিলেজ এর উপাদান</a:t>
            </a:r>
            <a:r>
              <a:rPr lang="fr-FR" b="1" smtClean="0">
                <a:solidFill>
                  <a:srgbClr val="A90722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3600" b="1" smtClean="0">
                <a:solidFill>
                  <a:srgbClr val="A90722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bn-BD" sz="3600" b="1" smtClean="0">
                <a:solidFill>
                  <a:srgbClr val="A90722"/>
                </a:solidFill>
                <a:latin typeface="SutonnyMJ" pitchFamily="2" charset="0"/>
                <a:cs typeface="SutonnyMJ" pitchFamily="2" charset="0"/>
              </a:rPr>
            </a:br>
            <a:r>
              <a:rPr lang="fr-FR" sz="2000" b="1" smtClean="0">
                <a:solidFill>
                  <a:srgbClr val="A907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(ELEMENTS FOR ESTABLISHING GLOBAL VILLAGE)</a:t>
            </a:r>
            <a:r>
              <a:rPr lang="en-US" sz="2000" smtClean="0">
                <a:solidFill>
                  <a:srgbClr val="A90722"/>
                </a:solidFill>
              </a:rPr>
              <a:t/>
            </a:r>
            <a:br>
              <a:rPr lang="en-US" sz="2000" smtClean="0">
                <a:solidFill>
                  <a:srgbClr val="A90722"/>
                </a:solidFill>
              </a:rPr>
            </a:br>
            <a:endParaRPr lang="en-US" sz="1600" smtClean="0">
              <a:solidFill>
                <a:srgbClr val="A907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6" name="Rectangle 3"/>
          <p:cNvSpPr>
            <a:spLocks noChangeArrowheads="1"/>
          </p:cNvSpPr>
          <p:nvPr/>
        </p:nvSpPr>
        <p:spPr bwMode="auto">
          <a:xfrm>
            <a:off x="180975" y="4789488"/>
            <a:ext cx="38242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4800" b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4. †WUv </a:t>
            </a: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(Data)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263" y="4252913"/>
            <a:ext cx="3803650" cy="1851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8175" y="4227513"/>
            <a:ext cx="3498850" cy="1876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1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0" y="6292850"/>
            <a:ext cx="12352338" cy="584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1">
                <a:latin typeface="Aharoni" panose="02010803020104030203" pitchFamily="2" charset="-79"/>
                <a:cs typeface="Aharoni" panose="02010803020104030203" pitchFamily="2" charset="-79"/>
              </a:rPr>
              <a:t>Email- </a:t>
            </a:r>
            <a:r>
              <a:rPr lang="en-US" sz="3200" b="1">
                <a:latin typeface="Aharoni" panose="02010803020104030203" pitchFamily="2" charset="-79"/>
                <a:cs typeface="Aharoni" panose="02010803020104030203" pitchFamily="2" charset="-79"/>
                <a:hlinkClick r:id="rId3"/>
              </a:rPr>
              <a:t>engmrkhan8@gmail.com/</a:t>
            </a:r>
            <a:r>
              <a:rPr lang="en-US" sz="3200" b="1">
                <a:latin typeface="Aharoni" panose="02010803020104030203" pitchFamily="2" charset="-79"/>
                <a:cs typeface="Aharoni" panose="02010803020104030203" pitchFamily="2" charset="-79"/>
              </a:rPr>
              <a:t>  01746120923</a:t>
            </a:r>
          </a:p>
        </p:txBody>
      </p:sp>
      <p:sp>
        <p:nvSpPr>
          <p:cNvPr id="48131" name="Title 1"/>
          <p:cNvSpPr>
            <a:spLocks noGrp="1"/>
          </p:cNvSpPr>
          <p:nvPr>
            <p:ph type="title"/>
          </p:nvPr>
        </p:nvSpPr>
        <p:spPr>
          <a:xfrm>
            <a:off x="3121025" y="112713"/>
            <a:ext cx="6864350" cy="1349375"/>
          </a:xfrm>
          <a:solidFill>
            <a:srgbClr val="00B050"/>
          </a:solidFill>
          <a:ln>
            <a:solidFill>
              <a:srgbClr val="00B0F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bn-BD" b="1" dirty="0" smtClean="0">
                <a:latin typeface="SutonnyMJ" pitchFamily="2" charset="0"/>
                <a:cs typeface="SutonnyMJ" pitchFamily="2" charset="0"/>
              </a:rPr>
              <a:t>গ্লোবাল ভিলেজ এর উপাদান</a:t>
            </a:r>
            <a:r>
              <a:rPr lang="fr-FR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36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bn-BD" sz="3600" b="1" dirty="0" smtClean="0">
                <a:latin typeface="SutonnyMJ" pitchFamily="2" charset="0"/>
                <a:cs typeface="SutonnyMJ" pitchFamily="2" charset="0"/>
              </a:rPr>
            </a:b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(ELEMENTS FOR ESTABLISHING GLOBAL VILLAGE)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Rectangle 2"/>
          <p:cNvSpPr>
            <a:spLocks noChangeArrowheads="1"/>
          </p:cNvSpPr>
          <p:nvPr/>
        </p:nvSpPr>
        <p:spPr bwMode="auto">
          <a:xfrm>
            <a:off x="609600" y="4583113"/>
            <a:ext cx="525417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bn-BD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মানুষের জ্ঞানের সক্ষমতা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(Capacity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8135" name="Rectangle 1"/>
          <p:cNvSpPr>
            <a:spLocks noChangeArrowheads="1"/>
          </p:cNvSpPr>
          <p:nvPr/>
        </p:nvSpPr>
        <p:spPr bwMode="auto">
          <a:xfrm>
            <a:off x="1128093" y="2293124"/>
            <a:ext cx="296427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algn="ctr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bn-BD" sz="4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সফটওয়্যার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400" b="1" dirty="0" smtClean="0">
                <a:solidFill>
                  <a:srgbClr val="3B03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(Software</a:t>
            </a:r>
            <a:r>
              <a:rPr lang="en-US" sz="4400" b="1" dirty="0">
                <a:solidFill>
                  <a:srgbClr val="3B03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628" y="1774031"/>
            <a:ext cx="17653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26" y="1458913"/>
            <a:ext cx="2147887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7" y="2060575"/>
            <a:ext cx="336867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81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3163888" y="1384300"/>
            <a:ext cx="59372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71500" indent="-571500" algn="ctr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bn-BD" sz="4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গবেষণা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(Research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11" y="2595789"/>
            <a:ext cx="5300850" cy="2948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829" y="2581275"/>
            <a:ext cx="5674123" cy="2948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4277" name="Title 1"/>
          <p:cNvSpPr>
            <a:spLocks noGrp="1"/>
          </p:cNvSpPr>
          <p:nvPr>
            <p:ph type="title"/>
          </p:nvPr>
        </p:nvSpPr>
        <p:spPr>
          <a:xfrm>
            <a:off x="2719388" y="77788"/>
            <a:ext cx="7396162" cy="1306512"/>
          </a:xfrm>
          <a:solidFill>
            <a:srgbClr val="FF0000"/>
          </a:solidFill>
        </p:spPr>
        <p:txBody>
          <a:bodyPr/>
          <a:lstStyle/>
          <a:p>
            <a:pPr algn="ctr" eaLnBrk="1" hangingPunct="1"/>
            <a:r>
              <a:rPr lang="bn-BD" sz="4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বি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শ্বগ্রাম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সংশ্লিষ্ট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মূল</a:t>
            </a:r>
            <a:r>
              <a:rPr lang="en-US" sz="48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উপাদান</a:t>
            </a:r>
            <a:r>
              <a:rPr lang="fr-FR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fr-FR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(RELATED MAIN ELEMENTS OF GLOBAL VILLAGE IDEA)</a:t>
            </a:r>
            <a:endParaRPr lang="en-US" sz="1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36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3018</TotalTime>
  <Words>418</Words>
  <Application>Microsoft Office PowerPoint</Application>
  <PresentationFormat>Widescreen</PresentationFormat>
  <Paragraphs>94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Vrinda</vt:lpstr>
      <vt:lpstr>Beesknees ITC</vt:lpstr>
      <vt:lpstr>Aharoni</vt:lpstr>
      <vt:lpstr>Calibri</vt:lpstr>
      <vt:lpstr>Nikosh</vt:lpstr>
      <vt:lpstr>Wingdings</vt:lpstr>
      <vt:lpstr>NikoshBAN</vt:lpstr>
      <vt:lpstr>SutonnyMJ</vt:lpstr>
      <vt:lpstr>Arial</vt:lpstr>
      <vt:lpstr>Calibri Light</vt:lpstr>
      <vt:lpstr>Office Theme</vt:lpstr>
      <vt:lpstr>PowerPoint Presentation</vt:lpstr>
      <vt:lpstr>শিক্ষক পরিচিতি</vt:lpstr>
      <vt:lpstr>ছবি দেখে কি বোজয়</vt:lpstr>
      <vt:lpstr>PowerPoint Presentation</vt:lpstr>
      <vt:lpstr>বিশ্বগ্রাম বা গ্লোবাল ভিলজ</vt:lpstr>
      <vt:lpstr>গ্লোবাল ভিলেজ এর উপাদান  (ELEMENTS FOR ESTABLISHING GLOBAL VILLAGE)</vt:lpstr>
      <vt:lpstr>গ্লোবাল ভিলেজ এর উপাদান  (ELEMENTS FOR ESTABLISHING GLOBAL VILLAGE) </vt:lpstr>
      <vt:lpstr>গ্লোবাল ভিলেজ এর উপাদান  (ELEMENTS FOR ESTABLISHING GLOBAL VILLAGE) </vt:lpstr>
      <vt:lpstr>বিশ্বগ্রাম সংশ্লিষ্ট মূল উপাদান (RELATED MAIN ELEMENTS OF GLOBAL VILLAGE IDEA)</vt:lpstr>
      <vt:lpstr>বিশ্বগ্রাম সংশ্লিষ্ট মূল উপাদান (RELATED MAIN ELEMENTS OF GLOBAL VILLAGE IDEA)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বিশ্বগ্রাম সংশ্লষ্টি মূল উপাদান (RELATED MAIN ELEMENTS OF GLOBAL VILLAGE IDEA)</vt:lpstr>
      <vt:lpstr>বিশ্বগ্রাম সংশ্লষ্টি মূল উপাদান (RELATED MAIN ELEMENTS OF GLOBAL VILLAGE IDEA)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</dc:creator>
  <cp:lastModifiedBy>RCG</cp:lastModifiedBy>
  <cp:revision>738</cp:revision>
  <dcterms:created xsi:type="dcterms:W3CDTF">2013-09-05T02:11:43Z</dcterms:created>
  <dcterms:modified xsi:type="dcterms:W3CDTF">2020-04-26T18:29:05Z</dcterms:modified>
</cp:coreProperties>
</file>