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8" r:id="rId2"/>
    <p:sldId id="300" r:id="rId3"/>
    <p:sldId id="284" r:id="rId4"/>
    <p:sldId id="285" r:id="rId5"/>
    <p:sldId id="286" r:id="rId6"/>
    <p:sldId id="287" r:id="rId7"/>
    <p:sldId id="294" r:id="rId8"/>
    <p:sldId id="296" r:id="rId9"/>
    <p:sldId id="299" r:id="rId10"/>
    <p:sldId id="288" r:id="rId11"/>
    <p:sldId id="289" r:id="rId12"/>
    <p:sldId id="29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32275-A403-4EBC-A616-685901B385B0}" type="datetimeFigureOut">
              <a:rPr lang="en-US" smtClean="0"/>
              <a:t>4/9/2020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495CD0-144A-4D43-8EE9-A5382488C52E}" type="slidenum">
              <a:rPr lang="en-US" smtClean="0"/>
              <a:t>‹#›</a:t>
            </a:fld>
            <a:endParaRPr lang="en-US"/>
          </a:p>
        </p:txBody>
      </p:sp>
    </p:spTree>
    <p:extLst>
      <p:ext uri="{BB962C8B-B14F-4D97-AF65-F5344CB8AC3E}">
        <p14:creationId xmlns:p14="http://schemas.microsoft.com/office/powerpoint/2010/main" val="3657202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0.jpg"/><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0" y="152400"/>
            <a:ext cx="4267200" cy="221599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13800" dirty="0" err="1" smtClean="0">
                <a:ln w="18415" cmpd="sng">
                  <a:solidFill>
                    <a:srgbClr val="FFFFFF"/>
                  </a:solidFill>
                  <a:prstDash val="solid"/>
                </a:ln>
                <a:solidFill>
                  <a:srgbClr val="00B05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স্বাগতম</a:t>
            </a:r>
            <a:endParaRPr lang="en-US" sz="3600" dirty="0">
              <a:solidFill>
                <a:srgbClr val="00B050"/>
              </a:solidFill>
            </a:endParaRPr>
          </a:p>
        </p:txBody>
      </p:sp>
    </p:spTree>
    <p:extLst>
      <p:ext uri="{BB962C8B-B14F-4D97-AF65-F5344CB8AC3E}">
        <p14:creationId xmlns:p14="http://schemas.microsoft.com/office/powerpoint/2010/main" val="3221285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4" name="Flowchart: Sequential Access Storage 3"/>
          <p:cNvSpPr/>
          <p:nvPr/>
        </p:nvSpPr>
        <p:spPr>
          <a:xfrm>
            <a:off x="4495800" y="20472"/>
            <a:ext cx="4648200" cy="2595093"/>
          </a:xfrm>
          <a:prstGeom prst="flowChartMagneticTap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b="1" dirty="0" smtClean="0">
                <a:latin typeface="NikoshBAN" pitchFamily="2" charset="0"/>
                <a:cs typeface="NikoshBAN" pitchFamily="2" charset="0"/>
              </a:rPr>
              <a:t>উত্তর বলি </a:t>
            </a:r>
          </a:p>
          <a:p>
            <a:pPr algn="ctr"/>
            <a:r>
              <a:rPr lang="bn-BD" sz="6000" b="1" dirty="0" smtClean="0">
                <a:latin typeface="NikoshBAN" pitchFamily="2" charset="0"/>
                <a:cs typeface="NikoshBAN" pitchFamily="2" charset="0"/>
              </a:rPr>
              <a:t>(একক কাজ)</a:t>
            </a:r>
            <a:endParaRPr lang="en-US" sz="6000" b="1" dirty="0">
              <a:latin typeface="NikoshBAN" pitchFamily="2" charset="0"/>
              <a:cs typeface="NikoshBAN" pitchFamily="2" charset="0"/>
            </a:endParaRPr>
          </a:p>
        </p:txBody>
      </p:sp>
      <p:sp>
        <p:nvSpPr>
          <p:cNvPr id="5" name="Rounded Rectangle 4"/>
          <p:cNvSpPr/>
          <p:nvPr/>
        </p:nvSpPr>
        <p:spPr>
          <a:xfrm>
            <a:off x="1981200" y="4648200"/>
            <a:ext cx="6141886" cy="152721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bn-BD" sz="3600" dirty="0" smtClean="0">
              <a:latin typeface="NikoshBAN" pitchFamily="2" charset="0"/>
              <a:cs typeface="NikoshBAN" pitchFamily="2" charset="0"/>
            </a:endParaRPr>
          </a:p>
          <a:p>
            <a:endParaRPr lang="bn-BD" sz="3600" dirty="0">
              <a:latin typeface="NikoshBAN" pitchFamily="2" charset="0"/>
              <a:cs typeface="NikoshBAN" pitchFamily="2" charset="0"/>
            </a:endParaRPr>
          </a:p>
          <a:p>
            <a:r>
              <a:rPr lang="bn-BD" sz="4000" dirty="0" smtClean="0">
                <a:latin typeface="NikoshBAN" pitchFamily="2" charset="0"/>
                <a:cs typeface="NikoshBAN" pitchFamily="2" charset="0"/>
              </a:rPr>
              <a:t>১। </a:t>
            </a:r>
            <a:r>
              <a:rPr lang="en-US" sz="4000" dirty="0" err="1">
                <a:latin typeface="NikoshBAN" pitchFamily="2" charset="0"/>
                <a:cs typeface="NikoshBAN" pitchFamily="2" charset="0"/>
              </a:rPr>
              <a:t>কৃত্রিম</a:t>
            </a:r>
            <a:r>
              <a:rPr lang="en-US" sz="4000" dirty="0">
                <a:latin typeface="NikoshBAN" pitchFamily="2" charset="0"/>
                <a:cs typeface="NikoshBAN" pitchFamily="2" charset="0"/>
              </a:rPr>
              <a:t> </a:t>
            </a:r>
            <a:r>
              <a:rPr lang="en-US" sz="4000" dirty="0" err="1" smtClean="0">
                <a:latin typeface="NikoshBAN" pitchFamily="2" charset="0"/>
                <a:cs typeface="NikoshBAN" pitchFamily="2" charset="0"/>
              </a:rPr>
              <a:t>বুদ্ধিমত্তা</a:t>
            </a:r>
            <a:r>
              <a:rPr lang="bn-BD" sz="4000" dirty="0" smtClean="0">
                <a:latin typeface="NikoshBAN" pitchFamily="2" charset="0"/>
                <a:cs typeface="NikoshBAN" pitchFamily="2" charset="0"/>
              </a:rPr>
              <a:t> বলতে</a:t>
            </a:r>
            <a:r>
              <a:rPr lang="en-US" sz="4000" dirty="0" smtClean="0">
                <a:latin typeface="NikoshBAN" pitchFamily="2" charset="0"/>
                <a:cs typeface="NikoshBAN" pitchFamily="2" charset="0"/>
              </a:rPr>
              <a:t> </a:t>
            </a:r>
            <a:r>
              <a:rPr lang="bn-BD" sz="4000" dirty="0" smtClean="0">
                <a:latin typeface="NikoshBAN" pitchFamily="2" charset="0"/>
                <a:cs typeface="NikoshBAN" pitchFamily="2" charset="0"/>
              </a:rPr>
              <a:t>কি বুঝ?</a:t>
            </a:r>
          </a:p>
          <a:p>
            <a:r>
              <a:rPr lang="bn-BD" sz="4000" dirty="0" smtClean="0">
                <a:latin typeface="NikoshBAN" pitchFamily="2" charset="0"/>
                <a:cs typeface="NikoshBAN" pitchFamily="2" charset="0"/>
              </a:rPr>
              <a:t>২। </a:t>
            </a:r>
            <a:r>
              <a:rPr lang="en-US" sz="4000" dirty="0" err="1">
                <a:latin typeface="NikoshBAN" pitchFamily="2" charset="0"/>
                <a:cs typeface="NikoshBAN" pitchFamily="2" charset="0"/>
              </a:rPr>
              <a:t>কৃত্রিম</a:t>
            </a:r>
            <a:r>
              <a:rPr lang="en-US" sz="4000" dirty="0">
                <a:latin typeface="NikoshBAN" pitchFamily="2" charset="0"/>
                <a:cs typeface="NikoshBAN" pitchFamily="2" charset="0"/>
              </a:rPr>
              <a:t> </a:t>
            </a:r>
            <a:r>
              <a:rPr lang="en-US" sz="4000" dirty="0" err="1" smtClean="0">
                <a:latin typeface="NikoshBAN" pitchFamily="2" charset="0"/>
                <a:cs typeface="NikoshBAN" pitchFamily="2" charset="0"/>
              </a:rPr>
              <a:t>বুদ্ধিমত্তা</a:t>
            </a:r>
            <a:r>
              <a:rPr lang="bn-BD" sz="4000" dirty="0" smtClean="0">
                <a:latin typeface="NikoshBAN" pitchFamily="2" charset="0"/>
                <a:cs typeface="NikoshBAN" pitchFamily="2" charset="0"/>
              </a:rPr>
              <a:t>র সুবিধা লেখ।</a:t>
            </a:r>
            <a:endParaRPr lang="bn-BD" sz="4000" dirty="0">
              <a:solidFill>
                <a:schemeClr val="tx1"/>
              </a:solidFill>
              <a:latin typeface="Times New Roman" pitchFamily="18" charset="0"/>
              <a:cs typeface="NikoshBAN" pitchFamily="2" charset="0"/>
            </a:endParaRPr>
          </a:p>
          <a:p>
            <a:r>
              <a:rPr lang="bn-BD" sz="3600" dirty="0" smtClean="0">
                <a:solidFill>
                  <a:schemeClr val="tx1"/>
                </a:solidFill>
                <a:latin typeface="NikoshBAN" pitchFamily="2" charset="0"/>
                <a:cs typeface="NikoshBAN" pitchFamily="2" charset="0"/>
              </a:rPr>
              <a:t> </a:t>
            </a:r>
            <a:endParaRPr lang="en-US" sz="3600" dirty="0">
              <a:solidFill>
                <a:schemeClr val="tx1"/>
              </a:solidFill>
              <a:latin typeface="NikoshBAN" pitchFamily="2" charset="0"/>
              <a:cs typeface="NikoshBAN" pitchFamily="2" charset="0"/>
            </a:endParaRPr>
          </a:p>
          <a:p>
            <a:r>
              <a:rPr lang="bn-BD"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711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1" y="228600"/>
            <a:ext cx="6172200" cy="3429000"/>
            <a:chOff x="2286000" y="29029"/>
            <a:chExt cx="4114799" cy="2146150"/>
          </a:xfrm>
        </p:grpSpPr>
        <p:pic>
          <p:nvPicPr>
            <p:cNvPr id="3" name="Picture 2" descr="D:\Picture\house.jpg"/>
            <p:cNvPicPr>
              <a:picLocks noChangeAspect="1" noChangeArrowheads="1"/>
            </p:cNvPicPr>
            <p:nvPr/>
          </p:nvPicPr>
          <p:blipFill>
            <a:blip r:embed="rId2"/>
            <a:srcRect/>
            <a:stretch>
              <a:fillRect/>
            </a:stretch>
          </p:blipFill>
          <p:spPr bwMode="auto">
            <a:xfrm>
              <a:off x="2286000" y="29029"/>
              <a:ext cx="4114799" cy="2146150"/>
            </a:xfrm>
            <a:prstGeom prst="rect">
              <a:avLst/>
            </a:prstGeom>
            <a:noFill/>
          </p:spPr>
        </p:pic>
        <p:sp>
          <p:nvSpPr>
            <p:cNvPr id="4" name="TextBox 3"/>
            <p:cNvSpPr txBox="1"/>
            <p:nvPr/>
          </p:nvSpPr>
          <p:spPr>
            <a:xfrm>
              <a:off x="2598060" y="978040"/>
              <a:ext cx="3429000" cy="5778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i="1" u="sng" dirty="0" err="1" smtClean="0">
                  <a:ln w="17780" cmpd="sng">
                    <a:solidFill>
                      <a:schemeClr val="accent1">
                        <a:tint val="3000"/>
                      </a:schemeClr>
                    </a:solidFill>
                    <a:prstDash val="solid"/>
                    <a:miter lim="800000"/>
                  </a:ln>
                  <a:solidFill>
                    <a:srgbClr val="000066"/>
                  </a:solidFill>
                  <a:effectLst>
                    <a:outerShdw blurRad="55000" dist="50800" dir="5400000" algn="tl">
                      <a:srgbClr val="000000">
                        <a:alpha val="33000"/>
                      </a:srgbClr>
                    </a:outerShdw>
                  </a:effectLst>
                  <a:latin typeface="NikoshBAN" pitchFamily="2" charset="0"/>
                  <a:cs typeface="NikoshBAN" pitchFamily="2" charset="0"/>
                </a:rPr>
                <a:t>বাড়ির</a:t>
              </a:r>
              <a:r>
                <a:rPr lang="en-US" sz="5400" b="1" i="1" u="sng" dirty="0" smtClean="0">
                  <a:ln w="17780" cmpd="sng">
                    <a:solidFill>
                      <a:schemeClr val="accent1">
                        <a:tint val="3000"/>
                      </a:schemeClr>
                    </a:solidFill>
                    <a:prstDash val="solid"/>
                    <a:miter lim="800000"/>
                  </a:ln>
                  <a:solidFill>
                    <a:srgbClr val="000066"/>
                  </a:solidFill>
                  <a:effectLst>
                    <a:outerShdw blurRad="55000" dist="50800" dir="5400000" algn="tl">
                      <a:srgbClr val="000000">
                        <a:alpha val="33000"/>
                      </a:srgbClr>
                    </a:outerShdw>
                  </a:effectLst>
                  <a:latin typeface="NikoshBAN" pitchFamily="2" charset="0"/>
                  <a:cs typeface="NikoshBAN" pitchFamily="2" charset="0"/>
                </a:rPr>
                <a:t> </a:t>
              </a:r>
              <a:r>
                <a:rPr lang="en-US" sz="5400" b="1" i="1" u="sng" dirty="0" err="1" smtClean="0">
                  <a:ln w="17780" cmpd="sng">
                    <a:solidFill>
                      <a:schemeClr val="accent1">
                        <a:tint val="3000"/>
                      </a:schemeClr>
                    </a:solidFill>
                    <a:prstDash val="solid"/>
                    <a:miter lim="800000"/>
                  </a:ln>
                  <a:solidFill>
                    <a:srgbClr val="000066"/>
                  </a:solidFill>
                  <a:effectLst>
                    <a:outerShdw blurRad="55000" dist="50800" dir="5400000" algn="tl">
                      <a:srgbClr val="000000">
                        <a:alpha val="33000"/>
                      </a:srgbClr>
                    </a:outerShdw>
                  </a:effectLst>
                  <a:latin typeface="NikoshBAN" pitchFamily="2" charset="0"/>
                  <a:cs typeface="NikoshBAN" pitchFamily="2" charset="0"/>
                </a:rPr>
                <a:t>কাজ</a:t>
              </a:r>
              <a:endParaRPr lang="en-US" sz="5400" b="1" i="1" u="sng" dirty="0">
                <a:ln w="17780" cmpd="sng">
                  <a:solidFill>
                    <a:schemeClr val="accent1">
                      <a:tint val="3000"/>
                    </a:schemeClr>
                  </a:solidFill>
                  <a:prstDash val="solid"/>
                  <a:miter lim="800000"/>
                </a:ln>
                <a:solidFill>
                  <a:srgbClr val="000066"/>
                </a:solidFill>
                <a:effectLst>
                  <a:outerShdw blurRad="55000" dist="50800" dir="5400000" algn="tl">
                    <a:srgbClr val="000000">
                      <a:alpha val="33000"/>
                    </a:srgbClr>
                  </a:outerShdw>
                </a:effectLst>
                <a:latin typeface="NikoshBAN" pitchFamily="2" charset="0"/>
                <a:cs typeface="NikoshBAN" pitchFamily="2" charset="0"/>
              </a:endParaRPr>
            </a:p>
          </p:txBody>
        </p:sp>
      </p:grpSp>
      <p:sp>
        <p:nvSpPr>
          <p:cNvPr id="5" name="Rounded Rectangle 4"/>
          <p:cNvSpPr/>
          <p:nvPr/>
        </p:nvSpPr>
        <p:spPr>
          <a:xfrm>
            <a:off x="387325" y="4031089"/>
            <a:ext cx="8223275" cy="2157211"/>
          </a:xfrm>
          <a:prstGeom prst="round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dirty="0" smtClean="0">
                <a:solidFill>
                  <a:schemeClr val="accent2">
                    <a:lumMod val="75000"/>
                  </a:schemeClr>
                </a:solidFill>
                <a:latin typeface="NikoshBAN" pitchFamily="2" charset="0"/>
                <a:cs typeface="NikoshBAN" pitchFamily="2" charset="0"/>
              </a:rPr>
              <a:t>১। </a:t>
            </a:r>
            <a:r>
              <a:rPr lang="en-US" sz="4000" dirty="0" err="1" smtClean="0">
                <a:solidFill>
                  <a:schemeClr val="accent2">
                    <a:lumMod val="75000"/>
                  </a:schemeClr>
                </a:solidFill>
                <a:latin typeface="NikoshBAN" pitchFamily="2" charset="0"/>
                <a:cs typeface="NikoshBAN" pitchFamily="2" charset="0"/>
              </a:rPr>
              <a:t>কৃত্রিম</a:t>
            </a:r>
            <a:r>
              <a:rPr lang="en-US" sz="4000" dirty="0" smtClean="0">
                <a:solidFill>
                  <a:schemeClr val="accent2">
                    <a:lumMod val="75000"/>
                  </a:schemeClr>
                </a:solidFill>
                <a:latin typeface="NikoshBAN" pitchFamily="2" charset="0"/>
                <a:cs typeface="NikoshBAN" pitchFamily="2" charset="0"/>
              </a:rPr>
              <a:t> </a:t>
            </a:r>
            <a:r>
              <a:rPr lang="en-US" sz="4000" dirty="0" err="1" smtClean="0">
                <a:solidFill>
                  <a:schemeClr val="accent2">
                    <a:lumMod val="75000"/>
                  </a:schemeClr>
                </a:solidFill>
                <a:latin typeface="NikoshBAN" pitchFamily="2" charset="0"/>
                <a:cs typeface="NikoshBAN" pitchFamily="2" charset="0"/>
              </a:rPr>
              <a:t>বুদ্ধিমত্তা</a:t>
            </a:r>
            <a:r>
              <a:rPr lang="bn-BD" sz="4000" dirty="0" smtClean="0">
                <a:solidFill>
                  <a:schemeClr val="accent2">
                    <a:lumMod val="75000"/>
                  </a:schemeClr>
                </a:solidFill>
                <a:latin typeface="NikoshBAN" pitchFamily="2" charset="0"/>
                <a:cs typeface="NikoshBAN" pitchFamily="2" charset="0"/>
              </a:rPr>
              <a:t> বলতে কি বুঝ</a:t>
            </a:r>
            <a:r>
              <a:rPr lang="en-US" sz="4000" dirty="0" smtClean="0">
                <a:solidFill>
                  <a:schemeClr val="accent2">
                    <a:lumMod val="75000"/>
                  </a:schemeClr>
                </a:solidFill>
                <a:latin typeface="NikoshBAN" pitchFamily="2" charset="0"/>
                <a:cs typeface="NikoshBAN" pitchFamily="2" charset="0"/>
              </a:rPr>
              <a:t> </a:t>
            </a:r>
            <a:r>
              <a:rPr lang="en-US" sz="4000" dirty="0" err="1">
                <a:solidFill>
                  <a:schemeClr val="accent2">
                    <a:lumMod val="75000"/>
                  </a:schemeClr>
                </a:solidFill>
                <a:latin typeface="NikoshBAN" pitchFamily="2" charset="0"/>
                <a:cs typeface="NikoshBAN" pitchFamily="2" charset="0"/>
              </a:rPr>
              <a:t>ব্যাখ্যা</a:t>
            </a:r>
            <a:r>
              <a:rPr lang="en-US" sz="4000" dirty="0">
                <a:solidFill>
                  <a:schemeClr val="accent2">
                    <a:lumMod val="75000"/>
                  </a:schemeClr>
                </a:solidFill>
                <a:latin typeface="NikoshBAN" pitchFamily="2" charset="0"/>
                <a:cs typeface="NikoshBAN" pitchFamily="2" charset="0"/>
              </a:rPr>
              <a:t> </a:t>
            </a:r>
            <a:r>
              <a:rPr lang="bn-BD" sz="4000" dirty="0" smtClean="0">
                <a:solidFill>
                  <a:schemeClr val="accent2">
                    <a:lumMod val="75000"/>
                  </a:schemeClr>
                </a:solidFill>
                <a:latin typeface="NikoshBAN" pitchFamily="2" charset="0"/>
                <a:cs typeface="NikoshBAN" pitchFamily="2" charset="0"/>
              </a:rPr>
              <a:t>করো।</a:t>
            </a:r>
            <a:endParaRPr lang="bn-BD" sz="4000" dirty="0">
              <a:solidFill>
                <a:schemeClr val="accent2">
                  <a:lumMod val="75000"/>
                </a:schemeClr>
              </a:solidFill>
              <a:latin typeface="NikoshBAN" pitchFamily="2" charset="0"/>
              <a:cs typeface="NikoshBAN" pitchFamily="2" charset="0"/>
            </a:endParaRPr>
          </a:p>
          <a:p>
            <a:r>
              <a:rPr lang="bn-BD" sz="4000" dirty="0" smtClean="0">
                <a:solidFill>
                  <a:schemeClr val="accent2">
                    <a:lumMod val="75000"/>
                  </a:schemeClr>
                </a:solidFill>
                <a:latin typeface="NikoshBAN" pitchFamily="2" charset="0"/>
                <a:cs typeface="NikoshBAN" pitchFamily="2" charset="0"/>
              </a:rPr>
              <a:t>২। </a:t>
            </a:r>
            <a:r>
              <a:rPr lang="en-US" sz="4000" dirty="0" err="1" smtClean="0">
                <a:solidFill>
                  <a:schemeClr val="accent2">
                    <a:lumMod val="75000"/>
                  </a:schemeClr>
                </a:solidFill>
                <a:latin typeface="NikoshBAN" pitchFamily="2" charset="0"/>
                <a:cs typeface="NikoshBAN" pitchFamily="2" charset="0"/>
              </a:rPr>
              <a:t>কৃত্রিম</a:t>
            </a:r>
            <a:r>
              <a:rPr lang="en-US" sz="4000" dirty="0" smtClean="0">
                <a:solidFill>
                  <a:schemeClr val="accent2">
                    <a:lumMod val="75000"/>
                  </a:schemeClr>
                </a:solidFill>
                <a:latin typeface="NikoshBAN" pitchFamily="2" charset="0"/>
                <a:cs typeface="NikoshBAN" pitchFamily="2" charset="0"/>
              </a:rPr>
              <a:t> </a:t>
            </a:r>
            <a:r>
              <a:rPr lang="en-US" sz="4000" dirty="0" err="1">
                <a:solidFill>
                  <a:schemeClr val="accent2">
                    <a:lumMod val="75000"/>
                  </a:schemeClr>
                </a:solidFill>
                <a:latin typeface="NikoshBAN" pitchFamily="2" charset="0"/>
                <a:cs typeface="NikoshBAN" pitchFamily="2" charset="0"/>
              </a:rPr>
              <a:t>বুদ্ধিমত্তার</a:t>
            </a:r>
            <a:r>
              <a:rPr lang="en-US" sz="4000" dirty="0">
                <a:solidFill>
                  <a:schemeClr val="accent2">
                    <a:lumMod val="75000"/>
                  </a:schemeClr>
                </a:solidFill>
                <a:latin typeface="NikoshBAN" pitchFamily="2" charset="0"/>
                <a:cs typeface="NikoshBAN" pitchFamily="2" charset="0"/>
              </a:rPr>
              <a:t> </a:t>
            </a:r>
            <a:r>
              <a:rPr lang="bn-BD" sz="4000" dirty="0">
                <a:solidFill>
                  <a:schemeClr val="accent2">
                    <a:lumMod val="75000"/>
                  </a:schemeClr>
                </a:solidFill>
                <a:latin typeface="NikoshBAN" pitchFamily="2" charset="0"/>
                <a:cs typeface="NikoshBAN" pitchFamily="2" charset="0"/>
              </a:rPr>
              <a:t>ব্যবহারিক ক্ষেত্র বর্ণনা </a:t>
            </a:r>
            <a:r>
              <a:rPr lang="bn-BD" sz="4000" dirty="0" smtClean="0">
                <a:solidFill>
                  <a:schemeClr val="accent2">
                    <a:lumMod val="75000"/>
                  </a:schemeClr>
                </a:solidFill>
                <a:latin typeface="NikoshBAN" pitchFamily="2" charset="0"/>
                <a:cs typeface="NikoshBAN" pitchFamily="2" charset="0"/>
              </a:rPr>
              <a:t>করো।</a:t>
            </a:r>
            <a:endParaRPr lang="bn-BD" sz="4000" dirty="0">
              <a:solidFill>
                <a:schemeClr val="accent2">
                  <a:lumMod val="75000"/>
                </a:schemeClr>
              </a:solidFill>
              <a:latin typeface="NikoshBAN" pitchFamily="2" charset="0"/>
              <a:cs typeface="NikoshBAN" pitchFamily="2" charset="0"/>
            </a:endParaRPr>
          </a:p>
        </p:txBody>
      </p:sp>
    </p:spTree>
    <p:extLst>
      <p:ext uri="{BB962C8B-B14F-4D97-AF65-F5344CB8AC3E}">
        <p14:creationId xmlns:p14="http://schemas.microsoft.com/office/powerpoint/2010/main" val="4061898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extBox 1"/>
          <p:cNvSpPr txBox="1"/>
          <p:nvPr/>
        </p:nvSpPr>
        <p:spPr>
          <a:xfrm>
            <a:off x="76200" y="96672"/>
            <a:ext cx="8991600" cy="1569660"/>
          </a:xfrm>
          <a:prstGeom prst="rect">
            <a:avLst/>
          </a:prstGeom>
          <a:blipFill>
            <a:blip r:embed="rId3"/>
            <a:tile tx="0" ty="0" sx="100000" sy="100000" flip="none" algn="tl"/>
          </a:blipFill>
        </p:spPr>
        <p:txBody>
          <a:bodyPr wrap="square" rtlCol="0">
            <a:spAutoFit/>
          </a:bodyPr>
          <a:lstStyle/>
          <a:p>
            <a:r>
              <a:rPr lang="bn-BD" sz="4800" b="1" dirty="0" smtClean="0">
                <a:latin typeface="NikoshBAN" pitchFamily="2" charset="0"/>
                <a:cs typeface="NikoshBAN" pitchFamily="2" charset="0"/>
              </a:rPr>
              <a:t>ক্লাশে </a:t>
            </a:r>
            <a:r>
              <a:rPr lang="bn-BD" sz="4800" b="1" dirty="0">
                <a:latin typeface="NikoshBAN" pitchFamily="2" charset="0"/>
                <a:cs typeface="NikoshBAN" pitchFamily="2" charset="0"/>
              </a:rPr>
              <a:t>উপস্থিত থাকার জন্য দ্বাদশ শ্রেণির সকল ছাত্র-ছাত্রীকে জানাই আমার </a:t>
            </a:r>
            <a:r>
              <a:rPr lang="bn-BD" sz="4800" b="1" dirty="0" smtClean="0">
                <a:latin typeface="NikoshBAN" pitchFamily="2" charset="0"/>
                <a:cs typeface="NikoshBAN" pitchFamily="2" charset="0"/>
              </a:rPr>
              <a:t>আন্তরিক অভিনন্দন</a:t>
            </a:r>
            <a:r>
              <a:rPr lang="bn-BD" sz="4800" b="1" dirty="0">
                <a:latin typeface="NikoshBAN" pitchFamily="2" charset="0"/>
                <a:cs typeface="NikoshBAN" pitchFamily="2" charset="0"/>
              </a:rPr>
              <a:t>।</a:t>
            </a:r>
            <a:endParaRPr lang="en-US" sz="4800" b="1"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9300" y="4972050"/>
            <a:ext cx="3314700" cy="1885950"/>
          </a:xfrm>
          <a:prstGeom prst="rect">
            <a:avLst/>
          </a:prstGeom>
        </p:spPr>
      </p:pic>
    </p:spTree>
    <p:extLst>
      <p:ext uri="{BB962C8B-B14F-4D97-AF65-F5344CB8AC3E}">
        <p14:creationId xmlns:p14="http://schemas.microsoft.com/office/powerpoint/2010/main" val="939573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13000" r="-13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085694" y="520656"/>
            <a:ext cx="2873828" cy="914400"/>
          </a:xfrm>
          <a:solidFill>
            <a:schemeClr val="bg1"/>
          </a:solidFill>
          <a:effectLst>
            <a:glow rad="101600">
              <a:schemeClr val="accent3">
                <a:satMod val="175000"/>
                <a:alpha val="40000"/>
              </a:schemeClr>
            </a:glow>
          </a:effectLst>
        </p:spPr>
        <p:txBody>
          <a:bodyPr>
            <a:normAutofit fontScale="90000"/>
          </a:bodyPr>
          <a:lstStyle/>
          <a:p>
            <a:pPr algn="ctr"/>
            <a:r>
              <a:rPr lang="bn-BD" dirty="0" smtClean="0">
                <a:latin typeface="NikoshBAN" pitchFamily="2" charset="0"/>
                <a:cs typeface="NikoshBAN" pitchFamily="2" charset="0"/>
              </a:rPr>
              <a:t>শিক্ষক পরিচিতি</a:t>
            </a:r>
            <a:endParaRPr lang="en-US" dirty="0">
              <a:latin typeface="NikoshBAN" pitchFamily="2" charset="0"/>
              <a:cs typeface="NikoshBAN" pitchFamily="2" charset="0"/>
            </a:endParaRPr>
          </a:p>
        </p:txBody>
      </p:sp>
      <p:sp>
        <p:nvSpPr>
          <p:cNvPr id="7" name="TextBox 2"/>
          <p:cNvSpPr txBox="1"/>
          <p:nvPr/>
        </p:nvSpPr>
        <p:spPr>
          <a:xfrm>
            <a:off x="185801" y="2809706"/>
            <a:ext cx="4336807" cy="2539157"/>
          </a:xfrm>
          <a:prstGeom prst="rect">
            <a:avLst/>
          </a:prstGeom>
          <a:solidFill>
            <a:schemeClr val="bg1"/>
          </a:solidFill>
          <a:ln w="130175" cmpd="dbl">
            <a:solidFill>
              <a:schemeClr val="bg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100" b="1" dirty="0">
                <a:latin typeface="NikoshBAN" pitchFamily="2" charset="0"/>
                <a:cs typeface="NikoshBAN" pitchFamily="2" charset="0"/>
              </a:rPr>
              <a:t> </a:t>
            </a:r>
            <a:r>
              <a:rPr lang="bn-BD" sz="2400" b="1" dirty="0">
                <a:solidFill>
                  <a:srgbClr val="00B050"/>
                </a:solidFill>
                <a:latin typeface="NikoshBAN" pitchFamily="2" charset="0"/>
                <a:cs typeface="NikoshBAN" pitchFamily="2" charset="0"/>
              </a:rPr>
              <a:t>প্রকৌ, মোঃ মোস্তাফিজুর রহমান খান</a:t>
            </a:r>
          </a:p>
          <a:p>
            <a:pPr algn="ctr"/>
            <a:r>
              <a:rPr lang="bn-BD" dirty="0">
                <a:latin typeface="NikoshBAN" pitchFamily="2" charset="0"/>
                <a:cs typeface="NikoshBAN" pitchFamily="2" charset="0"/>
              </a:rPr>
              <a:t>ডিপ্লোমা ইন ইঞ্জিনি</a:t>
            </a:r>
            <a:r>
              <a:rPr lang="en-US" dirty="0" err="1">
                <a:latin typeface="NikoshBAN" pitchFamily="2" charset="0"/>
                <a:cs typeface="NikoshBAN" pitchFamily="2" charset="0"/>
              </a:rPr>
              <a:t>য়া</a:t>
            </a:r>
            <a:r>
              <a:rPr lang="bn-BD" dirty="0">
                <a:latin typeface="NikoshBAN" pitchFamily="2" charset="0"/>
                <a:cs typeface="NikoshBAN" pitchFamily="2" charset="0"/>
              </a:rPr>
              <a:t>রিং (কম্পিউটার)</a:t>
            </a:r>
          </a:p>
          <a:p>
            <a:pPr algn="ctr"/>
            <a:r>
              <a:rPr lang="bn-BD" dirty="0">
                <a:latin typeface="NikoshBAN" pitchFamily="2" charset="0"/>
                <a:cs typeface="NikoshBAN" pitchFamily="2" charset="0"/>
              </a:rPr>
              <a:t>আধ্যক্ষ(ভারপ্রাপ্ত) ও</a:t>
            </a:r>
            <a:endParaRPr lang="en-US" dirty="0">
              <a:latin typeface="NikoshBAN" panose="02000000000000000000" pitchFamily="2" charset="0"/>
              <a:cs typeface="NikoshBAN" panose="02000000000000000000" pitchFamily="2" charset="0"/>
            </a:endParaRPr>
          </a:p>
          <a:p>
            <a:pPr algn="ctr"/>
            <a:r>
              <a:rPr lang="en-US" dirty="0" err="1">
                <a:latin typeface="NikoshBAN" pitchFamily="2" charset="0"/>
                <a:cs typeface="NikoshBAN" pitchFamily="2" charset="0"/>
              </a:rPr>
              <a:t>প্রভাষক</a:t>
            </a:r>
            <a:r>
              <a:rPr lang="en-US" dirty="0">
                <a:latin typeface="NikoshBAN" pitchFamily="2" charset="0"/>
                <a:cs typeface="NikoshBAN" pitchFamily="2" charset="0"/>
              </a:rPr>
              <a:t> (</a:t>
            </a:r>
            <a:r>
              <a:rPr lang="en-US" dirty="0" err="1">
                <a:latin typeface="NikoshBAN" pitchFamily="2" charset="0"/>
                <a:cs typeface="NikoshBAN" pitchFamily="2" charset="0"/>
              </a:rPr>
              <a:t>কম্পিউটার</a:t>
            </a:r>
            <a:r>
              <a:rPr lang="en-US" dirty="0">
                <a:latin typeface="NikoshBAN" pitchFamily="2" charset="0"/>
                <a:cs typeface="NikoshBAN" pitchFamily="2" charset="0"/>
              </a:rPr>
              <a:t> </a:t>
            </a:r>
            <a:r>
              <a:rPr lang="en-US" dirty="0" err="1">
                <a:latin typeface="NikoshBAN" pitchFamily="2" charset="0"/>
                <a:cs typeface="NikoshBAN" pitchFamily="2" charset="0"/>
              </a:rPr>
              <a:t>অপারেশন</a:t>
            </a:r>
            <a:r>
              <a:rPr lang="en-US" dirty="0">
                <a:latin typeface="NikoshBAN" pitchFamily="2" charset="0"/>
                <a:cs typeface="NikoshBAN" pitchFamily="2" charset="0"/>
              </a:rPr>
              <a:t>) </a:t>
            </a:r>
            <a:endParaRPr lang="bn-BD" dirty="0">
              <a:latin typeface="NikoshBAN" pitchFamily="2" charset="0"/>
              <a:cs typeface="NikoshBAN" pitchFamily="2" charset="0"/>
            </a:endParaRPr>
          </a:p>
          <a:p>
            <a:pPr algn="ctr"/>
            <a:r>
              <a:rPr lang="bn-BD" sz="2100" b="1" dirty="0">
                <a:latin typeface="NikoshBAN" pitchFamily="2" charset="0"/>
                <a:cs typeface="NikoshBAN" pitchFamily="2" charset="0"/>
              </a:rPr>
              <a:t>ছোটবাই</a:t>
            </a:r>
            <a:r>
              <a:rPr lang="en-US" sz="2100" b="1" dirty="0">
                <a:latin typeface="NikoshBAN" pitchFamily="2" charset="0"/>
                <a:cs typeface="NikoshBAN" pitchFamily="2" charset="0"/>
              </a:rPr>
              <a:t>শ</a:t>
            </a:r>
            <a:r>
              <a:rPr lang="bn-BD" sz="2100" b="1" dirty="0">
                <a:latin typeface="NikoshBAN" pitchFamily="2" charset="0"/>
                <a:cs typeface="NikoshBAN" pitchFamily="2" charset="0"/>
              </a:rPr>
              <a:t>দিয়া বিজনেস ম্যানেজমেন্ট ইন্সটিটিউট</a:t>
            </a:r>
            <a:r>
              <a:rPr lang="en-US" sz="2100" b="1" dirty="0">
                <a:latin typeface="NikoshBAN" pitchFamily="2" charset="0"/>
                <a:cs typeface="NikoshBAN" pitchFamily="2" charset="0"/>
              </a:rPr>
              <a:t>,</a:t>
            </a:r>
          </a:p>
          <a:p>
            <a:pPr algn="ctr"/>
            <a:r>
              <a:rPr lang="bn-BD" sz="2100" b="1" dirty="0">
                <a:latin typeface="NikoshBAN" pitchFamily="2" charset="0"/>
                <a:cs typeface="NikoshBAN" pitchFamily="2" charset="0"/>
              </a:rPr>
              <a:t>রাঙ্গাবালী, পটুয়াখালী।</a:t>
            </a:r>
          </a:p>
          <a:p>
            <a:pPr algn="ctr"/>
            <a:r>
              <a:rPr lang="bn-BD" sz="2100" dirty="0">
                <a:latin typeface="NikoshBAN" pitchFamily="2" charset="0"/>
                <a:cs typeface="NikoshBAN" pitchFamily="2" charset="0"/>
              </a:rPr>
              <a:t>মোবাইল : ০১৭৪৬১২০৯২৩</a:t>
            </a:r>
          </a:p>
          <a:p>
            <a:pPr algn="ctr"/>
            <a:r>
              <a:rPr lang="en-US" dirty="0">
                <a:solidFill>
                  <a:srgbClr val="00B0F0"/>
                </a:solidFill>
                <a:cs typeface="NikoshBAN" pitchFamily="2" charset="0"/>
              </a:rPr>
              <a:t>E</a:t>
            </a:r>
            <a:r>
              <a:rPr lang="bn-BD" dirty="0">
                <a:solidFill>
                  <a:srgbClr val="00B0F0"/>
                </a:solidFill>
                <a:cs typeface="NikoshBAN" pitchFamily="2" charset="0"/>
              </a:rPr>
              <a:t>mail-www.engmrkhan8@gmail.com</a:t>
            </a:r>
            <a:endParaRPr lang="en-US" sz="1500" dirty="0">
              <a:cs typeface="NikoshBAN" panose="02000000000000000000" pitchFamily="2"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213" y="685800"/>
            <a:ext cx="1637288" cy="18334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Content Placeholder 2"/>
          <p:cNvSpPr>
            <a:spLocks noGrp="1"/>
          </p:cNvSpPr>
          <p:nvPr>
            <p:ph sz="half" idx="2"/>
          </p:nvPr>
        </p:nvSpPr>
        <p:spPr>
          <a:xfrm>
            <a:off x="4778565" y="3352800"/>
            <a:ext cx="4304175" cy="2277096"/>
          </a:xfrm>
          <a:solidFill>
            <a:schemeClr val="bg1"/>
          </a:solidFill>
        </p:spPr>
        <p:txBody>
          <a:bodyPr>
            <a:normAutofit/>
          </a:bodyPr>
          <a:lstStyle/>
          <a:p>
            <a:pPr>
              <a:spcBef>
                <a:spcPct val="0"/>
              </a:spcBef>
            </a:pPr>
            <a:r>
              <a:rPr lang="en-US" sz="2700" b="1" dirty="0" err="1">
                <a:latin typeface="NikoshBAN" panose="02000000000000000000" pitchFamily="2" charset="0"/>
                <a:cs typeface="NikoshBAN" panose="02000000000000000000" pitchFamily="2" charset="0"/>
              </a:rPr>
              <a:t>শ্রেণিঃ</a:t>
            </a:r>
            <a:r>
              <a:rPr lang="en-US" sz="2700" dirty="0">
                <a:latin typeface="NikoshBAN" panose="02000000000000000000" pitchFamily="2" charset="0"/>
                <a:cs typeface="NikoshBAN" panose="02000000000000000000" pitchFamily="2" charset="0"/>
              </a:rPr>
              <a:t> </a:t>
            </a:r>
            <a:r>
              <a:rPr lang="as-IN" sz="2700" b="1" dirty="0">
                <a:latin typeface="NikoshBAN" panose="02000000000000000000" pitchFamily="2" charset="0"/>
                <a:cs typeface="NikoshBAN" panose="02000000000000000000" pitchFamily="2" charset="0"/>
              </a:rPr>
              <a:t>দ্বাদশ</a:t>
            </a:r>
            <a:endParaRPr lang="en-US" sz="2700" b="1" dirty="0">
              <a:latin typeface="NikoshBAN" panose="02000000000000000000" pitchFamily="2" charset="0"/>
              <a:cs typeface="NikoshBAN" panose="02000000000000000000" pitchFamily="2" charset="0"/>
            </a:endParaRPr>
          </a:p>
          <a:p>
            <a:pPr>
              <a:spcBef>
                <a:spcPct val="0"/>
              </a:spcBef>
            </a:pPr>
            <a:r>
              <a:rPr lang="as-IN" dirty="0">
                <a:latin typeface="NikoshBAN" panose="02000000000000000000" pitchFamily="2" charset="0"/>
                <a:cs typeface="NikoshBAN" panose="02000000000000000000" pitchFamily="2" charset="0"/>
              </a:rPr>
              <a:t>কম্পিউটার অফিস অ্যাপ্লিকেশন </a:t>
            </a:r>
            <a:r>
              <a:rPr lang="as-IN" dirty="0" smtClean="0">
                <a:latin typeface="NikoshBAN" panose="02000000000000000000" pitchFamily="2" charset="0"/>
                <a:cs typeface="NikoshBAN" panose="02000000000000000000" pitchFamily="2" charset="0"/>
              </a:rPr>
              <a:t>২</a:t>
            </a:r>
            <a:endParaRPr lang="en-US" dirty="0" smtClean="0">
              <a:latin typeface="NikoshBAN" panose="02000000000000000000" pitchFamily="2" charset="0"/>
              <a:cs typeface="NikoshBAN" panose="02000000000000000000" pitchFamily="2" charset="0"/>
            </a:endParaRPr>
          </a:p>
          <a:p>
            <a:pPr>
              <a:spcBef>
                <a:spcPct val="0"/>
              </a:spcBef>
            </a:pPr>
            <a:r>
              <a:rPr lang="en-US" dirty="0" err="1" smtClean="0">
                <a:latin typeface="NikoshBAN" panose="02000000000000000000" pitchFamily="2" charset="0"/>
                <a:cs typeface="NikoshBAN" panose="02000000000000000000" pitchFamily="2" charset="0"/>
              </a:rPr>
              <a:t>অধ্যায়ঃ</a:t>
            </a:r>
            <a:r>
              <a:rPr lang="en-US" dirty="0" smtClean="0">
                <a:latin typeface="NikoshBAN" panose="02000000000000000000" pitchFamily="2" charset="0"/>
                <a:cs typeface="NikoshBAN" panose="02000000000000000000" pitchFamily="2" charset="0"/>
              </a:rPr>
              <a:t> </a:t>
            </a:r>
            <a:r>
              <a:rPr lang="as-IN" dirty="0">
                <a:latin typeface="NikoshBAN" panose="02000000000000000000" pitchFamily="2" charset="0"/>
                <a:cs typeface="NikoshBAN" panose="02000000000000000000" pitchFamily="2" charset="0"/>
              </a:rPr>
              <a:t>তৃতী</a:t>
            </a:r>
            <a:r>
              <a:rPr lang="en-US" dirty="0" smtClean="0">
                <a:latin typeface="NikoshBAN" panose="02000000000000000000" pitchFamily="2" charset="0"/>
                <a:cs typeface="NikoshBAN" panose="02000000000000000000" pitchFamily="2" charset="0"/>
              </a:rPr>
              <a:t>য়</a:t>
            </a:r>
            <a:endParaRPr lang="en-US" dirty="0">
              <a:latin typeface="NikoshBAN" panose="02000000000000000000" pitchFamily="2" charset="0"/>
              <a:cs typeface="NikoshBAN" panose="02000000000000000000" pitchFamily="2" charset="0"/>
            </a:endParaRPr>
          </a:p>
          <a:p>
            <a:pPr>
              <a:spcBef>
                <a:spcPct val="0"/>
              </a:spcBef>
            </a:pPr>
            <a:r>
              <a:rPr lang="en-US" dirty="0" err="1">
                <a:latin typeface="NikoshBAN" panose="02000000000000000000" pitchFamily="2" charset="0"/>
                <a:cs typeface="NikoshBAN" panose="02000000000000000000" pitchFamily="2" charset="0"/>
              </a:rPr>
              <a:t>পাঠ</a:t>
            </a:r>
            <a:r>
              <a:rPr lang="en-US" dirty="0">
                <a:latin typeface="NikoshBAN" panose="02000000000000000000" pitchFamily="2" charset="0"/>
                <a:cs typeface="NikoshBAN" panose="02000000000000000000" pitchFamily="2" charset="0"/>
              </a:rPr>
              <a:t> </a:t>
            </a:r>
            <a:r>
              <a:rPr lang="en-US" dirty="0" smtClean="0">
                <a:latin typeface="NikoshBAN" panose="02000000000000000000" pitchFamily="2" charset="0"/>
                <a:cs typeface="NikoshBAN" panose="02000000000000000000" pitchFamily="2" charset="0"/>
              </a:rPr>
              <a:t>: </a:t>
            </a:r>
            <a:r>
              <a:rPr lang="bn-BD" dirty="0">
                <a:latin typeface="NikoshBAN" pitchFamily="2" charset="0"/>
                <a:cs typeface="NikoshBAN" pitchFamily="2" charset="0"/>
              </a:rPr>
              <a:t>কৃত্রিম </a:t>
            </a:r>
            <a:r>
              <a:rPr lang="bn-BD" dirty="0" smtClean="0">
                <a:latin typeface="NikoshBAN" pitchFamily="2" charset="0"/>
                <a:cs typeface="NikoshBAN" pitchFamily="2" charset="0"/>
              </a:rPr>
              <a:t>বুদ্ধিমত্তা</a:t>
            </a:r>
            <a:endParaRPr lang="en-US" dirty="0">
              <a:latin typeface="NikoshBAN" panose="02000000000000000000" pitchFamily="2" charset="0"/>
              <a:cs typeface="NikoshBAN" panose="02000000000000000000" pitchFamily="2" charset="0"/>
            </a:endParaRPr>
          </a:p>
          <a:p>
            <a:pPr>
              <a:spcBef>
                <a:spcPct val="0"/>
              </a:spcBef>
            </a:pPr>
            <a:r>
              <a:rPr lang="bn-BD" dirty="0">
                <a:latin typeface="NikoshBAN" panose="02000000000000000000" pitchFamily="2" charset="0"/>
                <a:cs typeface="NikoshBAN" panose="02000000000000000000" pitchFamily="2" charset="0"/>
              </a:rPr>
              <a:t>সময় </a:t>
            </a:r>
            <a:r>
              <a:rPr lang="en-US" dirty="0">
                <a:latin typeface="NikoshBAN" panose="02000000000000000000" pitchFamily="2" charset="0"/>
                <a:cs typeface="NikoshBAN" panose="02000000000000000000" pitchFamily="2" charset="0"/>
              </a:rPr>
              <a:t>:</a:t>
            </a:r>
            <a:r>
              <a:rPr lang="bn-BD" dirty="0">
                <a:latin typeface="NikoshBAN" panose="02000000000000000000" pitchFamily="2" charset="0"/>
                <a:cs typeface="NikoshBAN" panose="02000000000000000000" pitchFamily="2" charset="0"/>
              </a:rPr>
              <a:t> ৫০ মি.</a:t>
            </a:r>
          </a:p>
          <a:p>
            <a:endParaRPr lang="en-US" dirty="0"/>
          </a:p>
        </p:txBody>
      </p:sp>
      <p:sp>
        <p:nvSpPr>
          <p:cNvPr id="5" name="TextBox 4"/>
          <p:cNvSpPr txBox="1"/>
          <p:nvPr/>
        </p:nvSpPr>
        <p:spPr>
          <a:xfrm>
            <a:off x="6019800" y="2517319"/>
            <a:ext cx="1962954" cy="584775"/>
          </a:xfrm>
          <a:prstGeom prst="rect">
            <a:avLst/>
          </a:prstGeom>
          <a:solidFill>
            <a:schemeClr val="bg1"/>
          </a:solidFill>
          <a:ln w="28575">
            <a:solidFill>
              <a:srgbClr val="00B0F0"/>
            </a:solidFill>
          </a:ln>
        </p:spPr>
        <p:txBody>
          <a:bodyPr wrap="square" rtlCol="0">
            <a:spAutoFit/>
          </a:bodyPr>
          <a:lstStyle/>
          <a:p>
            <a:r>
              <a:rPr lang="bn-BD" sz="3200" b="1" dirty="0">
                <a:solidFill>
                  <a:srgbClr val="FF0000"/>
                </a:solidFill>
                <a:latin typeface="Nikosh" panose="02000000000000000000" pitchFamily="2" charset="0"/>
                <a:cs typeface="Nikosh" panose="02000000000000000000" pitchFamily="2" charset="0"/>
              </a:rPr>
              <a:t>পাঠ পরিচিত</a:t>
            </a:r>
            <a:endParaRPr lang="en-US" sz="3200" b="1" dirty="0">
              <a:solidFill>
                <a:srgbClr val="FF0000"/>
              </a:solidFill>
              <a:latin typeface="Nikosh" panose="02000000000000000000" pitchFamily="2" charset="0"/>
              <a:cs typeface="Nikosh" panose="02000000000000000000" pitchFamily="2"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8400" y="275074"/>
            <a:ext cx="2172056" cy="2159759"/>
          </a:xfrm>
          <a:prstGeom prst="rect">
            <a:avLst/>
          </a:prstGeom>
        </p:spPr>
      </p:pic>
      <p:cxnSp>
        <p:nvCxnSpPr>
          <p:cNvPr id="9" name="Straight Arrow Connector 8"/>
          <p:cNvCxnSpPr/>
          <p:nvPr/>
        </p:nvCxnSpPr>
        <p:spPr>
          <a:xfrm>
            <a:off x="4648200" y="1540904"/>
            <a:ext cx="0" cy="4555096"/>
          </a:xfrm>
          <a:prstGeom prst="straightConnector1">
            <a:avLst/>
          </a:prstGeom>
          <a:ln w="57150">
            <a:solidFill>
              <a:srgbClr val="FFFF00"/>
            </a:solidFill>
            <a:headEnd type="triangle"/>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06041786"/>
      </p:ext>
    </p:extLst>
  </p:cSld>
  <p:clrMapOvr>
    <a:masterClrMapping/>
  </p:clrMapOvr>
  <p:transition spd="slow">
    <p:wedge/>
    <p:sndAc>
      <p:stSnd>
        <p:snd r:embed="rId2" name="camera.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umon\Desktop\Pic of Art. Int\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588" y="990599"/>
            <a:ext cx="3921812" cy="24384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004691"/>
            <a:ext cx="3886200" cy="2424309"/>
          </a:xfrm>
          <a:prstGeom prst="rect">
            <a:avLst/>
          </a:prstGeom>
        </p:spPr>
      </p:pic>
      <p:sp>
        <p:nvSpPr>
          <p:cNvPr id="2" name="TextBox 1"/>
          <p:cNvSpPr txBox="1"/>
          <p:nvPr/>
        </p:nvSpPr>
        <p:spPr>
          <a:xfrm>
            <a:off x="858672" y="145524"/>
            <a:ext cx="7696200" cy="646331"/>
          </a:xfrm>
          <a:prstGeom prst="rect">
            <a:avLst/>
          </a:prstGeom>
          <a:solidFill>
            <a:schemeClr val="bg1"/>
          </a:solidFill>
          <a:ln w="76200">
            <a:solidFill>
              <a:srgbClr val="FF0000"/>
            </a:solidFill>
          </a:ln>
        </p:spPr>
        <p:txBody>
          <a:bodyPr wrap="square" rtlCol="0">
            <a:spAutoFit/>
          </a:bodyPr>
          <a:lstStyle/>
          <a:p>
            <a:pPr algn="ctr"/>
            <a:r>
              <a:rPr lang="bn-BD" sz="3600" dirty="0" smtClean="0">
                <a:latin typeface="NikoshBAN" pitchFamily="2" charset="0"/>
                <a:cs typeface="NikoshBAN" pitchFamily="2" charset="0"/>
              </a:rPr>
              <a:t>ছবিগুলো দেখো ও চিন্তা করো, ছবিগুলো কিসের?</a:t>
            </a:r>
            <a:endParaRPr lang="en-US" dirty="0">
              <a:latin typeface="NikoshBAN" pitchFamily="2" charset="0"/>
              <a:cs typeface="NikoshBAN"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641836"/>
            <a:ext cx="3733800" cy="291136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2588" y="3658008"/>
            <a:ext cx="3921812" cy="2895192"/>
          </a:xfrm>
          <a:prstGeom prst="rect">
            <a:avLst/>
          </a:prstGeom>
        </p:spPr>
      </p:pic>
    </p:spTree>
    <p:extLst>
      <p:ext uri="{BB962C8B-B14F-4D97-AF65-F5344CB8AC3E}">
        <p14:creationId xmlns:p14="http://schemas.microsoft.com/office/powerpoint/2010/main" val="28051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1385490" y="838200"/>
            <a:ext cx="3243944" cy="923330"/>
          </a:xfrm>
          <a:prstGeom prst="rect">
            <a:avLst/>
          </a:prstGeom>
          <a:solidFill>
            <a:schemeClr val="bg1"/>
          </a:solidFill>
          <a:ln w="57150">
            <a:solidFill>
              <a:srgbClr val="00B0F0"/>
            </a:solidFill>
          </a:ln>
        </p:spPr>
        <p:txBody>
          <a:bodyPr wrap="square" rtlCol="0">
            <a:spAutoFit/>
          </a:bodyPr>
          <a:lstStyle/>
          <a:p>
            <a:pPr algn="ctr"/>
            <a:r>
              <a:rPr lang="bn-BD" sz="5400" dirty="0" smtClean="0">
                <a:latin typeface="Nikosh" panose="02000000000000000000" pitchFamily="2" charset="0"/>
                <a:cs typeface="Nikosh" panose="02000000000000000000" pitchFamily="2" charset="0"/>
              </a:rPr>
              <a:t>আজকের পাঠ</a:t>
            </a:r>
            <a:endParaRPr lang="en-US" dirty="0">
              <a:latin typeface="Nikosh" panose="02000000000000000000" pitchFamily="2" charset="0"/>
              <a:cs typeface="Nikosh" panose="02000000000000000000" pitchFamily="2" charset="0"/>
            </a:endParaRPr>
          </a:p>
        </p:txBody>
      </p:sp>
      <p:sp>
        <p:nvSpPr>
          <p:cNvPr id="5" name="TextBox 4"/>
          <p:cNvSpPr txBox="1"/>
          <p:nvPr/>
        </p:nvSpPr>
        <p:spPr>
          <a:xfrm>
            <a:off x="1981201" y="5288340"/>
            <a:ext cx="7162799" cy="1569660"/>
          </a:xfrm>
          <a:prstGeom prst="rect">
            <a:avLst/>
          </a:prstGeom>
          <a:solidFill>
            <a:schemeClr val="bg1"/>
          </a:solidFill>
          <a:ln w="57150">
            <a:solidFill>
              <a:srgbClr val="00B050"/>
            </a:solidFill>
          </a:ln>
        </p:spPr>
        <p:txBody>
          <a:bodyPr wrap="square" rtlCol="0">
            <a:spAutoFit/>
          </a:bodyPr>
          <a:lstStyle/>
          <a:p>
            <a:pPr algn="ctr"/>
            <a:r>
              <a:rPr lang="en-US" sz="4800" dirty="0" smtClean="0">
                <a:latin typeface="NikoshBAN" pitchFamily="2" charset="0"/>
                <a:cs typeface="NikoshBAN" pitchFamily="2" charset="0"/>
              </a:rPr>
              <a:t>Artificial Intelligence </a:t>
            </a:r>
            <a:r>
              <a:rPr lang="bn-BD" sz="4800" dirty="0" smtClean="0">
                <a:latin typeface="NikoshBAN" pitchFamily="2" charset="0"/>
                <a:cs typeface="NikoshBAN" pitchFamily="2" charset="0"/>
              </a:rPr>
              <a:t>বা কৃত্রিম বুদ্ধিমত্তা</a:t>
            </a:r>
            <a:endParaRPr lang="en-US" dirty="0">
              <a:latin typeface="NikoshBAN" pitchFamily="2" charset="0"/>
              <a:cs typeface="NikoshBAN" pitchFamily="2" charset="0"/>
            </a:endParaRPr>
          </a:p>
        </p:txBody>
      </p:sp>
      <p:sp>
        <p:nvSpPr>
          <p:cNvPr id="6" name="TextBox 5"/>
          <p:cNvSpPr txBox="1"/>
          <p:nvPr/>
        </p:nvSpPr>
        <p:spPr>
          <a:xfrm>
            <a:off x="3886200" y="152400"/>
            <a:ext cx="4800600" cy="523220"/>
          </a:xfrm>
          <a:prstGeom prst="rect">
            <a:avLst/>
          </a:prstGeom>
          <a:solidFill>
            <a:schemeClr val="accent6">
              <a:lumMod val="75000"/>
            </a:schemeClr>
          </a:solidFill>
        </p:spPr>
        <p:txBody>
          <a:bodyPr wrap="square" rtlCol="0">
            <a:spAutoFit/>
          </a:bodyPr>
          <a:lstStyle/>
          <a:p>
            <a:pPr algn="ctr"/>
            <a:r>
              <a:rPr lang="bn-BD" sz="2800" dirty="0" smtClean="0"/>
              <a:t>হ্যাঁ, ঠিকই ধরেছ----</a:t>
            </a:r>
            <a:endParaRPr lang="en-US" dirty="0"/>
          </a:p>
        </p:txBody>
      </p:sp>
    </p:spTree>
    <p:extLst>
      <p:ext uri="{BB962C8B-B14F-4D97-AF65-F5344CB8AC3E}">
        <p14:creationId xmlns:p14="http://schemas.microsoft.com/office/powerpoint/2010/main" val="424680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
            <a:ext cx="9143999" cy="1015663"/>
          </a:xfrm>
          <a:prstGeom prst="rect">
            <a:avLst/>
          </a:prstGeom>
          <a:solidFill>
            <a:schemeClr val="bg1"/>
          </a:solidFill>
        </p:spPr>
        <p:txBody>
          <a:bodyPr wrap="square" rtlCol="0">
            <a:spAutoFit/>
          </a:bodyPr>
          <a:lstStyle/>
          <a:p>
            <a:pPr algn="ctr"/>
            <a:r>
              <a:rPr lang="en-US" sz="6000" dirty="0" err="1" smtClean="0">
                <a:latin typeface="Nikosh" panose="02000000000000000000" pitchFamily="2" charset="0"/>
                <a:cs typeface="Nikosh" panose="02000000000000000000" pitchFamily="2" charset="0"/>
              </a:rPr>
              <a:t>এসো</a:t>
            </a:r>
            <a:r>
              <a:rPr lang="bn-BD" sz="6000" dirty="0">
                <a:latin typeface="Nikosh" panose="02000000000000000000" pitchFamily="2" charset="0"/>
                <a:cs typeface="Nikosh" panose="02000000000000000000" pitchFamily="2" charset="0"/>
              </a:rPr>
              <a:t> </a:t>
            </a:r>
            <a:r>
              <a:rPr lang="bn-BD" sz="6000" b="1" dirty="0" smtClean="0">
                <a:latin typeface="Nikosh" panose="02000000000000000000" pitchFamily="2" charset="0"/>
                <a:cs typeface="Nikosh" panose="02000000000000000000" pitchFamily="2" charset="0"/>
              </a:rPr>
              <a:t>একটি</a:t>
            </a:r>
            <a:r>
              <a:rPr lang="bn-BD" sz="6000" dirty="0" smtClean="0">
                <a:latin typeface="Nikosh" panose="02000000000000000000" pitchFamily="2" charset="0"/>
                <a:cs typeface="Nikosh" panose="02000000000000000000" pitchFamily="2" charset="0"/>
              </a:rPr>
              <a:t> </a:t>
            </a:r>
            <a:r>
              <a:rPr lang="en-US" sz="6000" dirty="0" err="1" smtClean="0">
                <a:latin typeface="Nikosh" panose="02000000000000000000" pitchFamily="2" charset="0"/>
                <a:cs typeface="Nikosh" panose="02000000000000000000" pitchFamily="2" charset="0"/>
              </a:rPr>
              <a:t>ভিডিও</a:t>
            </a:r>
            <a:r>
              <a:rPr lang="en-US" sz="6000" dirty="0" smtClean="0">
                <a:latin typeface="Nikosh" panose="02000000000000000000" pitchFamily="2" charset="0"/>
                <a:cs typeface="Nikosh" panose="02000000000000000000" pitchFamily="2" charset="0"/>
              </a:rPr>
              <a:t> </a:t>
            </a:r>
            <a:r>
              <a:rPr lang="en-US" sz="6000" dirty="0" err="1" smtClean="0">
                <a:latin typeface="Nikosh" panose="02000000000000000000" pitchFamily="2" charset="0"/>
                <a:cs typeface="Nikosh" panose="02000000000000000000" pitchFamily="2" charset="0"/>
              </a:rPr>
              <a:t>দেখি</a:t>
            </a:r>
            <a:endParaRPr lang="en-US" sz="3600" dirty="0">
              <a:latin typeface="Nikosh" panose="02000000000000000000" pitchFamily="2" charset="0"/>
              <a:cs typeface="Nikosh" panose="02000000000000000000" pitchFamily="2" charset="0"/>
            </a:endParaRPr>
          </a:p>
        </p:txBody>
      </p:sp>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2178687680"/>
              </p:ext>
            </p:extLst>
          </p:nvPr>
        </p:nvGraphicFramePr>
        <p:xfrm>
          <a:off x="6400800" y="2362200"/>
          <a:ext cx="1905000" cy="1607344"/>
        </p:xfrm>
        <a:graphic>
          <a:graphicData uri="http://schemas.openxmlformats.org/presentationml/2006/ole">
            <mc:AlternateContent xmlns:mc="http://schemas.openxmlformats.org/markup-compatibility/2006">
              <mc:Choice xmlns:v="urn:schemas-microsoft-com:vml" Requires="v">
                <p:oleObj spid="_x0000_s3124"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6400800" y="2362200"/>
                        <a:ext cx="1905000" cy="1607344"/>
                      </a:xfrm>
                      <a:prstGeom prst="rect">
                        <a:avLst/>
                      </a:prstGeom>
                    </p:spPr>
                  </p:pic>
                </p:oleObj>
              </mc:Fallback>
            </mc:AlternateContent>
          </a:graphicData>
        </a:graphic>
      </p:graphicFrame>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1447800"/>
            <a:ext cx="5306786" cy="4343400"/>
          </a:xfrm>
          <a:prstGeom prst="rect">
            <a:avLst/>
          </a:prstGeom>
        </p:spPr>
      </p:pic>
    </p:spTree>
    <p:extLst>
      <p:ext uri="{BB962C8B-B14F-4D97-AF65-F5344CB8AC3E}">
        <p14:creationId xmlns:p14="http://schemas.microsoft.com/office/powerpoint/2010/main" val="3345458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TextBox 1"/>
          <p:cNvSpPr txBox="1"/>
          <p:nvPr/>
        </p:nvSpPr>
        <p:spPr>
          <a:xfrm>
            <a:off x="3276600" y="36394"/>
            <a:ext cx="3505200" cy="1107996"/>
          </a:xfrm>
          <a:prstGeom prst="rect">
            <a:avLst/>
          </a:prstGeom>
          <a:solidFill>
            <a:schemeClr val="bg1"/>
          </a:solidFill>
          <a:ln w="76200">
            <a:solidFill>
              <a:schemeClr val="tx1"/>
            </a:solidFill>
          </a:ln>
        </p:spPr>
        <p:txBody>
          <a:bodyPr wrap="square" rtlCol="0">
            <a:spAutoFit/>
          </a:bodyPr>
          <a:lstStyle/>
          <a:p>
            <a:pPr algn="ctr"/>
            <a:r>
              <a:rPr lang="bn-BD" sz="6600" b="1" dirty="0">
                <a:solidFill>
                  <a:srgbClr val="002060"/>
                </a:solidFill>
                <a:latin typeface="NikoshBAN" pitchFamily="2" charset="0"/>
                <a:cs typeface="NikoshBAN" pitchFamily="2" charset="0"/>
              </a:rPr>
              <a:t>শিখনফল</a:t>
            </a:r>
            <a:endParaRPr lang="en-US" dirty="0"/>
          </a:p>
        </p:txBody>
      </p:sp>
      <p:sp>
        <p:nvSpPr>
          <p:cNvPr id="5" name="TextBox 4"/>
          <p:cNvSpPr txBox="1"/>
          <p:nvPr/>
        </p:nvSpPr>
        <p:spPr>
          <a:xfrm>
            <a:off x="381000" y="1905000"/>
            <a:ext cx="8382000" cy="3170099"/>
          </a:xfrm>
          <a:prstGeom prst="rect">
            <a:avLst/>
          </a:prstGeom>
          <a:solidFill>
            <a:schemeClr val="bg1"/>
          </a:solidFill>
        </p:spPr>
        <p:txBody>
          <a:bodyPr wrap="square" rtlCol="0">
            <a:spAutoFit/>
          </a:bodyPr>
          <a:lstStyle/>
          <a:p>
            <a:r>
              <a:rPr lang="bn-BD" sz="4000" dirty="0">
                <a:solidFill>
                  <a:srgbClr val="92D050"/>
                </a:solidFill>
                <a:latin typeface="NikoshBAN" pitchFamily="2" charset="0"/>
                <a:cs typeface="NikoshBAN" pitchFamily="2" charset="0"/>
              </a:rPr>
              <a:t>এই পাঠ শেষে শিক্ষার্থীরা </a:t>
            </a:r>
            <a:r>
              <a:rPr lang="bn-BD" sz="4000" dirty="0" smtClean="0">
                <a:solidFill>
                  <a:srgbClr val="92D050"/>
                </a:solidFill>
                <a:latin typeface="NikoshBAN" pitchFamily="2" charset="0"/>
                <a:cs typeface="NikoshBAN" pitchFamily="2" charset="0"/>
              </a:rPr>
              <a:t>......</a:t>
            </a:r>
          </a:p>
          <a:p>
            <a:r>
              <a:rPr lang="bn-BD" sz="4000" dirty="0" smtClean="0">
                <a:latin typeface="NikoshBAN" pitchFamily="2" charset="0"/>
                <a:cs typeface="NikoshBAN" pitchFamily="2" charset="0"/>
              </a:rPr>
              <a:t>১। </a:t>
            </a:r>
            <a:r>
              <a:rPr lang="en-US" sz="4000" dirty="0" err="1" smtClean="0">
                <a:latin typeface="NikoshBAN" pitchFamily="2" charset="0"/>
                <a:cs typeface="NikoshBAN" pitchFamily="2" charset="0"/>
              </a:rPr>
              <a:t>কৃত্রিম</a:t>
            </a:r>
            <a:r>
              <a:rPr lang="en-US" sz="4000" dirty="0" smtClean="0">
                <a:latin typeface="NikoshBAN" pitchFamily="2" charset="0"/>
                <a:cs typeface="NikoshBAN" pitchFamily="2" charset="0"/>
              </a:rPr>
              <a:t> </a:t>
            </a:r>
            <a:r>
              <a:rPr lang="en-US" sz="4000" dirty="0" err="1">
                <a:latin typeface="NikoshBAN" pitchFamily="2" charset="0"/>
                <a:cs typeface="NikoshBAN" pitchFamily="2" charset="0"/>
              </a:rPr>
              <a:t>বুদ্ধিমত্তার</a:t>
            </a:r>
            <a:r>
              <a:rPr lang="en-US" sz="4000" dirty="0">
                <a:latin typeface="NikoshBAN" pitchFamily="2" charset="0"/>
                <a:cs typeface="NikoshBAN" pitchFamily="2" charset="0"/>
              </a:rPr>
              <a:t> </a:t>
            </a:r>
            <a:r>
              <a:rPr lang="en-US" sz="4000" dirty="0" err="1">
                <a:latin typeface="NikoshBAN" pitchFamily="2" charset="0"/>
                <a:cs typeface="NikoshBAN" pitchFamily="2" charset="0"/>
              </a:rPr>
              <a:t>সংজ্ঞা</a:t>
            </a:r>
            <a:r>
              <a:rPr lang="en-US" sz="4000" dirty="0">
                <a:latin typeface="NikoshBAN" pitchFamily="2" charset="0"/>
                <a:cs typeface="NikoshBAN" pitchFamily="2" charset="0"/>
              </a:rPr>
              <a:t> </a:t>
            </a:r>
            <a:r>
              <a:rPr lang="en-US" sz="4000" dirty="0" err="1">
                <a:latin typeface="NikoshBAN" pitchFamily="2" charset="0"/>
                <a:cs typeface="NikoshBAN" pitchFamily="2" charset="0"/>
              </a:rPr>
              <a:t>বলতে</a:t>
            </a:r>
            <a:r>
              <a:rPr lang="en-US" sz="4000" dirty="0">
                <a:latin typeface="NikoshBAN" pitchFamily="2" charset="0"/>
                <a:cs typeface="NikoshBAN" pitchFamily="2" charset="0"/>
              </a:rPr>
              <a:t> </a:t>
            </a:r>
            <a:r>
              <a:rPr lang="bn-BD" sz="4000" dirty="0">
                <a:latin typeface="NikoshBAN" pitchFamily="2" charset="0"/>
                <a:cs typeface="NikoshBAN" pitchFamily="2" charset="0"/>
              </a:rPr>
              <a:t>পারবে</a:t>
            </a:r>
            <a:r>
              <a:rPr lang="bn-BD" sz="4000" dirty="0" smtClean="0">
                <a:latin typeface="NikoshBAN" pitchFamily="2" charset="0"/>
                <a:cs typeface="NikoshBAN" pitchFamily="2" charset="0"/>
              </a:rPr>
              <a:t>।</a:t>
            </a:r>
          </a:p>
          <a:p>
            <a:r>
              <a:rPr lang="bn-BD" sz="4000" dirty="0" smtClean="0">
                <a:latin typeface="NikoshBAN" pitchFamily="2" charset="0"/>
                <a:cs typeface="NikoshBAN" pitchFamily="2" charset="0"/>
              </a:rPr>
              <a:t>২। </a:t>
            </a:r>
            <a:r>
              <a:rPr lang="en-US" sz="4000" dirty="0" err="1" smtClean="0">
                <a:latin typeface="NikoshBAN" pitchFamily="2" charset="0"/>
                <a:cs typeface="NikoshBAN" pitchFamily="2" charset="0"/>
              </a:rPr>
              <a:t>কৃত্রিম</a:t>
            </a:r>
            <a:r>
              <a:rPr lang="en-US" sz="4000" dirty="0" smtClean="0">
                <a:latin typeface="NikoshBAN" pitchFamily="2" charset="0"/>
                <a:cs typeface="NikoshBAN" pitchFamily="2" charset="0"/>
              </a:rPr>
              <a:t> </a:t>
            </a:r>
            <a:r>
              <a:rPr lang="en-US" sz="4000" dirty="0" err="1">
                <a:latin typeface="NikoshBAN" pitchFamily="2" charset="0"/>
                <a:cs typeface="NikoshBAN" pitchFamily="2" charset="0"/>
              </a:rPr>
              <a:t>বুদ্ধিমত্তা</a:t>
            </a:r>
            <a:r>
              <a:rPr lang="en-US" sz="4000" dirty="0">
                <a:latin typeface="NikoshBAN" pitchFamily="2" charset="0"/>
                <a:cs typeface="NikoshBAN" pitchFamily="2" charset="0"/>
              </a:rPr>
              <a:t> </a:t>
            </a:r>
            <a:r>
              <a:rPr lang="en-US" sz="4000" dirty="0" err="1">
                <a:latin typeface="NikoshBAN" pitchFamily="2" charset="0"/>
                <a:cs typeface="NikoshBAN" pitchFamily="2" charset="0"/>
              </a:rPr>
              <a:t>ব্যাখ্যা</a:t>
            </a:r>
            <a:r>
              <a:rPr lang="en-US" sz="4000" dirty="0">
                <a:latin typeface="NikoshBAN" pitchFamily="2" charset="0"/>
                <a:cs typeface="NikoshBAN" pitchFamily="2" charset="0"/>
              </a:rPr>
              <a:t> </a:t>
            </a:r>
            <a:r>
              <a:rPr lang="bn-BD" sz="4000" dirty="0">
                <a:latin typeface="NikoshBAN" pitchFamily="2" charset="0"/>
                <a:cs typeface="NikoshBAN" pitchFamily="2" charset="0"/>
              </a:rPr>
              <a:t>করতে পারবে</a:t>
            </a:r>
            <a:r>
              <a:rPr lang="bn-BD" sz="4000" dirty="0" smtClean="0">
                <a:latin typeface="NikoshBAN" pitchFamily="2" charset="0"/>
                <a:cs typeface="NikoshBAN" pitchFamily="2" charset="0"/>
              </a:rPr>
              <a:t>।</a:t>
            </a:r>
          </a:p>
          <a:p>
            <a:r>
              <a:rPr lang="bn-BD" sz="4000" dirty="0" smtClean="0">
                <a:latin typeface="NikoshBAN" pitchFamily="2" charset="0"/>
                <a:cs typeface="NikoshBAN" pitchFamily="2" charset="0"/>
              </a:rPr>
              <a:t>৩। </a:t>
            </a:r>
            <a:r>
              <a:rPr lang="en-US" sz="4000" dirty="0" err="1" smtClean="0">
                <a:latin typeface="NikoshBAN" pitchFamily="2" charset="0"/>
                <a:cs typeface="NikoshBAN" pitchFamily="2" charset="0"/>
              </a:rPr>
              <a:t>কৃত্রিম</a:t>
            </a:r>
            <a:r>
              <a:rPr lang="en-US" sz="4000" dirty="0" smtClean="0">
                <a:latin typeface="NikoshBAN" pitchFamily="2" charset="0"/>
                <a:cs typeface="NikoshBAN" pitchFamily="2" charset="0"/>
              </a:rPr>
              <a:t> </a:t>
            </a:r>
            <a:r>
              <a:rPr lang="en-US" sz="4000" dirty="0" err="1">
                <a:latin typeface="NikoshBAN" pitchFamily="2" charset="0"/>
                <a:cs typeface="NikoshBAN" pitchFamily="2" charset="0"/>
              </a:rPr>
              <a:t>বুদ্ধিমত্তার</a:t>
            </a:r>
            <a:r>
              <a:rPr lang="en-US" sz="4000" dirty="0">
                <a:latin typeface="NikoshBAN" pitchFamily="2" charset="0"/>
                <a:cs typeface="NikoshBAN" pitchFamily="2" charset="0"/>
              </a:rPr>
              <a:t> </a:t>
            </a:r>
            <a:r>
              <a:rPr lang="bn-BD" sz="4000" dirty="0" smtClean="0">
                <a:latin typeface="NikoshBAN" pitchFamily="2" charset="0"/>
                <a:cs typeface="NikoshBAN" pitchFamily="2" charset="0"/>
              </a:rPr>
              <a:t>ব্যবহারিক ক্ষেত্র </a:t>
            </a:r>
            <a:r>
              <a:rPr lang="bn-BD" sz="4000" dirty="0">
                <a:latin typeface="NikoshBAN" pitchFamily="2" charset="0"/>
                <a:cs typeface="NikoshBAN" pitchFamily="2" charset="0"/>
              </a:rPr>
              <a:t>বর্ণনা করতে </a:t>
            </a:r>
            <a:r>
              <a:rPr lang="bn-BD" sz="4000" dirty="0" smtClean="0">
                <a:latin typeface="NikoshBAN" pitchFamily="2" charset="0"/>
                <a:cs typeface="NikoshBAN" pitchFamily="2" charset="0"/>
              </a:rPr>
              <a:t>   </a:t>
            </a:r>
          </a:p>
          <a:p>
            <a:r>
              <a:rPr lang="bn-BD" sz="4000" dirty="0">
                <a:latin typeface="NikoshBAN" pitchFamily="2" charset="0"/>
                <a:cs typeface="NikoshBAN" pitchFamily="2" charset="0"/>
              </a:rPr>
              <a:t> </a:t>
            </a:r>
            <a:r>
              <a:rPr lang="bn-BD" sz="4000" dirty="0" smtClean="0">
                <a:latin typeface="NikoshBAN" pitchFamily="2" charset="0"/>
                <a:cs typeface="NikoshBAN" pitchFamily="2" charset="0"/>
              </a:rPr>
              <a:t>   পারবে।</a:t>
            </a:r>
            <a:endParaRPr lang="en-US" sz="4000" dirty="0"/>
          </a:p>
        </p:txBody>
      </p:sp>
    </p:spTree>
    <p:extLst>
      <p:ext uri="{BB962C8B-B14F-4D97-AF65-F5344CB8AC3E}">
        <p14:creationId xmlns:p14="http://schemas.microsoft.com/office/powerpoint/2010/main" val="276623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64672"/>
            <a:ext cx="6477000" cy="707886"/>
          </a:xfrm>
          <a:prstGeom prst="rect">
            <a:avLst/>
          </a:prstGeom>
          <a:noFill/>
          <a:ln w="76200">
            <a:solidFill>
              <a:srgbClr val="92D050"/>
            </a:solidFill>
          </a:ln>
        </p:spPr>
        <p:txBody>
          <a:bodyPr wrap="square" rtlCol="0">
            <a:spAutoFit/>
          </a:bodyPr>
          <a:lstStyle/>
          <a:p>
            <a:pPr algn="ctr"/>
            <a:r>
              <a:rPr lang="en-US" sz="4000" b="1" dirty="0" err="1">
                <a:solidFill>
                  <a:srgbClr val="002060"/>
                </a:solidFill>
                <a:latin typeface="NikoshBAN" pitchFamily="2" charset="0"/>
                <a:cs typeface="NikoshBAN" pitchFamily="2" charset="0"/>
              </a:rPr>
              <a:t>কৃত্রিম</a:t>
            </a:r>
            <a:r>
              <a:rPr lang="en-US" sz="4000" b="1" dirty="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বু্দ্ধিমত্তা</a:t>
            </a:r>
            <a:r>
              <a:rPr lang="bn-BD" sz="4000" b="1" dirty="0" smtClean="0">
                <a:solidFill>
                  <a:srgbClr val="002060"/>
                </a:solidFill>
                <a:latin typeface="NikoshBAN" pitchFamily="2" charset="0"/>
                <a:cs typeface="NikoshBAN" pitchFamily="2" charset="0"/>
              </a:rPr>
              <a:t> বলতে আমরা কি বুঝি?</a:t>
            </a:r>
            <a:endParaRPr lang="en-US" dirty="0">
              <a:latin typeface="NikoshBAN" pitchFamily="2" charset="0"/>
              <a:cs typeface="NikoshBAN" pitchFamily="2" charset="0"/>
            </a:endParaRPr>
          </a:p>
        </p:txBody>
      </p:sp>
      <p:sp>
        <p:nvSpPr>
          <p:cNvPr id="3" name="TextBox 2"/>
          <p:cNvSpPr txBox="1"/>
          <p:nvPr/>
        </p:nvSpPr>
        <p:spPr>
          <a:xfrm>
            <a:off x="585716" y="3909487"/>
            <a:ext cx="7772400" cy="2308324"/>
          </a:xfrm>
          <a:prstGeom prst="rect">
            <a:avLst/>
          </a:prstGeom>
          <a:noFill/>
        </p:spPr>
        <p:txBody>
          <a:bodyPr wrap="square" rtlCol="0">
            <a:spAutoFit/>
          </a:bodyPr>
          <a:lstStyle/>
          <a:p>
            <a:r>
              <a:rPr lang="pt-BR" sz="3600" b="1" dirty="0">
                <a:latin typeface="NikoshBAN" pitchFamily="2" charset="0"/>
                <a:cs typeface="NikoshBAN" pitchFamily="2" charset="0"/>
              </a:rPr>
              <a:t>মানুষের বুদ্ধিমত্তা ও চিন্তা শক্তিকে কৃত্রিম উপায়ে প্রযুক্তি নির্ভর করে যন্ত্রের মাধ্যমে বাস্তবায়ন করাকে কৃত্রিম বুদ্ধিমত্তা (Artificial Intelligence) বলে।</a:t>
            </a:r>
            <a:endParaRPr lang="bn-BD" sz="3600" b="1" dirty="0">
              <a:latin typeface="SutonnyMJ" pitchFamily="2" charset="0"/>
              <a:cs typeface="SutonnyMJ" pitchFamily="2" charset="0"/>
            </a:endParaRPr>
          </a:p>
          <a:p>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051" y="1201954"/>
            <a:ext cx="3573703" cy="237813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1916" y="1201954"/>
            <a:ext cx="3815768" cy="2378137"/>
          </a:xfrm>
          <a:prstGeom prst="rect">
            <a:avLst/>
          </a:prstGeom>
        </p:spPr>
      </p:pic>
    </p:spTree>
    <p:extLst>
      <p:ext uri="{BB962C8B-B14F-4D97-AF65-F5344CB8AC3E}">
        <p14:creationId xmlns:p14="http://schemas.microsoft.com/office/powerpoint/2010/main" val="340109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958725"/>
            <a:ext cx="3733800" cy="2714531"/>
          </a:xfrm>
          <a:prstGeom prst="rect">
            <a:avLst/>
          </a:prstGeom>
        </p:spPr>
      </p:pic>
      <p:sp>
        <p:nvSpPr>
          <p:cNvPr id="4" name="TextBox 3"/>
          <p:cNvSpPr txBox="1"/>
          <p:nvPr/>
        </p:nvSpPr>
        <p:spPr>
          <a:xfrm>
            <a:off x="209266" y="3730191"/>
            <a:ext cx="8706134" cy="3046988"/>
          </a:xfrm>
          <a:prstGeom prst="rect">
            <a:avLst/>
          </a:prstGeom>
          <a:blipFill>
            <a:blip r:embed="rId3"/>
            <a:tile tx="0" ty="0" sx="100000" sy="100000" flip="none" algn="tl"/>
          </a:blipFill>
        </p:spPr>
        <p:txBody>
          <a:bodyPr wrap="square" rtlCol="0">
            <a:spAutoFit/>
          </a:bodyPr>
          <a:lstStyle/>
          <a:p>
            <a:r>
              <a:rPr lang="bn-BD" sz="3200" dirty="0">
                <a:solidFill>
                  <a:srgbClr val="002060"/>
                </a:solidFill>
                <a:latin typeface="NikoshBAN" pitchFamily="2" charset="0"/>
                <a:cs typeface="NikoshBAN" pitchFamily="2" charset="0"/>
              </a:rPr>
              <a:t>1956 সালে জন ম্যাকার্থি প্রথম কৃত্রিম বুদ্ধিমত্তা শব্দটি চালু করেন। কৃত্রিম বুদ্ধিমত্তার প্র্রধান 3টি শাখা হলো- (1) রোবটিক্স (২) ন্যাচারাল ইন্টারফেস ও (৩) বুদ্ধিবৃত্তিক বিজ্ঞান। কৃত্রিম বুদ্ধিমত্তার জনক হলেন অ্যালান টুরিং। তার করা টুরিং টেস্ট কৃত্রিম বুদ্ধিমত্তার ভিত্তি স্থাপন করে। যেকোন যন্ত্র টুরিং টেস্ট উৎরে গেলেই বলা যায় যন্ত্রটির কৃত্তিম বুদ্ধিমত্তা আছে</a:t>
            </a:r>
            <a:r>
              <a:rPr lang="bn-BD" sz="2800" dirty="0" smtClean="0">
                <a:solidFill>
                  <a:srgbClr val="002060"/>
                </a:solidFill>
                <a:latin typeface="NikoshBAN" pitchFamily="2" charset="0"/>
                <a:cs typeface="NikoshBAN" pitchFamily="2" charset="0"/>
              </a:rPr>
              <a:t>।</a:t>
            </a:r>
            <a:endParaRPr lang="en-US" sz="2800" dirty="0">
              <a:solidFill>
                <a:srgbClr val="002060"/>
              </a:solidFill>
              <a:latin typeface="NikoshBAN" pitchFamily="2" charset="0"/>
              <a:cs typeface="NikoshBAN" pitchFamily="2" charset="0"/>
            </a:endParaRPr>
          </a:p>
        </p:txBody>
      </p:sp>
      <p:sp>
        <p:nvSpPr>
          <p:cNvPr id="5" name="TextBox 4"/>
          <p:cNvSpPr txBox="1"/>
          <p:nvPr/>
        </p:nvSpPr>
        <p:spPr>
          <a:xfrm>
            <a:off x="1828800" y="75413"/>
            <a:ext cx="5334000" cy="769441"/>
          </a:xfrm>
          <a:prstGeom prst="rect">
            <a:avLst/>
          </a:prstGeom>
          <a:solidFill>
            <a:schemeClr val="bg1"/>
          </a:solidFill>
          <a:ln w="57150">
            <a:solidFill>
              <a:srgbClr val="FF0000"/>
            </a:solidFill>
          </a:ln>
        </p:spPr>
        <p:txBody>
          <a:bodyPr wrap="square" rtlCol="0">
            <a:spAutoFit/>
          </a:bodyPr>
          <a:lstStyle/>
          <a:p>
            <a:pPr algn="ctr"/>
            <a:r>
              <a:rPr lang="pt-BR" sz="4400" dirty="0">
                <a:solidFill>
                  <a:srgbClr val="0070C0"/>
                </a:solidFill>
                <a:latin typeface="NikoshBAN" pitchFamily="2" charset="0"/>
                <a:cs typeface="NikoshBAN" pitchFamily="2" charset="0"/>
              </a:rPr>
              <a:t>ক</a:t>
            </a:r>
            <a:r>
              <a:rPr lang="bn-BD" sz="4400" dirty="0">
                <a:solidFill>
                  <a:srgbClr val="0070C0"/>
                </a:solidFill>
                <a:latin typeface="NikoshBAN" pitchFamily="2" charset="0"/>
                <a:cs typeface="NikoshBAN" pitchFamily="2" charset="0"/>
              </a:rPr>
              <a:t>ৃত্রিম বুদ্ধিমত্তার</a:t>
            </a:r>
            <a:r>
              <a:rPr lang="pt-BR" sz="4400" dirty="0">
                <a:solidFill>
                  <a:srgbClr val="0070C0"/>
                </a:solidFill>
                <a:latin typeface="NikoshBAN" pitchFamily="2" charset="0"/>
                <a:cs typeface="NikoshBAN" pitchFamily="2" charset="0"/>
              </a:rPr>
              <a:t> </a:t>
            </a:r>
            <a:r>
              <a:rPr lang="bn-BD" sz="4400" dirty="0" smtClean="0">
                <a:solidFill>
                  <a:srgbClr val="0070C0"/>
                </a:solidFill>
                <a:latin typeface="NikoshBAN" pitchFamily="2" charset="0"/>
                <a:cs typeface="NikoshBAN" pitchFamily="2" charset="0"/>
              </a:rPr>
              <a:t>বিস্তারিত</a:t>
            </a:r>
            <a:endParaRPr lang="en-US" sz="4400" dirty="0">
              <a:latin typeface="NikoshBAN" pitchFamily="2" charset="0"/>
              <a:cs typeface="NikoshBAN" pitchFamily="2"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7201" y="930257"/>
            <a:ext cx="4454038" cy="2714531"/>
          </a:xfrm>
          <a:prstGeom prst="rect">
            <a:avLst/>
          </a:prstGeom>
        </p:spPr>
      </p:pic>
    </p:spTree>
    <p:extLst>
      <p:ext uri="{BB962C8B-B14F-4D97-AF65-F5344CB8AC3E}">
        <p14:creationId xmlns:p14="http://schemas.microsoft.com/office/powerpoint/2010/main" val="364576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6347"/>
            <a:ext cx="6781800" cy="830997"/>
          </a:xfrm>
          <a:prstGeom prst="rect">
            <a:avLst/>
          </a:prstGeom>
          <a:solidFill>
            <a:schemeClr val="bg1"/>
          </a:solidFill>
          <a:ln w="76200">
            <a:solidFill>
              <a:srgbClr val="00B0F0"/>
            </a:solidFill>
          </a:ln>
        </p:spPr>
        <p:txBody>
          <a:bodyPr wrap="square" rtlCol="0">
            <a:spAutoFit/>
          </a:bodyPr>
          <a:lstStyle/>
          <a:p>
            <a:pPr algn="ctr"/>
            <a:r>
              <a:rPr lang="en-US" sz="4800" dirty="0" err="1">
                <a:latin typeface="NikoshBAN" pitchFamily="2" charset="0"/>
                <a:cs typeface="NikoshBAN" pitchFamily="2" charset="0"/>
              </a:rPr>
              <a:t>কৃত্রিম</a:t>
            </a:r>
            <a:r>
              <a:rPr lang="en-US" sz="4800" dirty="0">
                <a:latin typeface="NikoshBAN" pitchFamily="2" charset="0"/>
                <a:cs typeface="NikoshBAN" pitchFamily="2" charset="0"/>
              </a:rPr>
              <a:t> </a:t>
            </a:r>
            <a:r>
              <a:rPr lang="en-US" sz="4800" dirty="0" err="1">
                <a:latin typeface="NikoshBAN" pitchFamily="2" charset="0"/>
                <a:cs typeface="NikoshBAN" pitchFamily="2" charset="0"/>
              </a:rPr>
              <a:t>বুদ্ধিমত্তার</a:t>
            </a:r>
            <a:r>
              <a:rPr lang="en-US" sz="4800" dirty="0">
                <a:latin typeface="NikoshBAN" pitchFamily="2" charset="0"/>
                <a:cs typeface="NikoshBAN" pitchFamily="2" charset="0"/>
              </a:rPr>
              <a:t> </a:t>
            </a:r>
            <a:r>
              <a:rPr lang="bn-BD" sz="4800" dirty="0">
                <a:latin typeface="NikoshBAN" pitchFamily="2" charset="0"/>
                <a:cs typeface="NikoshBAN" pitchFamily="2" charset="0"/>
              </a:rPr>
              <a:t>ব্যবহারিক ক্ষেত্র</a:t>
            </a:r>
            <a:endParaRPr lang="en-US" dirty="0"/>
          </a:p>
        </p:txBody>
      </p:sp>
      <p:sp>
        <p:nvSpPr>
          <p:cNvPr id="4" name="TextBox 3"/>
          <p:cNvSpPr txBox="1"/>
          <p:nvPr/>
        </p:nvSpPr>
        <p:spPr>
          <a:xfrm>
            <a:off x="245660" y="1102079"/>
            <a:ext cx="5164540" cy="5632311"/>
          </a:xfrm>
          <a:prstGeom prst="rect">
            <a:avLst/>
          </a:prstGeom>
          <a:solidFill>
            <a:schemeClr val="accent1">
              <a:lumMod val="20000"/>
              <a:lumOff val="80000"/>
            </a:schemeClr>
          </a:solidFill>
        </p:spPr>
        <p:txBody>
          <a:bodyPr wrap="square" rtlCol="0">
            <a:spAutoFit/>
          </a:bodyPr>
          <a:lstStyle/>
          <a:p>
            <a:r>
              <a:rPr lang="bn-BD" sz="3600" dirty="0" smtClean="0">
                <a:latin typeface="NikoshBAN" pitchFamily="2" charset="0"/>
                <a:cs typeface="NikoshBAN" pitchFamily="2" charset="0"/>
              </a:rPr>
              <a:t>কৃত্রিম বুদ্ধিমত্তার ব্যবহারিক এমন কোন ক্ষেত্র নেই যেখানে এর প্রয়োগ নেই। চিকিৎসাবিদ্যায়, রোগ নির্ণয়ে, স্টক মার্কেটের শেয়ার লেনদেনে, রোবট কার্যক্রম নিয়ন্ত্রণে, আইনী সমস্যার সম্ভাব্য সঠিক সমাধানে, খেলনা, বিমান চালনা, যুদ্ধক্ষেত্র পরিচালনা, অনলাইন সেবা, যানবাহন ইত্যাদি ক্ষেত্রে এর ব্যাপক ব্যবহার বর্তমানে পরিলক্ষিত হচ্ছে।</a:t>
            </a:r>
            <a:endParaRPr lang="en-US" sz="2400" dirty="0">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9716" y="1102078"/>
            <a:ext cx="3329017" cy="232692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9716" y="3684870"/>
            <a:ext cx="3329017" cy="2411130"/>
          </a:xfrm>
          <a:prstGeom prst="rect">
            <a:avLst/>
          </a:prstGeom>
        </p:spPr>
      </p:pic>
    </p:spTree>
    <p:extLst>
      <p:ext uri="{BB962C8B-B14F-4D97-AF65-F5344CB8AC3E}">
        <p14:creationId xmlns:p14="http://schemas.microsoft.com/office/powerpoint/2010/main" val="235030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TotalTime>
  <Words>331</Words>
  <Application>Microsoft Office PowerPoint</Application>
  <PresentationFormat>On-screen Show (4:3)</PresentationFormat>
  <Paragraphs>45</Paragraphs>
  <Slides>12</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1" baseType="lpstr">
      <vt:lpstr>Arial</vt:lpstr>
      <vt:lpstr>Calibri</vt:lpstr>
      <vt:lpstr>Nikosh</vt:lpstr>
      <vt:lpstr>NikoshBAN</vt:lpstr>
      <vt:lpstr>SutonnyMJ</vt:lpstr>
      <vt:lpstr>Times New Roman</vt:lpstr>
      <vt:lpstr>Vrinda</vt:lpstr>
      <vt:lpstr>Office Theme</vt:lpstr>
      <vt:lpstr>Packager Shell Object</vt:lpstr>
      <vt:lpstr>PowerPoint Presentation</vt:lpstr>
      <vt:lpstr>শিক্ষক পরিচিতি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Murad Hossain</dc:creator>
  <cp:lastModifiedBy>RCG</cp:lastModifiedBy>
  <cp:revision>95</cp:revision>
  <dcterms:created xsi:type="dcterms:W3CDTF">2006-08-16T00:00:00Z</dcterms:created>
  <dcterms:modified xsi:type="dcterms:W3CDTF">2020-04-09T17:26:59Z</dcterms:modified>
</cp:coreProperties>
</file>