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EDB4-85EB-4B9B-9010-A84AA3AC072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952F-D191-4E40-B3A5-6589CB8A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1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EDB4-85EB-4B9B-9010-A84AA3AC072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952F-D191-4E40-B3A5-6589CB8A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0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EDB4-85EB-4B9B-9010-A84AA3AC072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952F-D191-4E40-B3A5-6589CB8A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4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EDB4-85EB-4B9B-9010-A84AA3AC072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952F-D191-4E40-B3A5-6589CB8A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6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EDB4-85EB-4B9B-9010-A84AA3AC072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952F-D191-4E40-B3A5-6589CB8A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EDB4-85EB-4B9B-9010-A84AA3AC072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952F-D191-4E40-B3A5-6589CB8A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0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EDB4-85EB-4B9B-9010-A84AA3AC072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952F-D191-4E40-B3A5-6589CB8A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7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EDB4-85EB-4B9B-9010-A84AA3AC072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952F-D191-4E40-B3A5-6589CB8A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0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EDB4-85EB-4B9B-9010-A84AA3AC072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952F-D191-4E40-B3A5-6589CB8A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3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EDB4-85EB-4B9B-9010-A84AA3AC072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952F-D191-4E40-B3A5-6589CB8A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8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EDB4-85EB-4B9B-9010-A84AA3AC072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952F-D191-4E40-B3A5-6589CB8A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3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BEDB4-85EB-4B9B-9010-A84AA3AC072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A952F-D191-4E40-B3A5-6589CB8A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9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728163" y="287192"/>
            <a:ext cx="1806898" cy="6400800"/>
          </a:xfrm>
          <a:prstGeom prst="vertic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8798" y="709905"/>
            <a:ext cx="1125629" cy="6001643"/>
          </a:xfrm>
          <a:prstGeom prst="rect">
            <a:avLst/>
          </a:prstGeom>
          <a:blipFill>
            <a:blip r:embed="rId3">
              <a:alphaModFix amt="15000"/>
            </a:blip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696" y="1172224"/>
            <a:ext cx="6802876" cy="5346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206" y="95186"/>
            <a:ext cx="2189677" cy="124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98513" y="141668"/>
            <a:ext cx="2949261" cy="824248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অ্যাপ্লিকেশন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endParaRPr lang="en-US" sz="24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বাবহারিক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endParaRPr lang="en-US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Flowchart: Card 2"/>
          <p:cNvSpPr/>
          <p:nvPr/>
        </p:nvSpPr>
        <p:spPr>
          <a:xfrm>
            <a:off x="4198513" y="141668"/>
            <a:ext cx="2962141" cy="811369"/>
          </a:xfrm>
          <a:prstGeom prst="flowChartPunchedCard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50006" y="1171978"/>
            <a:ext cx="109212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এপ্লিকেশন </a:t>
            </a:r>
            <a:r>
              <a:rPr lang="as-IN" sz="3400" dirty="0">
                <a:latin typeface="Nikosh" panose="02000000000000000000" pitchFamily="2" charset="0"/>
                <a:cs typeface="Nikosh" panose="02000000000000000000" pitchFamily="2" charset="0"/>
              </a:rPr>
              <a:t>সফটওয়্যার বলতে কম্পিউটার ব্যবহারকারীর প্রয়োজন অনুসারে এবং নির্দিষ্ট কাজ সম্পদনা করা থাকে তাকে এপ্লিকেশন সফটওয়্যার বলে । একে শুধু </a:t>
            </a:r>
            <a:r>
              <a:rPr lang="as-IN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অ্যাপ্লিকেশন </a:t>
            </a:r>
            <a:r>
              <a:rPr lang="as-IN" sz="3400" dirty="0">
                <a:latin typeface="Nikosh" panose="02000000000000000000" pitchFamily="2" charset="0"/>
                <a:cs typeface="Nikosh" panose="02000000000000000000" pitchFamily="2" charset="0"/>
              </a:rPr>
              <a:t>বা এপ (</a:t>
            </a:r>
            <a:r>
              <a:rPr lang="en-US" sz="3400" dirty="0">
                <a:latin typeface="Nikosh" panose="02000000000000000000" pitchFamily="2" charset="0"/>
                <a:cs typeface="Nikosh" panose="02000000000000000000" pitchFamily="2" charset="0"/>
              </a:rPr>
              <a:t>app) </a:t>
            </a:r>
            <a:r>
              <a:rPr lang="as-IN" sz="3400" dirty="0">
                <a:latin typeface="Nikosh" panose="02000000000000000000" pitchFamily="2" charset="0"/>
                <a:cs typeface="Nikosh" panose="02000000000000000000" pitchFamily="2" charset="0"/>
              </a:rPr>
              <a:t>ডাকা </a:t>
            </a:r>
            <a:r>
              <a:rPr lang="as-IN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য়।</a:t>
            </a:r>
            <a:r>
              <a:rPr lang="as-IN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400" dirty="0">
                <a:latin typeface="Nikosh" panose="02000000000000000000" pitchFamily="2" charset="0"/>
                <a:cs typeface="Nikosh" panose="02000000000000000000" pitchFamily="2" charset="0"/>
              </a:rPr>
              <a:t>কম্পিউটার অ্যাপ্লিকেশন তাই অপারেটিং সিস্টেম, সিস্টেম ইউটিলিটি, প্রোগ্রামিং ভাষা, ইত্যাদির </a:t>
            </a:r>
            <a:r>
              <a:rPr lang="as-IN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চে</a:t>
            </a:r>
            <a:r>
              <a:rPr lang="en-US" sz="3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য়ে</a:t>
            </a:r>
            <a:r>
              <a:rPr lang="as-IN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400" dirty="0">
                <a:latin typeface="Nikosh" panose="02000000000000000000" pitchFamily="2" charset="0"/>
                <a:cs typeface="Nikosh" panose="02000000000000000000" pitchFamily="2" charset="0"/>
              </a:rPr>
              <a:t>আলাদা। অ্যাপ্লিকেশন প্রোগ্রাম সাধারণত ব্যবহারকারীকে টেক্স্‌ট, সংখ্যা কিংবা ছবি </a:t>
            </a:r>
            <a:r>
              <a:rPr lang="as-IN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নি</a:t>
            </a:r>
            <a:r>
              <a:rPr lang="en-US" sz="3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য়ে</a:t>
            </a:r>
            <a:r>
              <a:rPr lang="as-IN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400" dirty="0">
                <a:latin typeface="Nikosh" panose="02000000000000000000" pitchFamily="2" charset="0"/>
                <a:cs typeface="Nikosh" panose="02000000000000000000" pitchFamily="2" charset="0"/>
              </a:rPr>
              <a:t>বিভিন্ন কাজ করার সুযোগ </a:t>
            </a:r>
            <a:r>
              <a:rPr lang="as-IN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দে</a:t>
            </a:r>
            <a:r>
              <a:rPr lang="en-US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as-IN" sz="3400" dirty="0">
                <a:latin typeface="Nikosh" panose="02000000000000000000" pitchFamily="2" charset="0"/>
                <a:cs typeface="Nikosh" panose="02000000000000000000" pitchFamily="2" charset="0"/>
              </a:rPr>
              <a:t>উদাহরণ হতে পারে একাউন্টিং </a:t>
            </a:r>
            <a:r>
              <a:rPr lang="as-IN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সফটও</a:t>
            </a:r>
            <a:r>
              <a:rPr lang="en-US" sz="3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r>
              <a:rPr lang="as-IN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400" dirty="0">
                <a:latin typeface="Nikosh" panose="02000000000000000000" pitchFamily="2" charset="0"/>
                <a:cs typeface="Nikosh" panose="02000000000000000000" pitchFamily="2" charset="0"/>
              </a:rPr>
              <a:t>অফিস </a:t>
            </a:r>
            <a:r>
              <a:rPr lang="as-IN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সফটও</a:t>
            </a:r>
            <a:r>
              <a:rPr lang="en-US" sz="3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r>
              <a:rPr lang="as-IN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as-IN" sz="3400" dirty="0">
                <a:latin typeface="Nikosh" panose="02000000000000000000" pitchFamily="2" charset="0"/>
                <a:cs typeface="Nikosh" panose="02000000000000000000" pitchFamily="2" charset="0"/>
              </a:rPr>
              <a:t>গ্রাফিক্স </a:t>
            </a:r>
            <a:r>
              <a:rPr lang="as-IN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সফটও</a:t>
            </a:r>
            <a:r>
              <a:rPr lang="en-US" sz="3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r>
              <a:rPr lang="as-IN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as-IN" sz="3400" dirty="0">
                <a:latin typeface="Nikosh" panose="02000000000000000000" pitchFamily="2" charset="0"/>
                <a:cs typeface="Nikosh" panose="02000000000000000000" pitchFamily="2" charset="0"/>
              </a:rPr>
              <a:t>বিভিন্ন </a:t>
            </a:r>
            <a:r>
              <a:rPr lang="as-IN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মিডি</a:t>
            </a:r>
            <a:r>
              <a:rPr lang="en-US" sz="3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 প্লে</a:t>
            </a:r>
            <a:r>
              <a:rPr lang="en-US" sz="3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400" dirty="0">
                <a:latin typeface="Nikosh" panose="02000000000000000000" pitchFamily="2" charset="0"/>
                <a:cs typeface="Nikosh" panose="02000000000000000000" pitchFamily="2" charset="0"/>
              </a:rPr>
              <a:t>ভিডিও এবং অডিও</a:t>
            </a:r>
            <a:r>
              <a:rPr lang="as-IN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। অ্যাপ্লিকেশন সফটও</a:t>
            </a:r>
            <a:r>
              <a:rPr lang="en-US" sz="3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r>
              <a:rPr lang="as-IN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400" dirty="0">
                <a:latin typeface="Nikosh" panose="02000000000000000000" pitchFamily="2" charset="0"/>
                <a:cs typeface="Nikosh" panose="02000000000000000000" pitchFamily="2" charset="0"/>
              </a:rPr>
              <a:t>যে কম্পিউটার প্লাটফর্মে ব্যবহার করে তার উপযোগী করে বানানো </a:t>
            </a:r>
            <a:r>
              <a:rPr lang="as-IN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400" dirty="0">
                <a:latin typeface="Nikosh" panose="02000000000000000000" pitchFamily="2" charset="0"/>
                <a:cs typeface="Nikosh" panose="02000000000000000000" pitchFamily="2" charset="0"/>
              </a:rPr>
              <a:t>যাতে সেটা প্লাটফর্মের সাথে সহজে কাজ করতে পারে।</a:t>
            </a:r>
          </a:p>
        </p:txBody>
      </p:sp>
    </p:spTree>
    <p:extLst>
      <p:ext uri="{BB962C8B-B14F-4D97-AF65-F5344CB8AC3E}">
        <p14:creationId xmlns:p14="http://schemas.microsoft.com/office/powerpoint/2010/main" val="1201552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0303" y="112541"/>
            <a:ext cx="26728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বাড়ীর</a:t>
            </a:r>
            <a:r>
              <a:rPr lang="en-US" sz="5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5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4055" y="2391508"/>
            <a:ext cx="8356209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কয়েকটি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অ্যাপ্লিকেশন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কয়েকটি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ও  </a:t>
            </a:r>
            <a:r>
              <a:rPr lang="en-US" sz="40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ফার্মওয়্যার</a:t>
            </a:r>
            <a:r>
              <a:rPr lang="en-US" sz="40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পার্থক্য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20505" y="0"/>
            <a:ext cx="11099409" cy="685800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এতক্ষণ</a:t>
            </a:r>
            <a:r>
              <a:rPr lang="en-US" sz="115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সঙ্গে</a:t>
            </a:r>
            <a:r>
              <a:rPr lang="en-US" sz="115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থাকার</a:t>
            </a:r>
            <a:r>
              <a:rPr lang="en-US" sz="115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115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</a:t>
            </a:r>
            <a:r>
              <a:rPr lang="en-US" sz="115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115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6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r>
              <a:rPr lang="en-US" sz="16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16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0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62879" y="3008948"/>
            <a:ext cx="4787557" cy="240065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প্রকৌ, মোঃ মোস্তাফিজুর রহমান খান</a:t>
            </a:r>
          </a:p>
          <a:p>
            <a:pPr algn="ctr"/>
            <a:r>
              <a:rPr lang="bn-BD" sz="1500" dirty="0">
                <a:latin typeface="NikoshBAN" pitchFamily="2" charset="0"/>
                <a:cs typeface="NikoshBAN" pitchFamily="2" charset="0"/>
              </a:rPr>
              <a:t>ডিপ্লোমা ইন ইঞ্জিনি</a:t>
            </a:r>
            <a:r>
              <a:rPr lang="en-US" sz="1500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1500" dirty="0">
                <a:latin typeface="NikoshBAN" pitchFamily="2" charset="0"/>
                <a:cs typeface="NikoshBAN" pitchFamily="2" charset="0"/>
              </a:rPr>
              <a:t>রিং (কম্পিউটার)</a:t>
            </a:r>
          </a:p>
          <a:p>
            <a:pPr algn="ctr"/>
            <a:r>
              <a:rPr lang="bn-BD" sz="1500" dirty="0">
                <a:latin typeface="NikoshBAN" pitchFamily="2" charset="0"/>
                <a:cs typeface="NikoshBAN" pitchFamily="2" charset="0"/>
              </a:rPr>
              <a:t>আধ্যক্ষ(ভারপ্রাপ্ত) ও</a:t>
            </a:r>
            <a:endParaRPr lang="en-US" sz="1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ছোটবাই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দিয়া বিজনেস ম্যানেজমেন্ট ইন্সটিটিউট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রাঙ্গাবালী, পটুয়াখালী।</a:t>
            </a: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মোবাইল : ০১৭৪৬১২০৯২৩</a:t>
            </a:r>
          </a:p>
          <a:p>
            <a:pPr algn="ctr"/>
            <a:r>
              <a:rPr lang="en-US" sz="1600" dirty="0">
                <a:solidFill>
                  <a:srgbClr val="00B0F0"/>
                </a:solidFill>
                <a:latin typeface="NikoshBAN" pitchFamily="2" charset="0"/>
                <a:cs typeface="Ekushey Durga" panose="03080603080002020207" pitchFamily="66"/>
              </a:rPr>
              <a:t>E</a:t>
            </a:r>
            <a:r>
              <a:rPr lang="bn-BD" sz="1600" dirty="0">
                <a:solidFill>
                  <a:srgbClr val="00B0F0"/>
                </a:solidFill>
                <a:latin typeface="NikoshBAN" pitchFamily="2" charset="0"/>
                <a:cs typeface="Ekushey Durga" panose="03080603080002020207" pitchFamily="66"/>
              </a:rPr>
              <a:t>mail-www.engmrkhan</a:t>
            </a:r>
            <a:r>
              <a:rPr lang="en-US" sz="1600" dirty="0">
                <a:solidFill>
                  <a:srgbClr val="00B0F0"/>
                </a:solidFill>
                <a:latin typeface="NikoshBAN" pitchFamily="2" charset="0"/>
                <a:cs typeface="Ekushey Durga" panose="03080603080002020207" pitchFamily="66"/>
              </a:rPr>
              <a:t>8</a:t>
            </a:r>
            <a:r>
              <a:rPr lang="bn-BD" sz="1600" dirty="0">
                <a:solidFill>
                  <a:srgbClr val="00B0F0"/>
                </a:solidFill>
                <a:latin typeface="NikoshBAN" pitchFamily="2" charset="0"/>
                <a:cs typeface="Ekushey Durga" panose="03080603080002020207" pitchFamily="66"/>
              </a:rPr>
              <a:t>@gmail.com</a:t>
            </a:r>
            <a:endParaRPr lang="en-US" sz="1200" dirty="0">
              <a:latin typeface="NikoshBAN" panose="02000000000000000000" pitchFamily="2" charset="0"/>
              <a:cs typeface="Ekushey Durga" panose="03080603080002020207" pitchFamily="66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2708" y="3875727"/>
            <a:ext cx="4005330" cy="19389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 (এইচএসসি বিএম)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কম্পিউটার অফিস অ্যাপ্লিকেশন-১ 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5ম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বিষয়ঃ ছবি দেখে ঘোষণা।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311557" y="1460640"/>
            <a:ext cx="32362" cy="47115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26689" y="454506"/>
            <a:ext cx="182558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7" y="280640"/>
            <a:ext cx="2817355" cy="35357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4" y="280640"/>
            <a:ext cx="2398793" cy="253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847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54" y="4172062"/>
            <a:ext cx="4678865" cy="2112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1" y="1215908"/>
            <a:ext cx="5035774" cy="2956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072" y="1124939"/>
            <a:ext cx="5200447" cy="2838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2" y="4404821"/>
            <a:ext cx="5214950" cy="199597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16407" y="1961"/>
            <a:ext cx="4864637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ছবিগুলো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বোঝা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গেল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2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4765183" y="90153"/>
            <a:ext cx="1996225" cy="1184856"/>
          </a:xfrm>
          <a:prstGeom prst="flowChartPunchedTap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93972" y="297860"/>
            <a:ext cx="1970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0158" y="1944710"/>
            <a:ext cx="2756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শিখবঃ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9779" y="2781837"/>
            <a:ext cx="92470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 err="1" smtClean="0"/>
              <a:t>সফটওয়্যার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সম্পার্কে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বলতে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পারবো</a:t>
            </a:r>
            <a:r>
              <a:rPr lang="en-US" sz="4400" dirty="0" smtClean="0"/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 err="1" smtClean="0"/>
              <a:t>সফটওয়্যার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প্রকার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ভেদ</a:t>
            </a:r>
            <a:r>
              <a:rPr lang="en-US" sz="4400" dirty="0" smtClean="0"/>
              <a:t> </a:t>
            </a:r>
            <a:r>
              <a:rPr lang="en-US" sz="4400" dirty="0" err="1" smtClean="0"/>
              <a:t>সম্পার্কে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বলতে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পারবো</a:t>
            </a:r>
            <a:r>
              <a:rPr lang="en-US" sz="4400" dirty="0" smtClean="0"/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 err="1" smtClean="0"/>
              <a:t>ফার্মওয়্যার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সম্পার্কে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বলতে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পারবো</a:t>
            </a:r>
            <a:r>
              <a:rPr lang="en-US" sz="4400" dirty="0" smtClean="0"/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 err="1" smtClean="0"/>
              <a:t>সফটওয়্যার</a:t>
            </a:r>
            <a:r>
              <a:rPr lang="en-US" sz="4400" dirty="0" smtClean="0"/>
              <a:t> ও </a:t>
            </a:r>
            <a:r>
              <a:rPr lang="en-US" sz="4400" dirty="0" err="1" smtClean="0"/>
              <a:t>ফার্মওয়্যার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পার্থক্য</a:t>
            </a:r>
            <a:r>
              <a:rPr lang="en-US" sz="4400" dirty="0" smtClean="0"/>
              <a:t> </a:t>
            </a:r>
            <a:r>
              <a:rPr lang="en-US" sz="4400" dirty="0" err="1" smtClean="0"/>
              <a:t>বলতে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পারবো</a:t>
            </a:r>
            <a:r>
              <a:rPr lang="en-US" sz="4400" dirty="0" smtClean="0"/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0065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5087155" y="167426"/>
            <a:ext cx="1906073" cy="1068946"/>
          </a:xfrm>
          <a:prstGeom prst="downArrow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0310" y="2331077"/>
            <a:ext cx="108053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software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বলতে একগুচ্ছ কম্পিউটার প্রোগ্রাম, কর্মপদ্ধতি ও ব্যবহারবিধিকে বোঝায়, যার সাহায্যে কম্পিউটারে কোনো নির্দিষ্ট প্রকারের কাজ সম্পাদন করা 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সাধারণত 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সফটও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 হলো প্রাগ্রমের কালেকশন। যা ব্যবহার করে কম্পিউটার কিংবা কোন ইলেকট্রনিক্স ডিভাইসকে নির্দেশ করে থাকে। যেমন, কম্পিউটার এর মধ্যেম 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সফটও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 দ্বারা কোন একটি কাজের সমস্যা সমাধান করতে গেলে 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সফটও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 নিজে থেকে নির্দেশ করে কি করতে হবে আর কি করতে হবে না। সাধারণত একেই 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সফটও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বলে। 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41" y="167426"/>
            <a:ext cx="3387143" cy="183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1" y="189651"/>
            <a:ext cx="3819748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0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4584879" y="77275"/>
            <a:ext cx="3181082" cy="1094704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00497" y="350136"/>
            <a:ext cx="2949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সফটও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য়্যারের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ভেদ</a:t>
            </a:r>
            <a:endParaRPr lang="en-US" sz="2800" dirty="0"/>
          </a:p>
        </p:txBody>
      </p:sp>
      <p:sp>
        <p:nvSpPr>
          <p:cNvPr id="5" name="Down Arrow 4"/>
          <p:cNvSpPr/>
          <p:nvPr/>
        </p:nvSpPr>
        <p:spPr>
          <a:xfrm>
            <a:off x="4623223" y="961883"/>
            <a:ext cx="3194252" cy="508716"/>
          </a:xfrm>
          <a:prstGeom prst="downArrow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সফটও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18197" y="1559126"/>
            <a:ext cx="7276564" cy="378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292441" y="1534993"/>
            <a:ext cx="25760" cy="65441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581882" y="1584101"/>
            <a:ext cx="0" cy="59242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862885" y="2196630"/>
            <a:ext cx="2897746" cy="675359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113691" y="2215167"/>
            <a:ext cx="2949261" cy="824248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অ্যাপ্লিকেশন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endParaRPr lang="en-US" sz="24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বাবহারিক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endParaRPr lang="en-US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Up-Down Arrow 17"/>
          <p:cNvSpPr/>
          <p:nvPr/>
        </p:nvSpPr>
        <p:spPr>
          <a:xfrm>
            <a:off x="2125013" y="2871989"/>
            <a:ext cx="167427" cy="599650"/>
          </a:xfrm>
          <a:prstGeom prst="up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396" y="3515931"/>
            <a:ext cx="3528811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ম্যানেজমেন্ট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ডেভেলপমেন্ট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Up-Down Arrow 19"/>
          <p:cNvSpPr/>
          <p:nvPr/>
        </p:nvSpPr>
        <p:spPr>
          <a:xfrm>
            <a:off x="9491730" y="3039415"/>
            <a:ext cx="206062" cy="60530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740202" y="3657595"/>
            <a:ext cx="3773510" cy="122349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অ্যাপ্লিকেশন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প্রোগ্রাম</a:t>
            </a:r>
            <a:endParaRPr lang="en-US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অ্যাপ্লিকেশন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সুনিদির্ষ্ট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প্রোগ্রাম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61" y="4958634"/>
            <a:ext cx="4018207" cy="18478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7" y="4790940"/>
            <a:ext cx="4291014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4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4224271" y="141668"/>
            <a:ext cx="3477295" cy="965915"/>
          </a:xfrm>
          <a:prstGeom prst="flowChartMultidocumen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ফার্মওয়্যার</a:t>
            </a:r>
            <a:endParaRPr lang="en-US" sz="6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52" y="3876540"/>
            <a:ext cx="5413353" cy="2736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6" y="3876540"/>
            <a:ext cx="5031280" cy="2884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53" y="1223492"/>
            <a:ext cx="5413352" cy="2498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6" y="1223493"/>
            <a:ext cx="5031279" cy="249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9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4224271" y="141668"/>
            <a:ext cx="3477295" cy="965915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ফার্মওয়্যার</a:t>
            </a:r>
            <a:endParaRPr lang="en-US" sz="6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776" y="1790164"/>
            <a:ext cx="107796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" panose="02000000000000000000" pitchFamily="2" charset="0"/>
                <a:cs typeface="Nikosh" panose="02000000000000000000" pitchFamily="2" charset="0"/>
              </a:rPr>
              <a:t>কম্পিউটার নির্মাণের সময় নির্মানকারী কিছু নির্দেশ বা প্রোগ্রাম কম্পিউটার এর প্রধান স্মৃতি রমে সন্নিবেশিত করে দেন যা কম্পিউটারকে কার্যক্ষম করার জন্য অত্যাবশ্যকীয়, তাকে ফার্মওয়্যার বলে। এটি হার্ডওয়্যার ও সফটওয়্যারের মধ্যবর্তী লেভেলে কাজ করে । কম্পিউটার অন করার সময় সিস্টেমের ধারণা থাকে না যে এতে কি ধরনের ড্রাইভ আছে এবং ফলে এটি অপারেটিং সিস্টেম লোড করতে পারে না । এই সমস্যা দূর করার জন্য কম্পিউটার বায়োস ব্যবহার করা হয় , যেটি কম্পিউটারকে চালু করতে সাহায্য করে । </a:t>
            </a:r>
            <a:r>
              <a:rPr lang="as-IN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b="1" dirty="0">
                <a:latin typeface="Nikosh" panose="02000000000000000000" pitchFamily="2" charset="0"/>
                <a:cs typeface="Nikosh" panose="02000000000000000000" pitchFamily="2" charset="0"/>
              </a:rPr>
              <a:t>এই বায়োসই হল ফার্মওয়্যার। এটি চিপের মধ্যে থাকা একটি প্রোগ্রাম , যা রমে থাকে </a:t>
            </a:r>
            <a:r>
              <a:rPr lang="as-IN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as-IN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25" name="Picture 1" descr="u26914_819084_6602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2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339403" y="334852"/>
            <a:ext cx="3193961" cy="1287887"/>
          </a:xfrm>
          <a:prstGeom prst="downArrowCallou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4"/>
          </a:lnRef>
          <a:fillRef idx="1002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487510" y="400027"/>
            <a:ext cx="2897746" cy="675359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73" y="0"/>
            <a:ext cx="4619223" cy="2150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488" y="2382592"/>
            <a:ext cx="113462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200" dirty="0">
                <a:latin typeface="Nikosh" panose="02000000000000000000" pitchFamily="2" charset="0"/>
                <a:cs typeface="Nikosh" panose="02000000000000000000" pitchFamily="2" charset="0"/>
              </a:rPr>
              <a:t>যে সফটওয়্যার সামগ্রিক সিস্টেমকে পরিচালনা করে তাকেই সিস্টেম সফটওয়্যার বলা হয়। সিস্টেম সফটওয়্যার সাধারণত ব্যবহারকারী ও হার্ডওয়্যারের মধ্যে যোগযোগ তৈরি করে। আরো সহজভাবে বলতে গেলে সিস্টেম সফটওয়্যার হার্ডওয়্যারকে পরিচালনা করে এবং ব্যবহারকারীর প্রয়োজন অনুযায়ী অ্যাপ্লিকেশন সফটওয়্যারের কাজের জন্য একটি প্লাটফরম তৈরি করে দেয়।</a:t>
            </a:r>
          </a:p>
          <a:p>
            <a:r>
              <a:rPr lang="as-IN" sz="2200" b="1" dirty="0">
                <a:latin typeface="Nikosh" panose="02000000000000000000" pitchFamily="2" charset="0"/>
                <a:cs typeface="Nikosh" panose="02000000000000000000" pitchFamily="2" charset="0"/>
              </a:rPr>
              <a:t>প্রাথমিকভাবে সিস্টেম সফটওয়্যারকে তিন ভাগে ভাগ করা যায়ঃ</a:t>
            </a:r>
          </a:p>
          <a:p>
            <a:r>
              <a:rPr lang="as-IN" sz="2200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BIOS(Basic Input Output System): </a:t>
            </a:r>
            <a:r>
              <a:rPr lang="as-IN" sz="2200" dirty="0">
                <a:latin typeface="Nikosh" panose="02000000000000000000" pitchFamily="2" charset="0"/>
                <a:cs typeface="Nikosh" panose="02000000000000000000" pitchFamily="2" charset="0"/>
              </a:rPr>
              <a:t>এটি সাধারণত মাদারবোর্ডের সাথে পূর্ব থেকে বিল্ট ইন অবস্থায় থাকে এবং একে সহজে পরিবর্তন করা যায় না। এটি সরাসরি হার্ডওয়ারকে কাজের জন্য নির্দেশ দেয়।</a:t>
            </a:r>
          </a:p>
          <a:p>
            <a:r>
              <a:rPr lang="as-IN" sz="2200" dirty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Operating System: </a:t>
            </a:r>
            <a:r>
              <a:rPr lang="as-IN" sz="2200" dirty="0">
                <a:latin typeface="Nikosh" panose="02000000000000000000" pitchFamily="2" charset="0"/>
                <a:cs typeface="Nikosh" panose="02000000000000000000" pitchFamily="2" charset="0"/>
              </a:rPr>
              <a:t>এটি কম্পিউটারের সকল অংশকে একত্রে কাজ </a:t>
            </a:r>
            <a:r>
              <a:rPr lang="as-IN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as-IN" sz="2200" dirty="0">
                <a:latin typeface="Nikosh" panose="02000000000000000000" pitchFamily="2" charset="0"/>
                <a:cs typeface="Nikosh" panose="02000000000000000000" pitchFamily="2" charset="0"/>
              </a:rPr>
              <a:t>যেমন ডেটা আদান প্রদান, আউটপুট তৈরী এবং প্রদর্শন। এটা উচ্চ-স্তরের সিস্টেম </a:t>
            </a:r>
            <a:r>
              <a:rPr lang="as-IN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সফটও</a:t>
            </a:r>
            <a:r>
              <a:rPr lang="en-US" sz="2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r>
              <a:rPr lang="as-IN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200" dirty="0">
                <a:latin typeface="Nikosh" panose="02000000000000000000" pitchFamily="2" charset="0"/>
                <a:cs typeface="Nikosh" panose="02000000000000000000" pitchFamily="2" charset="0"/>
              </a:rPr>
              <a:t>চালানোর এবং এপ্লিকেশন </a:t>
            </a:r>
            <a:r>
              <a:rPr lang="as-IN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সফটও</a:t>
            </a:r>
            <a:r>
              <a:rPr lang="en-US" sz="2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য়্যার</a:t>
            </a:r>
            <a:r>
              <a:rPr lang="as-IN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200" dirty="0">
                <a:latin typeface="Nikosh" panose="02000000000000000000" pitchFamily="2" charset="0"/>
                <a:cs typeface="Nikosh" panose="02000000000000000000" pitchFamily="2" charset="0"/>
              </a:rPr>
              <a:t>চালানোর একটি প্লাটফর্ম হিসেবে কাজ করে। 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Windows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Xp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, Windows 7, Windows 10, Android </a:t>
            </a:r>
            <a:r>
              <a:rPr lang="as-IN" sz="2200" dirty="0">
                <a:latin typeface="Nikosh" panose="02000000000000000000" pitchFamily="2" charset="0"/>
                <a:cs typeface="Nikosh" panose="02000000000000000000" pitchFamily="2" charset="0"/>
              </a:rPr>
              <a:t>প্রভৃতি অপারেটিং সিস্টেম।</a:t>
            </a:r>
          </a:p>
          <a:p>
            <a:r>
              <a:rPr lang="as-IN" sz="2200" dirty="0"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Utility Software: </a:t>
            </a:r>
            <a:r>
              <a:rPr lang="as-IN" sz="2200" dirty="0">
                <a:latin typeface="Nikosh" panose="02000000000000000000" pitchFamily="2" charset="0"/>
                <a:cs typeface="Nikosh" panose="02000000000000000000" pitchFamily="2" charset="0"/>
              </a:rPr>
              <a:t>এটা কোন কিছু বিশ্লেষণ, বাছাই বা পছন্দ নির্ধারণ, তরান্বিতকরণ এবং কিছু কিছু ক্ষেত্রে </a:t>
            </a:r>
            <a:r>
              <a:rPr lang="as-IN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নি</a:t>
            </a:r>
            <a:r>
              <a:rPr lang="en-US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ন্ত্রন </a:t>
            </a:r>
            <a:r>
              <a:rPr lang="as-IN" sz="2200" dirty="0">
                <a:latin typeface="Nikosh" panose="02000000000000000000" pitchFamily="2" charset="0"/>
                <a:cs typeface="Nikosh" panose="02000000000000000000" pitchFamily="2" charset="0"/>
              </a:rPr>
              <a:t>করার ক্ষমতা </a:t>
            </a:r>
            <a:r>
              <a:rPr lang="as-IN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দে</a:t>
            </a:r>
            <a:r>
              <a:rPr lang="en-US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য়।</a:t>
            </a:r>
            <a:endParaRPr lang="as-IN" sz="2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2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489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Ekushey Durga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RCG</dc:creator>
  <cp:lastModifiedBy>RCG</cp:lastModifiedBy>
  <cp:revision>18</cp:revision>
  <dcterms:created xsi:type="dcterms:W3CDTF">2020-04-08T16:32:46Z</dcterms:created>
  <dcterms:modified xsi:type="dcterms:W3CDTF">2020-04-08T18:27:53Z</dcterms:modified>
</cp:coreProperties>
</file>