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85" r:id="rId6"/>
    <p:sldId id="286" r:id="rId7"/>
    <p:sldId id="287" r:id="rId8"/>
    <p:sldId id="270" r:id="rId9"/>
    <p:sldId id="271" r:id="rId10"/>
    <p:sldId id="272" r:id="rId11"/>
    <p:sldId id="288" r:id="rId12"/>
    <p:sldId id="275" r:id="rId13"/>
    <p:sldId id="274" r:id="rId14"/>
    <p:sldId id="290" r:id="rId15"/>
    <p:sldId id="289" r:id="rId16"/>
    <p:sldId id="292" r:id="rId17"/>
    <p:sldId id="273" r:id="rId18"/>
    <p:sldId id="283" r:id="rId19"/>
    <p:sldId id="2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85"/>
            <p14:sldId id="286"/>
            <p14:sldId id="287"/>
            <p14:sldId id="270"/>
            <p14:sldId id="271"/>
            <p14:sldId id="272"/>
            <p14:sldId id="288"/>
            <p14:sldId id="275"/>
            <p14:sldId id="274"/>
            <p14:sldId id="290"/>
            <p14:sldId id="289"/>
            <p14:sldId id="292"/>
            <p14:sldId id="273"/>
            <p14:sldId id="283"/>
            <p14:sldId id="284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026"/>
    <a:srgbClr val="ECE1CA"/>
    <a:srgbClr val="D2B4A6"/>
    <a:srgbClr val="734F29"/>
    <a:srgbClr val="D24726"/>
    <a:srgbClr val="DD462F"/>
    <a:srgbClr val="AEB785"/>
    <a:srgbClr val="EFD5A2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8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baseline="0" dirty="0" smtClean="0"/>
              <a:t>Slide Show mode, click the arrow to enter the PowerPoint Getting Started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4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15.officeredir.microsoft.com/r/rlid2013GettingStartedCntrPPT?clid=10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GB" sz="40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463" y="0"/>
            <a:ext cx="2493382" cy="14186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38163"/>
            <a:ext cx="12192000" cy="201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50169" y="849551"/>
            <a:ext cx="3985911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Times New Roman" pitchFamily="18" charset="0"/>
                <a:cs typeface="Times New Roman" pitchFamily="18" charset="0"/>
              </a:rPr>
              <a:t>(.1100110)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=(?)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10 </a:t>
            </a:r>
            <a:endParaRPr lang="en-GB" sz="4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25917" y="80934"/>
            <a:ext cx="7977181" cy="707886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)।  </a:t>
            </a:r>
            <a:endParaRPr lang="en-GB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89396" y="2129608"/>
                <a:ext cx="11153105" cy="4297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ভগ্নাংশ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বাইনারি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থেকে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দশমিক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সংখ্যায়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রুপান্তর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করার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জন্য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দশমিকের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(.)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বাম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থেকে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ডানদিকে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প্রথম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ঘরের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মান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/>
                  <a:t>2</a:t>
                </a:r>
                <a:r>
                  <a:rPr lang="en-US" sz="4000" baseline="30000" dirty="0"/>
                  <a:t>-1</a:t>
                </a:r>
                <a:r>
                  <a:rPr lang="en-US" sz="4000" dirty="0"/>
                  <a:t> </a:t>
                </a:r>
                <a:r>
                  <a:rPr lang="en-US" sz="4000" dirty="0" smtClean="0"/>
                  <a:t>,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দ্বিতিয়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ঘরের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মান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/>
                  <a:t>2</a:t>
                </a:r>
                <a:r>
                  <a:rPr lang="en-US" sz="4000" baseline="30000" dirty="0"/>
                  <a:t>-2</a:t>
                </a:r>
                <a:r>
                  <a:rPr lang="en-US" sz="4000" dirty="0"/>
                  <a:t> </a:t>
                </a:r>
                <a:r>
                  <a:rPr lang="en-US" sz="4000" dirty="0" smtClean="0"/>
                  <a:t>,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তৃতীয়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ঘরের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মান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smtClean="0"/>
                  <a:t>2</a:t>
                </a:r>
                <a:r>
                  <a:rPr lang="en-US" sz="4000" baseline="30000" dirty="0" smtClean="0"/>
                  <a:t>-3</a:t>
                </a:r>
                <a:r>
                  <a:rPr lang="en-US" sz="4000" dirty="0" smtClean="0"/>
                  <a:t>,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চতুর্থ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ঘরের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মান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smtClean="0"/>
                  <a:t>2</a:t>
                </a:r>
                <a:r>
                  <a:rPr lang="en-US" sz="4000" baseline="30000" dirty="0" smtClean="0"/>
                  <a:t>-4</a:t>
                </a:r>
                <a:r>
                  <a:rPr lang="en-US" sz="4000" dirty="0" smtClean="0"/>
                  <a:t> ,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পঞ্চম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ঘরের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মান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smtClean="0"/>
                  <a:t>2</a:t>
                </a:r>
                <a:r>
                  <a:rPr lang="en-US" sz="4000" baseline="30000" dirty="0" smtClean="0"/>
                  <a:t>-5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–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এভাবে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নির্ণয়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করতে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হয়।বাইনারি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ভিত্তি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২।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তাই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২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এর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ঋণাত্নক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মানের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ঘাত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দিয়ে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হিসাব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করতে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হয়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। </a:t>
                </a:r>
                <a:r>
                  <a:rPr lang="en-US" sz="4000" dirty="0" err="1" smtClean="0">
                    <a:latin typeface="Nikosh" panose="02000000000000000000" pitchFamily="2" charset="0"/>
                    <a:cs typeface="Nikosh" panose="02000000000000000000" pitchFamily="2" charset="0"/>
                  </a:rPr>
                  <a:t>যেমন</a:t>
                </a:r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- </a:t>
                </a:r>
                <a:r>
                  <a:rPr lang="en-US" sz="4000" dirty="0"/>
                  <a:t>2</a:t>
                </a:r>
                <a:r>
                  <a:rPr lang="en-US" sz="4000" baseline="30000" dirty="0"/>
                  <a:t>-1</a:t>
                </a:r>
                <a:r>
                  <a:rPr lang="en-US" sz="4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</m:t>
                        </m:r>
                      </m:num>
                      <m:den>
                        <m:r>
                          <a:rPr lang="en-US" sz="4000" i="1"/>
                          <m:t>2</m:t>
                        </m:r>
                      </m:den>
                    </m:f>
                  </m:oMath>
                </a14:m>
                <a:r>
                  <a:rPr lang="en-US" sz="4000" dirty="0"/>
                  <a:t>,  </a:t>
                </a:r>
                <a:r>
                  <a:rPr lang="en-US" sz="4000" dirty="0" smtClean="0"/>
                  <a:t>2</a:t>
                </a:r>
                <a:r>
                  <a:rPr lang="en-US" sz="4000" baseline="30000" dirty="0" smtClean="0"/>
                  <a:t>-2</a:t>
                </a:r>
                <a:r>
                  <a:rPr lang="en-US" sz="4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</m:t>
                        </m:r>
                      </m:num>
                      <m:den>
                        <m:r>
                          <a:rPr lang="en-US" sz="4000" i="1"/>
                          <m:t>4</m:t>
                        </m:r>
                      </m:den>
                    </m:f>
                  </m:oMath>
                </a14:m>
                <a:endParaRPr lang="en-US" sz="4000" dirty="0"/>
              </a:p>
              <a:p>
                <a:r>
                  <a:rPr lang="en-US" sz="4000" dirty="0" smtClean="0"/>
                  <a:t>, </a:t>
                </a:r>
                <a:r>
                  <a:rPr lang="en-US" sz="4000" dirty="0"/>
                  <a:t>2</a:t>
                </a:r>
                <a:r>
                  <a:rPr lang="en-US" sz="4000" baseline="30000" dirty="0"/>
                  <a:t>-3</a:t>
                </a:r>
                <a:r>
                  <a:rPr lang="en-US" sz="40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/>
                        </m:ctrlPr>
                      </m:fPr>
                      <m:num>
                        <m:r>
                          <a:rPr lang="en-US" sz="4000" i="1"/>
                          <m:t>1</m:t>
                        </m:r>
                      </m:num>
                      <m:den>
                        <m:r>
                          <a:rPr lang="en-US" sz="4000" i="1"/>
                          <m:t>8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latin typeface="Nikosh" panose="02000000000000000000" pitchFamily="2" charset="0"/>
                    <a:cs typeface="Nikosh" panose="02000000000000000000" pitchFamily="2" charset="0"/>
                  </a:rPr>
                  <a:t>ইত্যাদি।</a:t>
                </a:r>
                <a:endParaRPr lang="en-US" sz="4000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96" y="2129608"/>
                <a:ext cx="11153105" cy="4297138"/>
              </a:xfrm>
              <a:prstGeom prst="rect">
                <a:avLst/>
              </a:prstGeom>
              <a:blipFill rotWithShape="0">
                <a:blip r:embed="rId3"/>
                <a:stretch>
                  <a:fillRect l="-1913" t="-2411" r="-1694" b="-2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22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13808" y="857370"/>
                <a:ext cx="10809751" cy="579030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00B05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bn-IN" sz="3200" b="1" dirty="0" smtClean="0">
                    <a:latin typeface="Times New Roman" pitchFamily="18" charset="0"/>
                    <a:cs typeface="Times New Roman" pitchFamily="18" charset="0"/>
                  </a:rPr>
                  <a:t>.1100110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=1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  <a:sym typeface="Symbol" panose="05050102010706020507" pitchFamily="18" charset="2"/>
                  </a:rPr>
                  <a:t></a:t>
                </a:r>
                <a:r>
                  <a:rPr lang="en-US" sz="3200" b="1" dirty="0" smtClean="0"/>
                  <a:t>2</a:t>
                </a:r>
                <a:r>
                  <a:rPr lang="en-US" sz="3200" b="1" baseline="30000" dirty="0" smtClean="0"/>
                  <a:t>-1</a:t>
                </a:r>
                <a:r>
                  <a:rPr lang="en-US" sz="3200" b="1" dirty="0" smtClean="0"/>
                  <a:t>+1</a:t>
                </a:r>
                <a:r>
                  <a:rPr lang="en-US" sz="3200" b="1" dirty="0" smtClean="0">
                    <a:sym typeface="Symbol" panose="05050102010706020507" pitchFamily="18" charset="2"/>
                  </a:rPr>
                  <a:t></a:t>
                </a:r>
                <a:r>
                  <a:rPr lang="en-US" sz="3200" b="1" dirty="0" smtClean="0"/>
                  <a:t>2</a:t>
                </a:r>
                <a:r>
                  <a:rPr lang="en-US" sz="3200" b="1" baseline="30000" dirty="0" smtClean="0"/>
                  <a:t>-2</a:t>
                </a:r>
                <a:r>
                  <a:rPr lang="en-US" sz="3200" b="1" dirty="0" smtClean="0"/>
                  <a:t>+0</a:t>
                </a:r>
                <a:r>
                  <a:rPr lang="en-US" sz="3200" b="1" dirty="0" smtClean="0">
                    <a:sym typeface="Symbol" panose="05050102010706020507" pitchFamily="18" charset="2"/>
                  </a:rPr>
                  <a:t></a:t>
                </a:r>
                <a:r>
                  <a:rPr lang="en-US" sz="3200" b="1" dirty="0" smtClean="0"/>
                  <a:t>2</a:t>
                </a:r>
                <a:r>
                  <a:rPr lang="en-US" sz="3200" b="1" baseline="30000" dirty="0" smtClean="0"/>
                  <a:t>-3</a:t>
                </a:r>
                <a:r>
                  <a:rPr lang="en-US" sz="3200" b="1" dirty="0" smtClean="0"/>
                  <a:t>+0</a:t>
                </a:r>
                <a:r>
                  <a:rPr lang="en-US" sz="3200" b="1" dirty="0" smtClean="0">
                    <a:sym typeface="Symbol" panose="05050102010706020507" pitchFamily="18" charset="2"/>
                  </a:rPr>
                  <a:t></a:t>
                </a:r>
                <a:r>
                  <a:rPr lang="en-US" sz="3200" b="1" dirty="0" smtClean="0"/>
                  <a:t>2</a:t>
                </a:r>
                <a:r>
                  <a:rPr lang="en-US" sz="3200" b="1" baseline="30000" dirty="0" smtClean="0"/>
                  <a:t>-4</a:t>
                </a:r>
                <a:r>
                  <a:rPr lang="en-US" sz="3200" b="1" dirty="0" smtClean="0"/>
                  <a:t>+1</a:t>
                </a:r>
                <a:r>
                  <a:rPr lang="en-US" sz="3200" b="1" dirty="0" smtClean="0">
                    <a:sym typeface="Symbol" panose="05050102010706020507" pitchFamily="18" charset="2"/>
                  </a:rPr>
                  <a:t></a:t>
                </a:r>
                <a:r>
                  <a:rPr lang="en-US" sz="3200" b="1" dirty="0" smtClean="0"/>
                  <a:t>2</a:t>
                </a:r>
                <a:r>
                  <a:rPr lang="en-US" sz="3200" b="1" baseline="30000" dirty="0" smtClean="0"/>
                  <a:t>-5</a:t>
                </a:r>
                <a:r>
                  <a:rPr lang="en-US" sz="3200" b="1" dirty="0" smtClean="0"/>
                  <a:t>+1</a:t>
                </a:r>
                <a:r>
                  <a:rPr lang="en-US" sz="3200" b="1" dirty="0" smtClean="0">
                    <a:sym typeface="Symbol" panose="05050102010706020507" pitchFamily="18" charset="2"/>
                  </a:rPr>
                  <a:t></a:t>
                </a:r>
                <a:r>
                  <a:rPr lang="en-US" sz="3200" b="1" dirty="0" smtClean="0"/>
                  <a:t>2</a:t>
                </a:r>
                <a:r>
                  <a:rPr lang="en-US" sz="3200" b="1" baseline="30000" dirty="0" smtClean="0"/>
                  <a:t>-6</a:t>
                </a:r>
                <a:r>
                  <a:rPr lang="en-US" sz="3200" b="1" dirty="0" smtClean="0"/>
                  <a:t>+0×2</a:t>
                </a:r>
                <a:r>
                  <a:rPr lang="en-US" sz="3200" b="1" baseline="30000" dirty="0" smtClean="0"/>
                  <a:t>-7</a:t>
                </a:r>
              </a:p>
              <a:p>
                <a:endParaRPr lang="en-US" sz="3200" b="1" baseline="30000" dirty="0" smtClean="0"/>
              </a:p>
              <a:p>
                <a:r>
                  <a:rPr lang="en-US" sz="3200" b="1" baseline="30000" dirty="0"/>
                  <a:t>	</a:t>
                </a:r>
                <a:r>
                  <a:rPr lang="en-US" sz="3200" b="1" baseline="30000" dirty="0" smtClean="0"/>
                  <a:t>        </a:t>
                </a:r>
                <a:r>
                  <a:rPr lang="en-US" sz="3200" b="1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𝟐</m:t>
                        </m:r>
                      </m:den>
                    </m:f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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𝟏𝟔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𝟔𝟒</m:t>
                        </m:r>
                      </m:den>
                    </m:f>
                  </m:oMath>
                </a14:m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1"/>
                            </a:solidFill>
                          </a:rPr>
                          <m:t>𝟏𝟐𝟖</m:t>
                        </m:r>
                      </m:den>
                    </m:f>
                  </m:oMath>
                </a14:m>
                <a:endParaRPr lang="en-US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/>
                        </m:ctrlPr>
                      </m:fPr>
                      <m:num>
                        <m:r>
                          <a:rPr lang="en-US" sz="3600" b="1" i="1"/>
                          <m:t>𝟏</m:t>
                        </m:r>
                      </m:num>
                      <m:den>
                        <m:r>
                          <a:rPr lang="en-US" sz="3600" b="1" i="1"/>
                          <m:t>𝟐</m:t>
                        </m:r>
                      </m:den>
                    </m:f>
                  </m:oMath>
                </a14:m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/>
                        </m:ctrlPr>
                      </m:fPr>
                      <m:num>
                        <m:r>
                          <a:rPr lang="en-US" sz="3600" b="1" i="1"/>
                          <m:t>𝟏</m:t>
                        </m:r>
                      </m:num>
                      <m:den>
                        <m:r>
                          <a:rPr lang="en-US" sz="3600" b="1" i="1"/>
                          <m:t>𝟒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/>
                        </m:ctrlPr>
                      </m:fPr>
                      <m:num>
                        <m:r>
                          <a:rPr lang="en-US" sz="3600" b="1" i="1"/>
                          <m:t>𝟏</m:t>
                        </m:r>
                      </m:num>
                      <m:den>
                        <m:r>
                          <a:rPr lang="en-US" sz="3600" b="1" i="1"/>
                          <m:t>𝟑𝟐</m:t>
                        </m:r>
                      </m:den>
                    </m:f>
                  </m:oMath>
                </a14:m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/>
                        </m:ctrlPr>
                      </m:fPr>
                      <m:num>
                        <m:r>
                          <a:rPr lang="en-US" sz="3600" b="1" i="1"/>
                          <m:t>𝟏</m:t>
                        </m:r>
                      </m:num>
                      <m:den>
                        <m:r>
                          <a:rPr lang="en-US" sz="3600" b="1" i="1"/>
                          <m:t>𝟔𝟒</m:t>
                        </m:r>
                      </m:den>
                    </m:f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</a:p>
              <a:p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3200" b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𝟔𝟒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/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200" b="1" i="1"/>
                          <m:t>𝟐</m:t>
                        </m:r>
                        <m:r>
                          <a:rPr lang="en-US" sz="3200" b="1" i="1"/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3200" b="1" i="1"/>
                          <m:t>+</m:t>
                        </m:r>
                        <m:r>
                          <a:rPr lang="en-US" sz="3200" b="1" i="1"/>
                          <m:t>𝟐</m:t>
                        </m:r>
                        <m:r>
                          <a:rPr lang="en-US" sz="3200" b="1" i="1"/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/>
                          <m:t>𝟔𝟒</m:t>
                        </m:r>
                      </m:den>
                    </m:f>
                    <m:r>
                      <a:rPr lang="en-US" sz="3200" b="1" i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/>
                        </m:ctrlPr>
                      </m:fPr>
                      <m:num>
                        <m:r>
                          <a:rPr lang="en-US" sz="3200" b="1" i="1"/>
                          <m:t>𝟓𝟏</m:t>
                        </m:r>
                      </m:num>
                      <m:den>
                        <m:r>
                          <a:rPr lang="en-US" sz="3200" b="1" i="1"/>
                          <m:t>𝟔𝟒</m:t>
                        </m:r>
                      </m:den>
                    </m:f>
                  </m:oMath>
                </a14:m>
                <a:endPara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= 0.796875   = 0.80</a:t>
                </a:r>
              </a:p>
              <a:p>
                <a:r>
                  <a:rPr lang="en-US" sz="4000" dirty="0" smtClean="0">
                    <a:solidFill>
                      <a:srgbClr val="002060"/>
                    </a:solidFill>
                    <a:latin typeface="Times New Roman" pitchFamily="18" charset="0"/>
                    <a:ea typeface="Yu Gothic UI" panose="020B0500000000000000" pitchFamily="34" charset="-128"/>
                    <a:cs typeface="Times New Roman" pitchFamily="18" charset="0"/>
                  </a:rPr>
                  <a:t>         </a:t>
                </a:r>
                <a:r>
                  <a:rPr lang="en-US" sz="4000" b="1" dirty="0" smtClean="0">
                    <a:latin typeface="Times New Roman" pitchFamily="18" charset="0"/>
                    <a:ea typeface="Yu Gothic UI" panose="020B0500000000000000" pitchFamily="34" charset="-128"/>
                    <a:cs typeface="Times New Roman" pitchFamily="18" charset="0"/>
                  </a:rPr>
                  <a:t>∴ </a:t>
                </a:r>
                <a:r>
                  <a:rPr lang="bn-IN" sz="4000" b="1" dirty="0" smtClean="0">
                    <a:latin typeface="Times New Roman" pitchFamily="18" charset="0"/>
                    <a:cs typeface="Times New Roman" pitchFamily="18" charset="0"/>
                  </a:rPr>
                  <a:t>(.1100110)</a:t>
                </a:r>
                <a:r>
                  <a:rPr lang="en-US" sz="4000" b="1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= (.80)</a:t>
                </a:r>
                <a:r>
                  <a:rPr lang="en-US" sz="4000" b="1" baseline="-25000" dirty="0" smtClean="0">
                    <a:latin typeface="Times New Roman" pitchFamily="18" charset="0"/>
                    <a:cs typeface="Times New Roman" pitchFamily="18" charset="0"/>
                  </a:rPr>
                  <a:t>10  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Ans.</a:t>
                </a:r>
                <a:endParaRPr lang="en-GB" sz="4000" b="1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08" y="857370"/>
                <a:ext cx="10809751" cy="57903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22885" y="29418"/>
            <a:ext cx="7977181" cy="707886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)। 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20217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442547" y="959469"/>
            <a:ext cx="5190073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মান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বের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কর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bn-IN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(.</a:t>
            </a:r>
            <a:r>
              <a:rPr lang="bn-IN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1100110)</a:t>
            </a:r>
            <a:r>
              <a:rPr lang="en-US" sz="36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=(?)</a:t>
            </a:r>
            <a:r>
              <a:rPr lang="en-US" sz="3600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endParaRPr lang="en-GB" sz="3600" baseline="-25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4112" y="80934"/>
            <a:ext cx="5466213" cy="769441"/>
          </a:xfrm>
          <a:prstGeom prst="rect">
            <a:avLst/>
          </a:prstGeom>
          <a:noFill/>
          <a:ln w="5715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741055" y="3560559"/>
            <a:ext cx="6277932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n-IN" sz="3600" b="1" dirty="0" smtClean="0">
                <a:latin typeface="Times New Roman" pitchFamily="18" charset="0"/>
                <a:cs typeface="Times New Roman" pitchFamily="18" charset="0"/>
              </a:rPr>
              <a:t>.1100110</a:t>
            </a:r>
            <a:endParaRPr lang="en-US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600" b="1" dirty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011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600" b="1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  6      3      0      </a:t>
            </a:r>
            <a:endParaRPr lang="en-US" sz="3600" b="1" dirty="0" smtClean="0">
              <a:latin typeface="Times New Roman" pitchFamily="18" charset="0"/>
              <a:ea typeface="Yu Gothic UI" panose="020B0500000000000000" pitchFamily="34" charset="-128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 </a:t>
            </a:r>
            <a:r>
              <a:rPr lang="en-US" sz="3600" b="1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.630</a:t>
            </a:r>
            <a:endParaRPr lang="en-US" sz="3600" b="1" u="sng" dirty="0">
              <a:latin typeface="Times New Roman" pitchFamily="18" charset="0"/>
              <a:ea typeface="Yu Gothic UI" panose="020B0500000000000000" pitchFamily="34" charset="-128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bn-IN" sz="3600" b="1" dirty="0" smtClean="0">
                <a:latin typeface="Times New Roman" pitchFamily="18" charset="0"/>
                <a:cs typeface="Times New Roman" pitchFamily="18" charset="0"/>
              </a:rPr>
              <a:t>(.1100110)</a:t>
            </a:r>
            <a:r>
              <a:rPr lang="en-US" sz="3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 (.63)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8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GB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6827" y="1725767"/>
            <a:ext cx="7907626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বামদিক</a:t>
            </a:r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বিট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একত্রে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ভাগ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ডানদিকে</a:t>
            </a:r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আসতে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ডানদিকের</a:t>
            </a:r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ভাগে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খালি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০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শূন্য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পুর্ণ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982" y="3600060"/>
            <a:ext cx="5294018" cy="306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05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795899" y="977216"/>
            <a:ext cx="3317013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(.1100110)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=(?)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16 </a:t>
            </a:r>
            <a:endParaRPr lang="en-GB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80315" y="100861"/>
            <a:ext cx="9280235" cy="707886"/>
          </a:xfrm>
          <a:prstGeom prst="rect">
            <a:avLst/>
          </a:prstGeom>
          <a:noFill/>
          <a:ln w="38100"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42183" y="3749317"/>
            <a:ext cx="6028318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n-IN" sz="3200" dirty="0" smtClean="0">
                <a:latin typeface="Times New Roman" pitchFamily="18" charset="0"/>
                <a:cs typeface="Times New Roman" pitchFamily="18" charset="0"/>
              </a:rPr>
              <a:t>.1100110</a:t>
            </a:r>
            <a:endParaRPr 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</a:t>
            </a:r>
            <a:r>
              <a:rPr lang="en-US" sz="3200" dirty="0" smtClean="0">
                <a:latin typeface="Yu Gothic UI" panose="020B0500000000000000" pitchFamily="34" charset="-128"/>
                <a:ea typeface="Yu Gothic UI" panose="020B05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.      C      </a:t>
            </a:r>
            <a:r>
              <a:rPr lang="en-US" sz="3200" dirty="0" err="1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    </a:t>
            </a:r>
          </a:p>
          <a:p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⇒ </a:t>
            </a:r>
            <a:r>
              <a:rPr lang="en-US" sz="3200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ea typeface="Yu Gothic UI" panose="020B0500000000000000" pitchFamily="34" charset="-128"/>
                <a:cs typeface="Times New Roman" pitchFamily="18" charset="0"/>
              </a:rPr>
              <a:t>.CC)</a:t>
            </a:r>
            <a:endParaRPr lang="en-US" sz="3200" u="sng" dirty="0">
              <a:latin typeface="Times New Roman" pitchFamily="18" charset="0"/>
              <a:ea typeface="Yu Gothic UI" panose="020B0500000000000000" pitchFamily="34" charset="-128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ea typeface="Yu Gothic UI" panose="020B0500000000000000" pitchFamily="34" charset="-128"/>
                <a:cs typeface="Times New Roman" panose="02020603050405020304" pitchFamily="18" charset="0"/>
              </a:rPr>
              <a:t>∴ </a:t>
            </a:r>
            <a:r>
              <a:rPr lang="bn-IN" sz="4000" dirty="0" smtClean="0">
                <a:latin typeface="Times New Roman" pitchFamily="18" charset="0"/>
                <a:cs typeface="Times New Roman" pitchFamily="18" charset="0"/>
              </a:rPr>
              <a:t>(.1100110)</a:t>
            </a:r>
            <a:r>
              <a:rPr lang="en-US" sz="4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=(.CC)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16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GB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1673" y="1730968"/>
            <a:ext cx="8152327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বামদিক</a:t>
            </a:r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চারটি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বিট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একত্রে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ভাগ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ডানদিকে</a:t>
            </a:r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আসতে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ডানদিকের</a:t>
            </a:r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ভাগে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খালি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০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শূন্য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পুর্ণ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b="1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600" b="1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369" y="2353245"/>
            <a:ext cx="3180258" cy="385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7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541" y="4981906"/>
            <a:ext cx="10576560" cy="15696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itchFamily="2" charset="2"/>
              <a:buChar char="§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(EF)</a:t>
            </a:r>
            <a:r>
              <a:rPr lang="en-US" sz="4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কী?সংখ্যাটির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সমকক্ষ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32607" y="168813"/>
            <a:ext cx="3637671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9043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" y="5737002"/>
            <a:ext cx="11399519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itchFamily="2" charset="2"/>
              <a:buChar char="q"/>
            </a:pPr>
            <a:r>
              <a:rPr lang="en-GB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81643" y="0"/>
            <a:ext cx="3303563" cy="1015663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1392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t="-2000" r="50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84" y="0"/>
            <a:ext cx="7472517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19414607">
            <a:off x="3659922" y="1174536"/>
            <a:ext cx="9485506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87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7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223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4" y="1395663"/>
            <a:ext cx="5999746" cy="54623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61258" y="257577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436" y="3997934"/>
            <a:ext cx="5411093" cy="255454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ডিপ্লোমা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ইন ইঞ্জিনি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য়া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রিং (কম্পিউটার)</a:t>
            </a:r>
          </a:p>
          <a:p>
            <a:pPr algn="ctr"/>
            <a:r>
              <a:rPr lang="bn-BD" sz="2000" dirty="0">
                <a:latin typeface="NikoshBAN" pitchFamily="2" charset="0"/>
                <a:cs typeface="NikoshBAN" pitchFamily="2" charset="0"/>
              </a:rPr>
              <a:t>আধ্যক্ষ(ভারপ্রাপ্ত) ও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অপারেশন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)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ছোটবাইসদিয়া বিজনেস ম্যানেজমেন্ট ইন্সটিটিউট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।</a:t>
            </a:r>
            <a:endParaRPr lang="bn-BD" sz="2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রাঙ্গাবালী, পটুয়াখালী।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মোবাইল : ০১৭৪৬১২০৯২৩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cs typeface="NikoshBAN" pitchFamily="2" charset="0"/>
              </a:rPr>
              <a:t>email</a:t>
            </a:r>
            <a:r>
              <a:rPr lang="bn-BD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itchFamily="2" charset="0"/>
              </a:rPr>
              <a:t>-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itchFamily="2" charset="0"/>
              </a:rPr>
              <a:t>www.</a:t>
            </a:r>
            <a:r>
              <a:rPr lang="bn-BD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itchFamily="2" charset="0"/>
              </a:rPr>
              <a:t>engmrkha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itchFamily="2" charset="0"/>
              </a:rPr>
              <a:t>n8</a:t>
            </a:r>
            <a:r>
              <a:rPr lang="bn-BD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itchFamily="2" charset="0"/>
              </a:rPr>
              <a:t>@gm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itchFamily="2" charset="0"/>
              </a:rPr>
              <a:t>ail.com</a:t>
            </a:r>
            <a:endParaRPr lang="bn-BD" sz="2400" i="1" dirty="0">
              <a:solidFill>
                <a:srgbClr val="FF0000"/>
              </a:solidFill>
              <a:latin typeface="Opera" panose="02000300000000020000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0061" y="3255609"/>
            <a:ext cx="559799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প্রকৌ, মোঃ মোস্তাফিজুর রহমান খান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07" y="300464"/>
            <a:ext cx="2718533" cy="2432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6461777" y="2849558"/>
            <a:ext cx="5432600" cy="2554545"/>
          </a:xfrm>
          <a:prstGeom prst="rect">
            <a:avLst/>
          </a:prstGeom>
          <a:solidFill>
            <a:srgbClr val="ECE1CA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 (এইচএসসি বিএম)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কম্পিউটার অফিস অ্যাপ্লিকেশন-১ 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রুপান্তর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বিষয়ঃ ছবি দেখে ঘোষণা।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867" y="43998"/>
            <a:ext cx="2246389" cy="19796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4054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triped Right Arrow 16"/>
          <p:cNvSpPr/>
          <p:nvPr/>
        </p:nvSpPr>
        <p:spPr>
          <a:xfrm>
            <a:off x="474789" y="1612582"/>
            <a:ext cx="2815423" cy="136171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32255" y="5076496"/>
            <a:ext cx="4494578" cy="142406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45897" y="278268"/>
            <a:ext cx="8045254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 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2275" y="1885876"/>
            <a:ext cx="3100493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343" y="5373031"/>
            <a:ext cx="4501641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032" y="1316630"/>
            <a:ext cx="5845968" cy="3315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593" y="4629415"/>
            <a:ext cx="5138602" cy="210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81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hlinkClick r:id="rId3" tooltip="Learn More"/>
          </p:cNvPr>
          <p:cNvSpPr/>
          <p:nvPr/>
        </p:nvSpPr>
        <p:spPr>
          <a:xfrm>
            <a:off x="11557038" y="6134153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2274" y="88106"/>
            <a:ext cx="2851445" cy="769441"/>
          </a:xfrm>
          <a:prstGeom prst="rect">
            <a:avLst/>
          </a:prstGeom>
          <a:noFill/>
          <a:ln w="3810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75161" y="88106"/>
            <a:ext cx="4048638" cy="7078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bn-I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রূপান্তর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" y="1084589"/>
            <a:ext cx="6324244" cy="55712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295" y="1978495"/>
            <a:ext cx="4983585" cy="302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695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9000" t="12000" r="2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2369" y="1526802"/>
            <a:ext cx="7554355" cy="360098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দশমিক,অক্টাল,হেক্সাডেসিমিল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বাইনারি,অক্টাল,হেক্সাডেসিমিল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6982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435893" y="74950"/>
            <a:ext cx="9558338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পুর্ণ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314794" y="1394085"/>
            <a:ext cx="72887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জানি,দশমিক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পদ্ধতিতে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দশক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শতক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সহস্র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অযুত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এভাবে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স্থানীয়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নির্ণয়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দশমিক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স্থানীয়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নির্ণয়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ডানদিক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প্রথম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ঘরের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0</a:t>
            </a:r>
            <a:r>
              <a:rPr lang="en-US" sz="2800" dirty="0"/>
              <a:t>(=1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ঘরের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/>
              <a:t>10</a:t>
            </a:r>
            <a:r>
              <a:rPr lang="en-US" sz="2800" baseline="30000" dirty="0"/>
              <a:t>1</a:t>
            </a:r>
            <a:r>
              <a:rPr lang="en-US" sz="2800" dirty="0"/>
              <a:t>(=10</a:t>
            </a:r>
            <a:r>
              <a:rPr lang="en-US" sz="2800" dirty="0" smtClean="0"/>
              <a:t>),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ঘরের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/>
              <a:t>10</a:t>
            </a:r>
            <a:r>
              <a:rPr lang="en-US" sz="2800" baseline="30000" dirty="0"/>
              <a:t>2</a:t>
            </a:r>
            <a:r>
              <a:rPr lang="en-US" sz="2800" dirty="0"/>
              <a:t>(=100</a:t>
            </a:r>
            <a:r>
              <a:rPr lang="en-US" sz="2800" dirty="0" smtClean="0"/>
              <a:t>)</a:t>
            </a:r>
            <a:r>
              <a:rPr lang="en-US" sz="2800" dirty="0"/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এভাবে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নির্ণয়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2800" dirty="0" err="1" smtClean="0"/>
              <a:t>বাইনারি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সংখ্যার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ভিত্তি</a:t>
            </a:r>
            <a:r>
              <a:rPr lang="en-US" sz="2800" dirty="0" smtClean="0"/>
              <a:t>(Base) 2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স্থানীয়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ঘাত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হিসাব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হয়;যেমন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প্রথম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/>
              <a:t>2</a:t>
            </a:r>
            <a:r>
              <a:rPr lang="en-US" sz="2800" baseline="30000" dirty="0"/>
              <a:t>0</a:t>
            </a:r>
            <a:r>
              <a:rPr lang="en-US" sz="2800" dirty="0"/>
              <a:t>(=1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/>
              <a:t>2</a:t>
            </a:r>
            <a:r>
              <a:rPr lang="en-US" sz="2800" baseline="30000" dirty="0"/>
              <a:t>1</a:t>
            </a:r>
            <a:r>
              <a:rPr lang="en-US" sz="2800" dirty="0"/>
              <a:t>(=2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/>
              <a:t>2</a:t>
            </a:r>
            <a:r>
              <a:rPr lang="en-US" sz="2800" baseline="30000" dirty="0"/>
              <a:t>2</a:t>
            </a:r>
            <a:r>
              <a:rPr lang="en-US" sz="2800" dirty="0"/>
              <a:t>(=4</a:t>
            </a:r>
            <a:r>
              <a:rPr lang="en-US" sz="2800" dirty="0" smtClean="0"/>
              <a:t>)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চতুর্থ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/>
              <a:t>2</a:t>
            </a:r>
            <a:r>
              <a:rPr lang="en-US" sz="2800" baseline="30000" dirty="0"/>
              <a:t>3</a:t>
            </a:r>
            <a:r>
              <a:rPr lang="en-US" sz="2800" dirty="0"/>
              <a:t>(=</a:t>
            </a:r>
            <a:r>
              <a:rPr lang="en-US" sz="2800" dirty="0" smtClean="0"/>
              <a:t>8),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পঞ্চম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ঘর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/>
              <a:t>2</a:t>
            </a:r>
            <a:r>
              <a:rPr lang="en-US" sz="2800" baseline="30000" dirty="0"/>
              <a:t>4</a:t>
            </a:r>
            <a:r>
              <a:rPr lang="en-US" sz="2800" dirty="0"/>
              <a:t>(=16</a:t>
            </a:r>
            <a:r>
              <a:rPr lang="en-US" sz="2800" dirty="0" smtClean="0"/>
              <a:t>)</a:t>
            </a:r>
            <a:r>
              <a:rPr lang="en-US" sz="2800" dirty="0"/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521" y="1765887"/>
            <a:ext cx="435035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3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6032" y="179881"/>
            <a:ext cx="9558338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পুর্ণ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রুপান্তর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69626" y="1648918"/>
            <a:ext cx="59660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বাইনারি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মৌলিক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চিহ্ন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অঙ্কগুলোকে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বাইনারি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নিজেস্ব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স্থানীয়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প্রাপ্ত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গুনফলকে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যোগ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করলেই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বাইনারি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সংখ্যাটির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দশমিক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পাওয়া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</a:p>
          <a:p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-   </a:t>
            </a:r>
            <a:r>
              <a:rPr lang="en-US" sz="2800" dirty="0" smtClean="0"/>
              <a:t>11001</a:t>
            </a:r>
            <a:r>
              <a:rPr lang="en-US" sz="2800" baseline="-25000" dirty="0" smtClean="0"/>
              <a:t>2 				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সংখ্যাটি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2800" dirty="0" smtClean="0"/>
              <a:t>1,1,0,0,1</a:t>
            </a:r>
            <a:endParaRPr lang="en-US" sz="28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স্থানীয়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,2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,2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,2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,2</a:t>
            </a:r>
            <a:r>
              <a:rPr lang="en-US" sz="2800" baseline="30000" dirty="0" smtClean="0"/>
              <a:t>0</a:t>
            </a:r>
            <a:endParaRPr lang="en-US" sz="2800" dirty="0"/>
          </a:p>
          <a:p>
            <a:r>
              <a:rPr lang="en-US" sz="2800" dirty="0" smtClean="0"/>
              <a:t>		=16,8,4,2,1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6535712" y="1648918"/>
            <a:ext cx="5401456" cy="3657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অর্থা</a:t>
            </a:r>
            <a:r>
              <a:rPr lang="en-US" sz="2800" b="1" dirty="0" smtClean="0">
                <a:solidFill>
                  <a:schemeClr val="tx1"/>
                </a:solidFill>
              </a:rPr>
              <a:t>ৎ-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1×2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4</a:t>
            </a:r>
            <a:r>
              <a:rPr lang="en-US" sz="2800" b="1" dirty="0" smtClean="0">
                <a:solidFill>
                  <a:schemeClr val="tx1"/>
                </a:solidFill>
              </a:rPr>
              <a:t>+1</a:t>
            </a: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2800" b="1" baseline="30000" dirty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+0</a:t>
            </a: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2800" b="1" baseline="30000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+0</a:t>
            </a: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2800" b="1" baseline="30000" dirty="0">
                <a:solidFill>
                  <a:schemeClr val="tx1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+1</a:t>
            </a: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2800" b="1" baseline="30000" dirty="0">
                <a:solidFill>
                  <a:schemeClr val="tx1"/>
                </a:solidFill>
              </a:rPr>
              <a:t>0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=1</a:t>
            </a: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800" b="1" dirty="0">
                <a:solidFill>
                  <a:schemeClr val="tx1"/>
                </a:solidFill>
              </a:rPr>
              <a:t>16+1</a:t>
            </a: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800" b="1" dirty="0">
                <a:solidFill>
                  <a:schemeClr val="tx1"/>
                </a:solidFill>
              </a:rPr>
              <a:t>8+0</a:t>
            </a: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800" b="1" dirty="0">
                <a:solidFill>
                  <a:schemeClr val="tx1"/>
                </a:solidFill>
              </a:rPr>
              <a:t>4+0</a:t>
            </a: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800" b="1" dirty="0">
                <a:solidFill>
                  <a:schemeClr val="tx1"/>
                </a:solidFill>
              </a:rPr>
              <a:t>2+1</a:t>
            </a:r>
            <a:r>
              <a:rPr lang="en-US" sz="2800" b="1" dirty="0">
                <a:solidFill>
                  <a:schemeClr val="tx1"/>
                </a:solidFill>
                <a:sym typeface="Symbol" panose="05050102010706020507" pitchFamily="18" charset="2"/>
              </a:rPr>
              <a:t></a:t>
            </a:r>
            <a:r>
              <a:rPr lang="en-US" sz="2800" b="1" dirty="0">
                <a:solidFill>
                  <a:schemeClr val="tx1"/>
                </a:solidFill>
              </a:rPr>
              <a:t>1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=16+8+0+0+1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=</a:t>
            </a:r>
            <a:r>
              <a:rPr lang="en-US" sz="2800" b="1" dirty="0" smtClean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7" name="Rectangle 6"/>
          <p:cNvSpPr/>
          <p:nvPr/>
        </p:nvSpPr>
        <p:spPr>
          <a:xfrm>
            <a:off x="1226032" y="5529059"/>
            <a:ext cx="69825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sz="48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ৎ-</a:t>
            </a:r>
            <a:r>
              <a:rPr lang="en-US" sz="48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(11001)</a:t>
            </a:r>
            <a:r>
              <a:rPr lang="en-US" sz="4800" b="1" baseline="-250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2</a:t>
            </a:r>
            <a:r>
              <a:rPr lang="en-US" sz="4800" b="1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=(</a:t>
            </a:r>
            <a:r>
              <a:rPr lang="en-US" sz="4800" b="1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25)</a:t>
            </a:r>
            <a:r>
              <a:rPr lang="en-US" sz="4800" b="1" baseline="-250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10</a:t>
            </a:r>
            <a:endParaRPr lang="en-US" sz="4800" b="1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4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3005" y="0"/>
            <a:ext cx="8773429" cy="830997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28034" y="1996225"/>
            <a:ext cx="7920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</a:t>
            </a:r>
            <a:r>
              <a:rPr lang="en-US" sz="3200" dirty="0" smtClean="0"/>
              <a:t>10101)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ডানদিক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একত্রে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ভাগ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বামদিকে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আসতে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বামদিকের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ভাগে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খালি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০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শূন্য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পুর্ণ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3871" y="1064716"/>
            <a:ext cx="2467342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(10101)</a:t>
            </a:r>
            <a:r>
              <a:rPr 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=(?)</a:t>
            </a:r>
            <a:r>
              <a:rPr lang="en-US" sz="32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1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541" y="1064716"/>
            <a:ext cx="3614537" cy="3191077"/>
          </a:xfrm>
          <a:prstGeom prst="rect">
            <a:avLst/>
          </a:prstGeom>
        </p:spPr>
      </p:pic>
      <p:sp>
        <p:nvSpPr>
          <p:cNvPr id="7" name="Flowchart: Card 6"/>
          <p:cNvSpPr/>
          <p:nvPr/>
        </p:nvSpPr>
        <p:spPr>
          <a:xfrm>
            <a:off x="792058" y="3687901"/>
            <a:ext cx="3734873" cy="2720097"/>
          </a:xfrm>
          <a:prstGeom prst="flowChartPunchedCard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073501" y="4803816"/>
            <a:ext cx="708337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155323" y="4816697"/>
            <a:ext cx="682580" cy="25758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32108" y="3618015"/>
            <a:ext cx="29948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(১০১০১</a:t>
            </a:r>
            <a:r>
              <a:rPr lang="en-US" sz="4000" b="1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r>
              <a:rPr lang="en-US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= ০১০    ১০১</a:t>
            </a:r>
          </a:p>
          <a:p>
            <a:r>
              <a:rPr lang="en-US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     </a:t>
            </a:r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৫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=(২৫)</a:t>
            </a:r>
            <a:endParaRPr lang="en-US" sz="4000" b="1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33375" y="5563673"/>
            <a:ext cx="4334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sz="36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  <a:r>
              <a:rPr lang="en-US" sz="3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r>
              <a:rPr lang="en-US" sz="3600" b="1" dirty="0">
                <a:solidFill>
                  <a:srgbClr val="FF0000"/>
                </a:solidFill>
              </a:rPr>
              <a:t>(10101)</a:t>
            </a:r>
            <a:r>
              <a:rPr lang="en-US" sz="3600" b="1" baseline="-25000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=(</a:t>
            </a:r>
            <a:r>
              <a:rPr lang="en-US" sz="3600" b="1" dirty="0" smtClean="0">
                <a:solidFill>
                  <a:srgbClr val="FF0000"/>
                </a:solidFill>
              </a:rPr>
              <a:t>25)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8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6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4" y="121687"/>
            <a:ext cx="10759194" cy="830997"/>
          </a:xfrm>
          <a:prstGeom prst="rect">
            <a:avLst/>
          </a:prstGeom>
          <a:noFill/>
          <a:ln w="57150"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GB" sz="4800" dirty="0"/>
          </a:p>
        </p:txBody>
      </p:sp>
      <p:sp>
        <p:nvSpPr>
          <p:cNvPr id="3" name="Rectangle 2"/>
          <p:cNvSpPr/>
          <p:nvPr/>
        </p:nvSpPr>
        <p:spPr>
          <a:xfrm>
            <a:off x="7808384" y="1119715"/>
            <a:ext cx="2909771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(10101)</a:t>
            </a:r>
            <a:r>
              <a:rPr lang="en-US" sz="3600" b="1" baseline="-25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=(?)</a:t>
            </a:r>
            <a:r>
              <a:rPr lang="en-US" sz="3600" b="1" baseline="-25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140" y="1447658"/>
            <a:ext cx="64265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(10101)</a:t>
            </a:r>
            <a:r>
              <a:rPr lang="en-US" sz="3200" b="1" baseline="-25000" dirty="0"/>
              <a:t>2</a:t>
            </a:r>
            <a:r>
              <a:rPr lang="en-US" sz="3200" b="1" dirty="0"/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ডানদিক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চারটি</a:t>
            </a:r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বিট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একত্রে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নিয়ে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ভাগ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বামদিকে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আসতে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বামদিকের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ভাগে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খালি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প্রয়োজনীয়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০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শূন্য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দিয়ে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পুর্ণ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3200" b="1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en-US" sz="3200" b="1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2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862884" y="3849221"/>
            <a:ext cx="4121242" cy="286067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2884" y="3811012"/>
            <a:ext cx="41212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১০১০১</a:t>
            </a:r>
            <a:endParaRPr lang="en-US" sz="9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 = ০০০১      ০১০১ </a:t>
            </a:r>
            <a:endParaRPr lang="en-US" sz="11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	  ১            ৫</a:t>
            </a:r>
            <a:endParaRPr lang="en-US" sz="11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4800" dirty="0" smtClean="0">
                <a:latin typeface="Nikosh" panose="02000000000000000000" pitchFamily="2" charset="0"/>
                <a:cs typeface="Nikosh" panose="02000000000000000000" pitchFamily="2" charset="0"/>
              </a:rPr>
              <a:t>   = (১৫)</a:t>
            </a:r>
          </a:p>
        </p:txBody>
      </p:sp>
      <p:sp>
        <p:nvSpPr>
          <p:cNvPr id="14" name="Left Arrow 13"/>
          <p:cNvSpPr/>
          <p:nvPr/>
        </p:nvSpPr>
        <p:spPr>
          <a:xfrm>
            <a:off x="1790162" y="5215943"/>
            <a:ext cx="953036" cy="10303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3773511" y="5215943"/>
            <a:ext cx="1040938" cy="103031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65194" y="5666704"/>
            <a:ext cx="40158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sz="2800" b="1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ৎ-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(10101)</a:t>
            </a:r>
            <a:r>
              <a:rPr lang="en-US" sz="3200" b="1" baseline="-25000" dirty="0">
                <a:solidFill>
                  <a:srgbClr val="002060"/>
                </a:solidFill>
              </a:rPr>
              <a:t>2</a:t>
            </a:r>
            <a:r>
              <a:rPr lang="en-US" sz="3200" b="1" dirty="0">
                <a:solidFill>
                  <a:srgbClr val="002060"/>
                </a:solidFill>
              </a:rPr>
              <a:t>=(</a:t>
            </a:r>
            <a:r>
              <a:rPr lang="en-US" sz="3200" b="1" dirty="0" smtClean="0">
                <a:solidFill>
                  <a:srgbClr val="002060"/>
                </a:solidFill>
              </a:rPr>
              <a:t>15)</a:t>
            </a:r>
            <a:r>
              <a:rPr lang="en-US" sz="3200" b="1" baseline="-25000" dirty="0" smtClean="0">
                <a:solidFill>
                  <a:srgbClr val="002060"/>
                </a:solidFill>
              </a:rPr>
              <a:t>16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140" y="2154750"/>
            <a:ext cx="4034938" cy="231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3252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873beb7-5857-4685-be1f-d57550cc96c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317</TotalTime>
  <Words>663</Words>
  <Application>Microsoft Office PowerPoint</Application>
  <PresentationFormat>Widescreen</PresentationFormat>
  <Paragraphs>94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Arial</vt:lpstr>
      <vt:lpstr>Calibri</vt:lpstr>
      <vt:lpstr>Cambria Math</vt:lpstr>
      <vt:lpstr>Nikosh</vt:lpstr>
      <vt:lpstr>NikoshBAN</vt:lpstr>
      <vt:lpstr>Opera</vt:lpstr>
      <vt:lpstr>Segoe UI</vt:lpstr>
      <vt:lpstr>Segoe UI Light</vt:lpstr>
      <vt:lpstr>Symbol</vt:lpstr>
      <vt:lpstr>Times New Roman</vt:lpstr>
      <vt:lpstr>Wingdings</vt:lpstr>
      <vt:lpstr>Yu Gothic UI</vt:lpstr>
      <vt:lpstr>WelcomeDoc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RCG</dc:creator>
  <cp:keywords/>
  <cp:lastModifiedBy>RCG</cp:lastModifiedBy>
  <cp:revision>38</cp:revision>
  <dcterms:created xsi:type="dcterms:W3CDTF">2020-04-21T07:02:04Z</dcterms:created>
  <dcterms:modified xsi:type="dcterms:W3CDTF">2020-04-21T16:31:46Z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