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2"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8" r:id="rId20"/>
    <p:sldId id="279" r:id="rId21"/>
    <p:sldId id="280"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136321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198423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138151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254334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190703-3841-4686-A21A-B4EFD295C9B2}"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95613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190703-3841-4686-A21A-B4EFD295C9B2}"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181797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190703-3841-4686-A21A-B4EFD295C9B2}"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41915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190703-3841-4686-A21A-B4EFD295C9B2}"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282273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90703-3841-4686-A21A-B4EFD295C9B2}"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362307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190703-3841-4686-A21A-B4EFD295C9B2}"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9823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190703-3841-4686-A21A-B4EFD295C9B2}"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val="125545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90703-3841-4686-A21A-B4EFD295C9B2}" type="datetimeFigureOut">
              <a:rPr lang="en-US" smtClean="0"/>
              <a:pPr/>
              <a:t>4/13/2020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9833-30A8-4EEA-BC3F-1DFDDB5C68CF}" type="slidenum">
              <a:rPr lang="en-US" smtClean="0"/>
              <a:pPr/>
              <a:t>‹#›</a:t>
            </a:fld>
            <a:endParaRPr lang="en-US"/>
          </a:p>
        </p:txBody>
      </p:sp>
    </p:spTree>
    <p:extLst>
      <p:ext uri="{BB962C8B-B14F-4D97-AF65-F5344CB8AC3E}">
        <p14:creationId xmlns:p14="http://schemas.microsoft.com/office/powerpoint/2010/main" val="1230216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7406" y="2314163"/>
            <a:ext cx="7374135" cy="1015663"/>
          </a:xfrm>
          <a:prstGeom prst="rect">
            <a:avLst/>
          </a:prstGeom>
          <a:noFill/>
        </p:spPr>
        <p:txBody>
          <a:bodyPr wrap="none" rtlCol="0">
            <a:spAutoFit/>
          </a:bodyPr>
          <a:lstStyle/>
          <a:p>
            <a:pPr algn="ctr"/>
            <a:r>
              <a:rPr lang="en-US" sz="6000" b="1" dirty="0" err="1" smtClean="0">
                <a:solidFill>
                  <a:schemeClr val="bg1"/>
                </a:solidFill>
                <a:latin typeface="NikoshBAN" pitchFamily="2" charset="0"/>
                <a:cs typeface="NikoshBAN" pitchFamily="2" charset="0"/>
              </a:rPr>
              <a:t>আজকের</a:t>
            </a:r>
            <a:r>
              <a:rPr lang="bn-BD" sz="6000" b="1" dirty="0" smtClean="0">
                <a:solidFill>
                  <a:schemeClr val="bg1"/>
                </a:solidFill>
                <a:latin typeface="NikoshBAN" pitchFamily="2" charset="0"/>
                <a:cs typeface="NikoshBAN" pitchFamily="2" charset="0"/>
              </a:rPr>
              <a:t> ক্লাসে সবাইকে স্বাগত</a:t>
            </a:r>
            <a:endParaRPr lang="en-US" sz="6000" b="1" dirty="0">
              <a:solidFill>
                <a:schemeClr val="bg1"/>
              </a:solidFill>
              <a:latin typeface="NikoshBAN" pitchFamily="2" charset="0"/>
              <a:cs typeface="NikoshBAN" pitchFamily="2" charset="0"/>
            </a:endParaRPr>
          </a:p>
        </p:txBody>
      </p:sp>
      <p:grpSp>
        <p:nvGrpSpPr>
          <p:cNvPr id="10" name="Group 9"/>
          <p:cNvGrpSpPr/>
          <p:nvPr/>
        </p:nvGrpSpPr>
        <p:grpSpPr>
          <a:xfrm>
            <a:off x="168988" y="0"/>
            <a:ext cx="4948923" cy="1125658"/>
            <a:chOff x="1321704" y="222969"/>
            <a:chExt cx="5585696" cy="1125658"/>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704" y="266693"/>
              <a:ext cx="1203554" cy="10081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338" y="222969"/>
              <a:ext cx="1310809" cy="10519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670" y="305518"/>
              <a:ext cx="1138730" cy="100428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0226" y="266693"/>
              <a:ext cx="1176365" cy="1081934"/>
            </a:xfrm>
            <a:prstGeom prst="rect">
              <a:avLst/>
            </a:prstGeom>
          </p:spPr>
        </p:pic>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6268" y="1"/>
            <a:ext cx="1637731" cy="1125658"/>
          </a:xfrm>
          <a:prstGeom prst="rect">
            <a:avLst/>
          </a:prstGeom>
        </p:spPr>
      </p:pic>
    </p:spTree>
    <p:extLst>
      <p:ext uri="{BB962C8B-B14F-4D97-AF65-F5344CB8AC3E}">
        <p14:creationId xmlns:p14="http://schemas.microsoft.com/office/powerpoint/2010/main" val="371483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3000" r="10000" b="28000"/>
          </a:stretch>
        </a:blipFill>
        <a:effectLst/>
      </p:bgPr>
    </p:bg>
    <p:spTree>
      <p:nvGrpSpPr>
        <p:cNvPr id="1" name=""/>
        <p:cNvGrpSpPr/>
        <p:nvPr/>
      </p:nvGrpSpPr>
      <p:grpSpPr>
        <a:xfrm>
          <a:off x="0" y="0"/>
          <a:ext cx="0" cy="0"/>
          <a:chOff x="0" y="0"/>
          <a:chExt cx="0" cy="0"/>
        </a:xfrm>
      </p:grpSpPr>
      <p:sp>
        <p:nvSpPr>
          <p:cNvPr id="4" name="Rectangle 3"/>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5202511"/>
            <a:ext cx="8778240" cy="1477328"/>
          </a:xfrm>
          <a:prstGeom prst="rect">
            <a:avLst/>
          </a:prstGeom>
          <a:solidFill>
            <a:schemeClr val="accent6">
              <a:lumMod val="60000"/>
              <a:lumOff val="40000"/>
            </a:schemeClr>
          </a:solidFill>
        </p:spPr>
        <p:txBody>
          <a:bodyPr wrap="square">
            <a:spAutoFit/>
          </a:bodyPr>
          <a:lstStyle/>
          <a:p>
            <a:pPr algn="just"/>
            <a:r>
              <a:rPr lang="as-IN" sz="3000" dirty="0">
                <a:latin typeface="NikoshBAN" panose="02000000000000000000" pitchFamily="2" charset="0"/>
                <a:cs typeface="NikoshBAN" panose="02000000000000000000" pitchFamily="2" charset="0"/>
              </a:rPr>
              <a:t>রিং টপোলজি হচ্ছে গোলাকার বৃত্তের মতো। এই টপোলজিতে প্রতিটি কম্পিউটার অন্য দুটি কম্পিউটারের সঙ্গে যুক্ত থাকে। এই টপোলজিতে এক কম্পিউটার থেকে অন্য কম্পিউটারে তথ্য যায় একটা নির্দিষ্ট দিকে।</a:t>
            </a:r>
            <a:endParaRPr lang="as-IN" sz="30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322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10000" r="3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1405181" y="0"/>
            <a:ext cx="6231988" cy="646331"/>
          </a:xfrm>
          <a:prstGeom prst="rect">
            <a:avLst/>
          </a:prstGeom>
          <a:noFill/>
          <a:ln w="57150">
            <a:solidFill>
              <a:srgbClr val="00B050"/>
            </a:solidFill>
          </a:ln>
        </p:spPr>
        <p:txBody>
          <a:bodyPr wrap="square" rtlCol="0">
            <a:spAutoFit/>
          </a:bodyPr>
          <a:lstStyle/>
          <a:p>
            <a:pPr algn="ctr"/>
            <a:r>
              <a:rPr lang="en-US" sz="3600" b="1" dirty="0" err="1" smtClean="0">
                <a:solidFill>
                  <a:srgbClr val="002060"/>
                </a:solidFill>
                <a:latin typeface="NikoshBAN" pitchFamily="2" charset="0"/>
                <a:cs typeface="NikoshBAN" pitchFamily="2" charset="0"/>
              </a:rPr>
              <a:t>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21189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13000" r="11000" b="29000"/>
          </a:stretch>
        </a:blipFill>
        <a:effectLst/>
      </p:bgPr>
    </p:bg>
    <p:spTree>
      <p:nvGrpSpPr>
        <p:cNvPr id="1" name=""/>
        <p:cNvGrpSpPr/>
        <p:nvPr/>
      </p:nvGrpSpPr>
      <p:grpSpPr>
        <a:xfrm>
          <a:off x="0" y="0"/>
          <a:ext cx="0" cy="0"/>
          <a:chOff x="0" y="0"/>
          <a:chExt cx="0" cy="0"/>
        </a:xfrm>
      </p:grpSpPr>
      <p:sp>
        <p:nvSpPr>
          <p:cNvPr id="4" name="Rectangle 3"/>
          <p:cNvSpPr/>
          <p:nvPr/>
        </p:nvSpPr>
        <p:spPr>
          <a:xfrm>
            <a:off x="266280" y="183252"/>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193127"/>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স্টার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477295" y="4900834"/>
            <a:ext cx="8666705" cy="1815882"/>
          </a:xfrm>
          <a:prstGeom prst="rect">
            <a:avLst/>
          </a:prstGeom>
          <a:noFill/>
          <a:ln w="57150">
            <a:solidFill>
              <a:schemeClr val="tx1"/>
            </a:solidFill>
          </a:ln>
        </p:spPr>
        <p:txBody>
          <a:bodyPr wrap="square">
            <a:spAutoFit/>
          </a:bodyPr>
          <a:lstStyle/>
          <a:p>
            <a:pPr algn="just"/>
            <a:r>
              <a:rPr lang="as-IN" sz="2800" dirty="0">
                <a:latin typeface="NikoshBAN" panose="02000000000000000000" pitchFamily="2" charset="0"/>
                <a:cs typeface="NikoshBAN" panose="02000000000000000000" pitchFamily="2" charset="0"/>
              </a:rPr>
              <a:t>কোনো নেটওয়ার্কের সব কম্পিউটার যদি একটি কেন্দ্রীয় হাবের সঙ্গে যুক্ত থাকে, তাকেই বলে স্টার টপোলজি। এটি একটি সহজ টপোলজি। এতে একটি কম্পিউটার নষ্ট হলে বাকি নেটওয়ার্ক সচল থাকে কিন্তু কোনোভাবে কেন্দ্রীয় হাব নষ্ট হলে পুরো নেটওয়ার্ক অচল হয়ে পড়বে।</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308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15000" r="1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1512268" y="100484"/>
            <a:ext cx="6386732" cy="646331"/>
          </a:xfrm>
          <a:prstGeom prst="rect">
            <a:avLst/>
          </a:prstGeom>
          <a:noFill/>
          <a:ln w="57150">
            <a:solidFill>
              <a:srgbClr val="00B050"/>
            </a:solidFill>
          </a:ln>
        </p:spPr>
        <p:txBody>
          <a:bodyPr wrap="square" rtlCol="0">
            <a:spAutoFit/>
          </a:bodyPr>
          <a:lstStyle/>
          <a:p>
            <a:r>
              <a:rPr lang="en-US" sz="3600" b="1" dirty="0" err="1" smtClean="0">
                <a:solidFill>
                  <a:srgbClr val="002060"/>
                </a:solidFill>
                <a:latin typeface="NikoshBAN" pitchFamily="2" charset="0"/>
                <a:cs typeface="NikoshBAN" pitchFamily="2" charset="0"/>
              </a:rPr>
              <a:t>স্টার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9209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22000"/>
          </a:stretch>
        </a:blipFill>
        <a:effectLst/>
      </p:bgPr>
    </p:bg>
    <p:spTree>
      <p:nvGrpSpPr>
        <p:cNvPr id="1" name=""/>
        <p:cNvGrpSpPr/>
        <p:nvPr/>
      </p:nvGrpSpPr>
      <p:grpSpPr>
        <a:xfrm>
          <a:off x="0" y="0"/>
          <a:ext cx="0" cy="0"/>
          <a:chOff x="0" y="0"/>
          <a:chExt cx="0" cy="0"/>
        </a:xfrm>
      </p:grpSpPr>
      <p:sp>
        <p:nvSpPr>
          <p:cNvPr id="4" name="Rectangle 3"/>
          <p:cNvSpPr/>
          <p:nvPr/>
        </p:nvSpPr>
        <p:spPr>
          <a:xfrm>
            <a:off x="266280" y="157843"/>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169604"/>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5264773"/>
            <a:ext cx="8708909" cy="1384995"/>
          </a:xfrm>
          <a:prstGeom prst="rect">
            <a:avLst/>
          </a:prstGeom>
          <a:ln w="57150">
            <a:solidFill>
              <a:srgbClr val="00B050"/>
            </a:solidFill>
          </a:ln>
        </p:spPr>
        <p:txBody>
          <a:bodyPr wrap="square">
            <a:spAutoFit/>
          </a:bodyPr>
          <a:lstStyle/>
          <a:p>
            <a:pPr algn="just"/>
            <a:r>
              <a:rPr lang="as-IN" sz="2800" dirty="0">
                <a:latin typeface="NikoshBAN" panose="02000000000000000000" pitchFamily="2" charset="0"/>
                <a:cs typeface="NikoshBAN" panose="02000000000000000000" pitchFamily="2" charset="0"/>
              </a:rPr>
              <a:t>ট্রি টপোলজি গাছের মতো। গাছে যেমন কাণ্ড থেকে ডাল, একটি ডাল থেকে আরেকটি ডাল এবং তা থেকে আরেকটি ডাল বের হয়, ট্রি টপোলজিও সে রকম। ট্রি টপোলজিতে অনেক স্টার টপোলজি একত্র করা হয়।</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20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a:stretch>
        </a:blipFill>
        <a:effectLst/>
      </p:bgPr>
    </p:bg>
    <p:spTree>
      <p:nvGrpSpPr>
        <p:cNvPr id="1" name=""/>
        <p:cNvGrpSpPr/>
        <p:nvPr/>
      </p:nvGrpSpPr>
      <p:grpSpPr>
        <a:xfrm>
          <a:off x="0" y="0"/>
          <a:ext cx="0" cy="0"/>
          <a:chOff x="0" y="0"/>
          <a:chExt cx="0" cy="0"/>
        </a:xfrm>
      </p:grpSpPr>
      <p:sp>
        <p:nvSpPr>
          <p:cNvPr id="3" name="TextBox 2"/>
          <p:cNvSpPr txBox="1"/>
          <p:nvPr/>
        </p:nvSpPr>
        <p:spPr>
          <a:xfrm>
            <a:off x="1616102" y="0"/>
            <a:ext cx="6114757" cy="646331"/>
          </a:xfrm>
          <a:prstGeom prst="rect">
            <a:avLst/>
          </a:prstGeom>
          <a:solidFill>
            <a:schemeClr val="accent6">
              <a:lumMod val="40000"/>
              <a:lumOff val="60000"/>
            </a:schemeClr>
          </a:solidFill>
          <a:ln w="38100">
            <a:solidFill>
              <a:srgbClr val="00B050"/>
            </a:solidFill>
          </a:ln>
        </p:spPr>
        <p:txBody>
          <a:bodyPr wrap="square" rtlCol="0">
            <a:spAutoFit/>
          </a:bodyPr>
          <a:lstStyle/>
          <a:p>
            <a:pPr algn="ctr"/>
            <a:r>
              <a:rPr lang="en-US" sz="3600" b="1" dirty="0" err="1" smtClean="0">
                <a:solidFill>
                  <a:srgbClr val="002060"/>
                </a:solidFill>
                <a:latin typeface="NikoshBAN" pitchFamily="2" charset="0"/>
                <a:cs typeface="NikoshBAN" pitchFamily="2" charset="0"/>
              </a:rPr>
              <a:t>ট্রি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30607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184" y="5279301"/>
            <a:ext cx="4113627" cy="1077218"/>
          </a:xfrm>
          <a:prstGeom prst="rect">
            <a:avLst/>
          </a:prstGeom>
          <a:noFill/>
          <a:ln>
            <a:solidFill>
              <a:schemeClr val="tx1"/>
            </a:solidFill>
            <a:prstDash val="solid"/>
          </a:ln>
        </p:spPr>
        <p:txBody>
          <a:bodyPr wrap="none" rtlCol="0">
            <a:spAutoFit/>
          </a:bodyPr>
          <a:lstStyle/>
          <a:p>
            <a:pPr algn="just"/>
            <a:r>
              <a:rPr lang="en-US" sz="3200" dirty="0" smtClean="0">
                <a:latin typeface="NikoshBAN" panose="02000000000000000000" pitchFamily="2" charset="0"/>
                <a:cs typeface="NikoshBAN" panose="02000000000000000000" pitchFamily="2" charset="0"/>
              </a:rPr>
              <a:t>1। </a:t>
            </a:r>
            <a:r>
              <a:rPr lang="en-US" sz="3200" dirty="0" err="1" smtClean="0">
                <a:latin typeface="NikoshBAN" panose="02000000000000000000" pitchFamily="2" charset="0"/>
                <a:cs typeface="NikoshBAN" panose="02000000000000000000" pitchFamily="2" charset="0"/>
              </a:rPr>
              <a:t>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টপোলজি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a:t>
            </a:r>
            <a:r>
              <a:rPr lang="en-US" sz="3200" dirty="0" smtClean="0">
                <a:latin typeface="NikoshBAN" panose="02000000000000000000" pitchFamily="2" charset="0"/>
                <a:cs typeface="NikoshBAN" panose="02000000000000000000" pitchFamily="2" charset="0"/>
              </a:rPr>
              <a:t>?</a:t>
            </a:r>
          </a:p>
          <a:p>
            <a:pPr algn="just"/>
            <a:r>
              <a:rPr lang="en-US" sz="3200" dirty="0" smtClean="0">
                <a:latin typeface="NikoshBAN" panose="02000000000000000000" pitchFamily="2" charset="0"/>
                <a:cs typeface="NikoshBAN" panose="02000000000000000000" pitchFamily="2" charset="0"/>
              </a:rPr>
              <a:t>2। </a:t>
            </a:r>
            <a:r>
              <a:rPr lang="en-US" sz="3200" dirty="0" err="1" smtClean="0">
                <a:latin typeface="NikoshBAN" panose="02000000000000000000" pitchFamily="2" charset="0"/>
                <a:cs typeface="NikoshBAN" panose="02000000000000000000" pitchFamily="2" charset="0"/>
              </a:rPr>
              <a:t>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টপোলজির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3978001" y="121907"/>
            <a:ext cx="1745991" cy="646331"/>
          </a:xfrm>
          <a:prstGeom prst="rect">
            <a:avLst/>
          </a:prstGeom>
          <a:solidFill>
            <a:schemeClr val="accent5">
              <a:lumMod val="40000"/>
              <a:lumOff val="60000"/>
            </a:schemeClr>
          </a:solidFill>
          <a:ln w="28575">
            <a:solidFill>
              <a:schemeClr val="tx1"/>
            </a:solidFill>
          </a:ln>
          <a:effectLst>
            <a:glow rad="139700">
              <a:schemeClr val="accent3">
                <a:satMod val="175000"/>
                <a:alpha val="40000"/>
              </a:schemeClr>
            </a:glow>
          </a:effectLst>
        </p:spPr>
        <p:txBody>
          <a:bodyPr wrap="none" rtlCol="0">
            <a:spAutoFit/>
          </a:bodyPr>
          <a:lstStyle/>
          <a:p>
            <a:pPr algn="ctr"/>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262" t="16003" r="5236"/>
          <a:stretch/>
        </p:blipFill>
        <p:spPr>
          <a:xfrm>
            <a:off x="4653887" y="964939"/>
            <a:ext cx="4490114" cy="39209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3" y="964939"/>
            <a:ext cx="4338688" cy="3920960"/>
          </a:xfrm>
          <a:prstGeom prst="rect">
            <a:avLst/>
          </a:prstGeom>
        </p:spPr>
      </p:pic>
    </p:spTree>
    <p:extLst>
      <p:ext uri="{BB962C8B-B14F-4D97-AF65-F5344CB8AC3E}">
        <p14:creationId xmlns:p14="http://schemas.microsoft.com/office/powerpoint/2010/main" val="388452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14000" r="10000" b="27000"/>
          </a:stretch>
        </a:blipFill>
        <a:effectLst/>
      </p:bgPr>
    </p:bg>
    <p:spTree>
      <p:nvGrpSpPr>
        <p:cNvPr id="1" name=""/>
        <p:cNvGrpSpPr/>
        <p:nvPr/>
      </p:nvGrpSpPr>
      <p:grpSpPr>
        <a:xfrm>
          <a:off x="0" y="0"/>
          <a:ext cx="0" cy="0"/>
          <a:chOff x="0" y="0"/>
          <a:chExt cx="0" cy="0"/>
        </a:xfrm>
      </p:grpSpPr>
      <p:sp>
        <p:nvSpPr>
          <p:cNvPr id="4" name="Rectangle 3"/>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মেশ</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5286991"/>
            <a:ext cx="8765178" cy="1384995"/>
          </a:xfrm>
          <a:prstGeom prst="rect">
            <a:avLst/>
          </a:prstGeom>
          <a:gradFill>
            <a:gsLst>
              <a:gs pos="53000">
                <a:srgbClr val="D4DEFF"/>
              </a:gs>
              <a:gs pos="83000">
                <a:srgbClr val="D4DEFF"/>
              </a:gs>
            </a:gsLst>
            <a:lin ang="5400000" scaled="0"/>
          </a:gradFill>
        </p:spPr>
        <p:txBody>
          <a:bodyPr wrap="square">
            <a:spAutoFit/>
          </a:bodyPr>
          <a:lstStyle/>
          <a:p>
            <a:pPr algn="just"/>
            <a:r>
              <a:rPr lang="as-IN" sz="2800" dirty="0">
                <a:latin typeface="NikoshBAN" panose="02000000000000000000" pitchFamily="2" charset="0"/>
                <a:cs typeface="NikoshBAN" panose="02000000000000000000" pitchFamily="2" charset="0"/>
              </a:rPr>
              <a:t>এই টপোলজিতে সরাসরি একাধিক কম্পিউটার একাধিক পথে যুক্ত থাকে। এই টপোলজিতে কম্পিউটারগুলো অন্য কম্পিউটার থেকে তথ্য নেওয়ার পাশাপাশি ওই নেটওয়ার্কের অন্য কম্পিউটারের মধ্যে বিতরণও করতে পারে।</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3823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12000" r="1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1485392" y="114564"/>
            <a:ext cx="6358597" cy="646331"/>
          </a:xfrm>
          <a:prstGeom prst="rect">
            <a:avLst/>
          </a:prstGeom>
          <a:noFill/>
          <a:ln w="38100">
            <a:solidFill>
              <a:schemeClr val="tx1"/>
            </a:solidFill>
          </a:ln>
        </p:spPr>
        <p:txBody>
          <a:bodyPr wrap="square" rtlCol="0">
            <a:spAutoFit/>
          </a:bodyPr>
          <a:lstStyle/>
          <a:p>
            <a:pPr algn="ctr"/>
            <a:r>
              <a:rPr lang="en-US" sz="3600" b="1" dirty="0" err="1" smtClean="0">
                <a:solidFill>
                  <a:srgbClr val="002060"/>
                </a:solidFill>
                <a:latin typeface="NikoshBAN" pitchFamily="2" charset="0"/>
                <a:cs typeface="NikoshBAN" pitchFamily="2" charset="0"/>
              </a:rPr>
              <a:t>মেশ</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546261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76583" y="224714"/>
            <a:ext cx="3990833" cy="1323439"/>
          </a:xfrm>
          <a:prstGeom prst="rect">
            <a:avLst/>
          </a:prstGeom>
          <a:solidFill>
            <a:schemeClr val="accent3">
              <a:lumMod val="20000"/>
              <a:lumOff val="80000"/>
            </a:schemeClr>
          </a:solidFill>
        </p:spPr>
        <p:txBody>
          <a:bodyPr wrap="square" rtlCol="0">
            <a:spAutoFit/>
          </a:bodyPr>
          <a:lstStyle/>
          <a:p>
            <a:pPr algn="ctr"/>
            <a:r>
              <a:rPr lang="en-US" sz="80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rPr>
              <a:t>দলগত</a:t>
            </a:r>
            <a:r>
              <a:rPr lang="en-US" sz="8000" b="1" dirty="0" smtClean="0">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80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rPr>
              <a:t>কাজ</a:t>
            </a:r>
            <a:endParaRPr lang="en-US" sz="8000" b="1" dirty="0">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endParaRPr>
          </a:p>
        </p:txBody>
      </p:sp>
      <p:sp>
        <p:nvSpPr>
          <p:cNvPr id="6" name="TextBox 5"/>
          <p:cNvSpPr txBox="1"/>
          <p:nvPr/>
        </p:nvSpPr>
        <p:spPr>
          <a:xfrm>
            <a:off x="284018" y="3114857"/>
            <a:ext cx="8575964" cy="1384995"/>
          </a:xfrm>
          <a:prstGeom prst="rect">
            <a:avLst/>
          </a:prstGeom>
          <a:solidFill>
            <a:schemeClr val="accent2">
              <a:lumMod val="20000"/>
              <a:lumOff val="80000"/>
            </a:schemeClr>
          </a:solidFill>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দলঃ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নেটওয়ার্ক</a:t>
            </a:r>
            <a:r>
              <a:rPr lang="en-US" sz="4800" dirty="0" smtClean="0">
                <a:latin typeface="NikoshBAN" pitchFamily="2" charset="0"/>
                <a:cs typeface="NikoshBAN" pitchFamily="2" charset="0"/>
              </a:rPr>
              <a:t>)</a:t>
            </a:r>
          </a:p>
          <a:p>
            <a:pPr algn="ctr"/>
            <a:r>
              <a:rPr lang="as-IN" sz="3600" dirty="0" smtClean="0">
                <a:latin typeface="NikoshBAN" pitchFamily="2" charset="0"/>
                <a:cs typeface="NikoshBAN" pitchFamily="2" charset="0"/>
              </a:rPr>
              <a:t>টপোলজি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অনুযায়ী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নেটওয়ার্ক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প্রকারভেদ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লিপিবদ্ধ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8" name="TextBox 7"/>
          <p:cNvSpPr txBox="1"/>
          <p:nvPr/>
        </p:nvSpPr>
        <p:spPr>
          <a:xfrm>
            <a:off x="284018" y="4906497"/>
            <a:ext cx="8575964" cy="1384995"/>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দলঃ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ষ্টার</a:t>
            </a:r>
            <a:r>
              <a:rPr lang="en-US" sz="4800" dirty="0" smtClean="0">
                <a:latin typeface="NikoshBAN" pitchFamily="2" charset="0"/>
                <a:cs typeface="NikoshBAN" pitchFamily="2" charset="0"/>
              </a:rPr>
              <a:t>)</a:t>
            </a:r>
          </a:p>
          <a:p>
            <a:pPr algn="ctr"/>
            <a:r>
              <a:rPr lang="en-US" sz="3600" dirty="0" err="1" smtClean="0">
                <a:latin typeface="NikoshBAN" pitchFamily="2" charset="0"/>
                <a:cs typeface="NikoshBAN" pitchFamily="2" charset="0"/>
              </a:rPr>
              <a:t>স্টার</a:t>
            </a:r>
            <a:r>
              <a:rPr lang="en-US" sz="3600" dirty="0" smtClean="0">
                <a:latin typeface="NikoshBAN" pitchFamily="2" charset="0"/>
                <a:cs typeface="NikoshBAN" pitchFamily="2" charset="0"/>
              </a:rPr>
              <a:t> </a:t>
            </a:r>
            <a:r>
              <a:rPr lang="as-IN" sz="3600" dirty="0">
                <a:latin typeface="NikoshBAN" pitchFamily="2" charset="0"/>
                <a:cs typeface="NikoshBAN" pitchFamily="2" charset="0"/>
              </a:rPr>
              <a:t>টপোলজি</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বাস</a:t>
            </a:r>
            <a:r>
              <a:rPr lang="en-US" sz="3600" dirty="0" smtClean="0">
                <a:latin typeface="NikoshBAN" pitchFamily="2" charset="0"/>
                <a:cs typeface="NikoshBAN" pitchFamily="2" charset="0"/>
              </a:rPr>
              <a:t> </a:t>
            </a:r>
            <a:r>
              <a:rPr lang="as-IN" sz="3600" dirty="0">
                <a:latin typeface="NikoshBAN" pitchFamily="2" charset="0"/>
                <a:cs typeface="NikoshBAN" pitchFamily="2" charset="0"/>
              </a:rPr>
              <a:t>টপোলজি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দেখাও</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662028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p:cNvSpPr/>
          <p:nvPr/>
        </p:nvSpPr>
        <p:spPr>
          <a:xfrm>
            <a:off x="49104" y="0"/>
            <a:ext cx="8957736" cy="676692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1994" y="766913"/>
            <a:ext cx="2062429" cy="2378629"/>
          </a:xfrm>
          <a:prstGeom prst="round2DiagRect">
            <a:avLst>
              <a:gd name="adj1" fmla="val 16667"/>
              <a:gd name="adj2" fmla="val 2207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32260" y="259082"/>
            <a:ext cx="4528885" cy="1015663"/>
          </a:xfrm>
          <a:prstGeom prst="rect">
            <a:avLst/>
          </a:prstGeom>
          <a:noFill/>
        </p:spPr>
        <p:txBody>
          <a:bodyPr wrap="square" rtlCol="0">
            <a:spAutoFit/>
          </a:bodyPr>
          <a:lstStyle/>
          <a:p>
            <a:pPr algn="ct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শিক্ষক</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bn-BD"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পরিচিতি</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13" name="TextBox 2"/>
          <p:cNvSpPr txBox="1"/>
          <p:nvPr/>
        </p:nvSpPr>
        <p:spPr>
          <a:xfrm>
            <a:off x="145029" y="2460664"/>
            <a:ext cx="4539109" cy="3724096"/>
          </a:xfrm>
          <a:prstGeom prst="rect">
            <a:avLst/>
          </a:prstGeom>
          <a:ln w="19050" cmpd="dbl">
            <a:solidFill>
              <a:schemeClr val="accent1">
                <a:alpha val="84000"/>
              </a:schemeClr>
            </a:solidFill>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atin typeface="NikoshBAN" pitchFamily="2" charset="0"/>
                <a:cs typeface="NikoshBAN" pitchFamily="2" charset="0"/>
              </a:rPr>
              <a:t> </a:t>
            </a:r>
            <a:r>
              <a:rPr lang="bn-BD" sz="2800" b="1" dirty="0">
                <a:latin typeface="NikoshBAN" pitchFamily="2" charset="0"/>
                <a:cs typeface="NikoshBAN" pitchFamily="2" charset="0"/>
              </a:rPr>
              <a:t>প্রকৌ, মোঃ মোস্তাফিজুর রহমান খান</a:t>
            </a:r>
          </a:p>
          <a:p>
            <a:pPr algn="ctr"/>
            <a:r>
              <a:rPr lang="bn-BD" sz="2400" dirty="0">
                <a:latin typeface="NikoshBAN" pitchFamily="2" charset="0"/>
                <a:cs typeface="NikoshBAN" pitchFamily="2" charset="0"/>
              </a:rPr>
              <a:t>ডিপ্লোমা ইন ইঞ্জিনি</a:t>
            </a:r>
            <a:r>
              <a:rPr lang="en-US" sz="2400" dirty="0" err="1">
                <a:latin typeface="NikoshBAN" pitchFamily="2" charset="0"/>
                <a:cs typeface="NikoshBAN" pitchFamily="2" charset="0"/>
              </a:rPr>
              <a:t>য়া</a:t>
            </a:r>
            <a:r>
              <a:rPr lang="bn-BD" sz="2400" dirty="0">
                <a:latin typeface="NikoshBAN" pitchFamily="2" charset="0"/>
                <a:cs typeface="NikoshBAN" pitchFamily="2" charset="0"/>
              </a:rPr>
              <a:t>রিং (কম্পিউটার)</a:t>
            </a:r>
          </a:p>
          <a:p>
            <a:pPr algn="ctr"/>
            <a:r>
              <a:rPr lang="bn-BD" sz="2400" dirty="0">
                <a:latin typeface="NikoshBAN" pitchFamily="2" charset="0"/>
                <a:cs typeface="NikoshBAN" pitchFamily="2" charset="0"/>
              </a:rPr>
              <a:t>আধ্যক্ষ(ভারপ্রাপ্ত) ও</a:t>
            </a:r>
            <a:endParaRPr lang="en-US" sz="2400" dirty="0">
              <a:latin typeface="NikoshBAN" pitchFamily="2" charset="0"/>
              <a:cs typeface="NikoshBAN" pitchFamily="2" charset="0"/>
            </a:endParaRPr>
          </a:p>
          <a:p>
            <a:pPr algn="ctr"/>
            <a:r>
              <a:rPr lang="en-US" sz="2800" dirty="0" err="1">
                <a:latin typeface="NikoshBAN" pitchFamily="2" charset="0"/>
                <a:cs typeface="NikoshBAN" pitchFamily="2" charset="0"/>
              </a:rPr>
              <a:t>প্রভাষক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কম্পিউটার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অপারেশন</a:t>
            </a:r>
            <a:r>
              <a:rPr lang="en-US" sz="2800" dirty="0">
                <a:latin typeface="NikoshBAN" pitchFamily="2" charset="0"/>
                <a:cs typeface="NikoshBAN" pitchFamily="2" charset="0"/>
              </a:rPr>
              <a:t>) </a:t>
            </a:r>
            <a:endParaRPr lang="bn-BD" sz="2800" dirty="0">
              <a:latin typeface="NikoshBAN" pitchFamily="2" charset="0"/>
              <a:cs typeface="NikoshBAN" pitchFamily="2" charset="0"/>
            </a:endParaRPr>
          </a:p>
          <a:p>
            <a:pPr algn="ctr"/>
            <a:r>
              <a:rPr lang="bn-BD" sz="2800" b="1" dirty="0">
                <a:latin typeface="NikoshBAN" pitchFamily="2" charset="0"/>
                <a:cs typeface="NikoshBAN" pitchFamily="2" charset="0"/>
              </a:rPr>
              <a:t>ছোটবাইসদিয়া বিজনেস ম্যানেজমেন্ট ইন্সটিটিউট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a:p>
            <a:pPr algn="ctr"/>
            <a:r>
              <a:rPr lang="bn-BD" sz="2800" b="1" dirty="0">
                <a:latin typeface="NikoshBAN" pitchFamily="2" charset="0"/>
                <a:cs typeface="NikoshBAN" pitchFamily="2" charset="0"/>
              </a:rPr>
              <a:t>রাঙ্গাবালী, পটুয়াখালী।</a:t>
            </a:r>
          </a:p>
          <a:p>
            <a:pPr algn="ctr"/>
            <a:r>
              <a:rPr lang="bn-BD" sz="2800" dirty="0">
                <a:latin typeface="NikoshBAN" pitchFamily="2" charset="0"/>
                <a:cs typeface="NikoshBAN" pitchFamily="2" charset="0"/>
              </a:rPr>
              <a:t>মোবাইল : </a:t>
            </a:r>
            <a:r>
              <a:rPr lang="bn-BD" sz="2800" dirty="0" smtClean="0">
                <a:latin typeface="NikoshBAN" pitchFamily="2" charset="0"/>
                <a:cs typeface="NikoshBAN" pitchFamily="2" charset="0"/>
              </a:rPr>
              <a:t>০১৭৪৬১২০৯২৩</a:t>
            </a:r>
            <a:endParaRPr lang="en-US" sz="2800" dirty="0" smtClean="0">
              <a:latin typeface="NikoshBAN" pitchFamily="2" charset="0"/>
              <a:cs typeface="NikoshBAN" pitchFamily="2" charset="0"/>
            </a:endParaRPr>
          </a:p>
          <a:p>
            <a:pPr algn="ctr"/>
            <a:r>
              <a:rPr lang="en-US" dirty="0" smtClean="0">
                <a:solidFill>
                  <a:srgbClr val="00B050"/>
                </a:solidFill>
                <a:latin typeface="Times New Roman" panose="02020603050405020304" pitchFamily="18" charset="0"/>
                <a:cs typeface="Times New Roman" panose="02020603050405020304" pitchFamily="18" charset="0"/>
              </a:rPr>
              <a:t>Email-www.engmrkhan8@gmail.com</a:t>
            </a:r>
            <a:endParaRPr lang="bn-BD" dirty="0">
              <a:solidFill>
                <a:srgbClr val="00B050"/>
              </a:solidFill>
              <a:latin typeface="Times New Roman" panose="02020603050405020304" pitchFamily="18" charset="0"/>
              <a:cs typeface="NikoshBAN" pitchFamily="2" charset="0"/>
            </a:endParaRPr>
          </a:p>
        </p:txBody>
      </p:sp>
      <p:sp>
        <p:nvSpPr>
          <p:cNvPr id="14" name="TextBox 13"/>
          <p:cNvSpPr txBox="1"/>
          <p:nvPr/>
        </p:nvSpPr>
        <p:spPr>
          <a:xfrm>
            <a:off x="4722125" y="3489185"/>
            <a:ext cx="4284717" cy="249299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4000" b="1" dirty="0" err="1">
                <a:latin typeface="NikoshBAN" panose="02000000000000000000" pitchFamily="2" charset="0"/>
                <a:cs typeface="NikoshBAN" panose="02000000000000000000" pitchFamily="2" charset="0"/>
              </a:rPr>
              <a:t>শ্রেণিঃ</a:t>
            </a:r>
            <a:r>
              <a:rPr lang="en-US" sz="4000"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দ্বাদশ</a:t>
            </a:r>
            <a:endParaRPr lang="en-US" sz="4000" b="1" dirty="0">
              <a:latin typeface="NikoshBAN" panose="02000000000000000000" pitchFamily="2" charset="0"/>
              <a:cs typeface="NikoshBAN" panose="02000000000000000000" pitchFamily="2" charset="0"/>
            </a:endParaRPr>
          </a:p>
          <a:p>
            <a:pPr>
              <a:spcBef>
                <a:spcPct val="0"/>
              </a:spcBef>
            </a:pPr>
            <a:r>
              <a:rPr lang="as-IN" sz="2800" dirty="0">
                <a:latin typeface="NikoshBAN" panose="02000000000000000000" pitchFamily="2" charset="0"/>
                <a:cs typeface="NikoshBAN" panose="02000000000000000000" pitchFamily="2" charset="0"/>
              </a:rPr>
              <a:t>কম্পিউটার অফিস অ্যাপ্লিকেশন ২</a:t>
            </a:r>
            <a:endParaRPr lang="en-US" sz="2800" dirty="0">
              <a:latin typeface="NikoshBAN" panose="02000000000000000000" pitchFamily="2" charset="0"/>
              <a:cs typeface="NikoshBAN" panose="02000000000000000000" pitchFamily="2" charset="0"/>
            </a:endParaRPr>
          </a:p>
          <a:p>
            <a:pPr>
              <a:spcBef>
                <a:spcPct val="0"/>
              </a:spcBef>
            </a:pPr>
            <a:r>
              <a:rPr lang="en-US" sz="3200" dirty="0" err="1">
                <a:latin typeface="NikoshBAN" panose="02000000000000000000" pitchFamily="2" charset="0"/>
                <a:cs typeface="NikoshBAN" panose="02000000000000000000" pitchFamily="2" charset="0"/>
              </a:rPr>
              <a:t>অধ্যায়ঃ</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তৃতী</a:t>
            </a:r>
            <a:r>
              <a:rPr lang="en-US" sz="3200" dirty="0">
                <a:latin typeface="NikoshBAN" panose="02000000000000000000" pitchFamily="2" charset="0"/>
                <a:cs typeface="NikoshBAN" panose="02000000000000000000" pitchFamily="2" charset="0"/>
              </a:rPr>
              <a:t>য়</a:t>
            </a:r>
          </a:p>
          <a:p>
            <a:pPr>
              <a:spcBef>
                <a:spcPct val="0"/>
              </a:spcBef>
            </a:pPr>
            <a:r>
              <a:rPr lang="en-US" sz="2400" dirty="0" err="1">
                <a:latin typeface="NikoshBAN" panose="02000000000000000000" pitchFamily="2" charset="0"/>
                <a:cs typeface="NikoshBAN" panose="02000000000000000000" pitchFamily="2" charset="0"/>
              </a:rPr>
              <a:t>পাঠ</a:t>
            </a:r>
            <a:r>
              <a:rPr lang="en-US" sz="2400" dirty="0">
                <a:latin typeface="NikoshBAN" panose="02000000000000000000" pitchFamily="2" charset="0"/>
                <a:cs typeface="NikoshBAN" panose="02000000000000000000" pitchFamily="2" charset="0"/>
              </a:rPr>
              <a:t> ৩.৫: </a:t>
            </a:r>
            <a:r>
              <a:rPr lang="as-IN" sz="2400" dirty="0">
                <a:latin typeface="NikoshBAN" panose="02000000000000000000" pitchFamily="2" charset="0"/>
                <a:cs typeface="NikoshBAN" panose="02000000000000000000" pitchFamily="2" charset="0"/>
              </a:rPr>
              <a:t>নেটও</a:t>
            </a:r>
            <a:r>
              <a:rPr lang="en-US" sz="2400" dirty="0" err="1">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র্ক টপোলজি ও প্রটোকল</a:t>
            </a:r>
            <a:endParaRPr lang="en-US" sz="2400" dirty="0">
              <a:latin typeface="NikoshBAN" panose="02000000000000000000" pitchFamily="2" charset="0"/>
              <a:cs typeface="NikoshBAN" panose="02000000000000000000" pitchFamily="2" charset="0"/>
            </a:endParaRPr>
          </a:p>
          <a:p>
            <a:pPr>
              <a:spcBef>
                <a:spcPct val="0"/>
              </a:spcBef>
            </a:pPr>
            <a:r>
              <a:rPr lang="bn-BD" sz="3200" dirty="0">
                <a:latin typeface="NikoshBAN" panose="02000000000000000000" pitchFamily="2" charset="0"/>
                <a:cs typeface="NikoshBAN" panose="02000000000000000000" pitchFamily="2" charset="0"/>
              </a:rPr>
              <a:t>সময় </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 ৫০ </a:t>
            </a:r>
            <a:r>
              <a:rPr lang="bn-BD" sz="3200" dirty="0" smtClean="0">
                <a:latin typeface="NikoshBAN" panose="02000000000000000000" pitchFamily="2" charset="0"/>
                <a:cs typeface="NikoshBAN" panose="02000000000000000000" pitchFamily="2" charset="0"/>
              </a:rPr>
              <a:t>মি</a:t>
            </a:r>
            <a:endParaRPr lang="bn-BD" sz="32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75" y="329072"/>
            <a:ext cx="1981200" cy="2131592"/>
          </a:xfrm>
          <a:prstGeom prst="rect">
            <a:avLst/>
          </a:prstGeom>
        </p:spPr>
      </p:pic>
    </p:spTree>
    <p:extLst>
      <p:ext uri="{BB962C8B-B14F-4D97-AF65-F5344CB8AC3E}">
        <p14:creationId xmlns:p14="http://schemas.microsoft.com/office/powerpoint/2010/main" val="961833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03847" y="2149522"/>
            <a:ext cx="3509749"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মুল্যায়ন</a:t>
            </a:r>
            <a:endParaRPr lang="en-US" sz="8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484496" y="3888492"/>
            <a:ext cx="8458200" cy="2554545"/>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smtClean="0">
                <a:solidFill>
                  <a:schemeClr val="tx1"/>
                </a:solidFill>
                <a:latin typeface="NikoshBAN" pitchFamily="2" charset="0"/>
                <a:cs typeface="NikoshBAN" pitchFamily="2" charset="0"/>
              </a:rPr>
              <a:t>01। </a:t>
            </a:r>
            <a:r>
              <a:rPr lang="en-US" sz="4000" dirty="0" err="1" smtClean="0">
                <a:solidFill>
                  <a:schemeClr val="tx1"/>
                </a:solidFill>
                <a:latin typeface="NikoshBAN" pitchFamily="2" charset="0"/>
                <a:cs typeface="NikoshBAN" pitchFamily="2" charset="0"/>
              </a:rPr>
              <a:t>টপোলজি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a:t>
            </a:r>
            <a:r>
              <a:rPr lang="en-US" sz="4000" dirty="0" smtClean="0">
                <a:solidFill>
                  <a:schemeClr val="tx1"/>
                </a:solidFill>
                <a:latin typeface="NikoshBAN" pitchFamily="2" charset="0"/>
                <a:cs typeface="NikoshBAN" pitchFamily="2" charset="0"/>
              </a:rPr>
              <a:t>?</a:t>
            </a:r>
          </a:p>
          <a:p>
            <a:r>
              <a:rPr lang="en-US" sz="4000" dirty="0" smtClean="0">
                <a:solidFill>
                  <a:schemeClr val="tx1"/>
                </a:solidFill>
                <a:latin typeface="NikoshBAN" pitchFamily="2" charset="0"/>
                <a:cs typeface="NikoshBAN" pitchFamily="2" charset="0"/>
              </a:rPr>
              <a:t>02। </a:t>
            </a:r>
            <a:r>
              <a:rPr lang="en-US" sz="4000" dirty="0" err="1" smtClean="0">
                <a:solidFill>
                  <a:schemeClr val="tx1"/>
                </a:solidFill>
                <a:latin typeface="NikoshBAN" pitchFamily="2" charset="0"/>
                <a:cs typeface="NikoshBAN" pitchFamily="2" charset="0"/>
              </a:rPr>
              <a:t>টপোলজি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নির্বাচন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হয়</a:t>
            </a:r>
            <a:r>
              <a:rPr lang="en-US" sz="4000" dirty="0" smtClean="0">
                <a:solidFill>
                  <a:schemeClr val="tx1"/>
                </a:solidFill>
                <a:latin typeface="NikoshBAN" pitchFamily="2" charset="0"/>
                <a:cs typeface="NikoshBAN" pitchFamily="2" charset="0"/>
              </a:rPr>
              <a:t>?</a:t>
            </a:r>
          </a:p>
          <a:p>
            <a:r>
              <a:rPr lang="en-US" sz="4000" dirty="0" smtClean="0">
                <a:solidFill>
                  <a:schemeClr val="tx1"/>
                </a:solidFill>
                <a:latin typeface="NikoshBAN" pitchFamily="2" charset="0"/>
                <a:cs typeface="NikoshBAN" pitchFamily="2" charset="0"/>
              </a:rPr>
              <a:t>03। </a:t>
            </a:r>
            <a:r>
              <a:rPr lang="en-US" sz="4000" dirty="0" err="1" smtClean="0">
                <a:solidFill>
                  <a:schemeClr val="tx1"/>
                </a:solidFill>
                <a:latin typeface="NikoshBAN" pitchFamily="2" charset="0"/>
                <a:cs typeface="NikoshBAN" pitchFamily="2" charset="0"/>
              </a:rPr>
              <a:t>টপোলজি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অনুযায়ী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নেটওয়ার্ক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প্রকার</a:t>
            </a:r>
            <a:r>
              <a:rPr lang="en-US" sz="4000" dirty="0" smtClean="0">
                <a:solidFill>
                  <a:schemeClr val="tx1"/>
                </a:solidFill>
                <a:latin typeface="NikoshBAN" pitchFamily="2" charset="0"/>
                <a:cs typeface="NikoshBAN" pitchFamily="2" charset="0"/>
              </a:rPr>
              <a:t>?</a:t>
            </a:r>
          </a:p>
          <a:p>
            <a:r>
              <a:rPr lang="en-US" sz="4000" dirty="0" smtClean="0">
                <a:solidFill>
                  <a:schemeClr val="tx1"/>
                </a:solidFill>
                <a:latin typeface="NikoshBAN" pitchFamily="2" charset="0"/>
                <a:cs typeface="NikoshBAN" pitchFamily="2" charset="0"/>
              </a:rPr>
              <a:t>04। </a:t>
            </a:r>
            <a:r>
              <a:rPr lang="as-IN" sz="4000" dirty="0">
                <a:solidFill>
                  <a:schemeClr val="tx1"/>
                </a:solidFill>
                <a:latin typeface="NikoshBAN" panose="02000000000000000000" pitchFamily="2" charset="0"/>
                <a:cs typeface="NikoshBAN" panose="02000000000000000000" pitchFamily="2" charset="0"/>
              </a:rPr>
              <a:t>স্টার টপোলজির সম্প্রসারিত </a:t>
            </a:r>
            <a:r>
              <a:rPr lang="as-IN" sz="4000" dirty="0" smtClean="0">
                <a:solidFill>
                  <a:schemeClr val="tx1"/>
                </a:solidFill>
                <a:latin typeface="NikoshBAN" panose="02000000000000000000" pitchFamily="2" charset="0"/>
                <a:cs typeface="NikoshBAN" panose="02000000000000000000" pitchFamily="2" charset="0"/>
              </a:rPr>
              <a:t>রূপ</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a:t>
            </a:r>
            <a:r>
              <a:rPr lang="en-US" sz="4000" dirty="0" smtClean="0">
                <a:solidFill>
                  <a:schemeClr val="tx1"/>
                </a:solidFill>
                <a:latin typeface="NikoshBAN" pitchFamily="2" charset="0"/>
                <a:cs typeface="NikoshBAN" pitchFamily="2" charset="0"/>
              </a:rPr>
              <a:t>?</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84940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t="-13000" r="-26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3167987" y="1722164"/>
            <a:ext cx="47244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বাড়ির</a:t>
            </a:r>
            <a:r>
              <a:rPr lang="en-US" sz="8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effectLst>
                  <a:outerShdw blurRad="76200" dist="50800" dir="5400000" algn="tl" rotWithShape="0">
                    <a:srgbClr val="000000">
                      <a:alpha val="65000"/>
                    </a:srgbClr>
                  </a:outerShdw>
                </a:effectLst>
                <a:latin typeface="NikoshBAN" pitchFamily="2" charset="0"/>
                <a:cs typeface="NikoshBAN" pitchFamily="2" charset="0"/>
              </a:rPr>
              <a:t>কাজ</a:t>
            </a:r>
            <a:endParaRPr lang="en-US" sz="8000" b="1" spc="50" dirty="0" smtClean="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535675" y="4533209"/>
            <a:ext cx="7871346" cy="1200329"/>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solidFill>
                  <a:schemeClr val="tx1"/>
                </a:solidFill>
                <a:latin typeface="NikoshBAN" pitchFamily="2" charset="0"/>
                <a:cs typeface="NikoshBAN" pitchFamily="2" charset="0"/>
              </a:rPr>
              <a:t>01। </a:t>
            </a:r>
            <a:r>
              <a:rPr lang="as-IN" sz="3600" dirty="0">
                <a:solidFill>
                  <a:schemeClr val="tx1"/>
                </a:solidFill>
                <a:latin typeface="NikoshBAN" pitchFamily="2" charset="0"/>
                <a:cs typeface="NikoshBAN" pitchFamily="2" charset="0"/>
              </a:rPr>
              <a:t>টপোলজি সমূহের তুলনামূলক পার্থক্য নিরূপণ কর</a:t>
            </a:r>
            <a:r>
              <a:rPr lang="as-IN" sz="3600" dirty="0" smtClean="0">
                <a:solidFill>
                  <a:schemeClr val="tx1"/>
                </a:solidFill>
                <a:latin typeface="NikoshBAN" pitchFamily="2" charset="0"/>
                <a:cs typeface="NikoshBAN" pitchFamily="2" charset="0"/>
              </a:rPr>
              <a:t>।</a:t>
            </a:r>
            <a:endParaRPr lang="en-US" sz="3600" dirty="0" smtClean="0">
              <a:solidFill>
                <a:schemeClr val="tx1"/>
              </a:solidFill>
              <a:latin typeface="NikoshBAN" pitchFamily="2" charset="0"/>
              <a:cs typeface="NikoshBAN" pitchFamily="2" charset="0"/>
            </a:endParaRPr>
          </a:p>
          <a:p>
            <a:r>
              <a:rPr lang="en-US" sz="3600" dirty="0" smtClean="0">
                <a:solidFill>
                  <a:schemeClr val="tx1"/>
                </a:solidFill>
                <a:latin typeface="NikoshBAN" pitchFamily="2" charset="0"/>
                <a:cs typeface="NikoshBAN" pitchFamily="2" charset="0"/>
              </a:rPr>
              <a:t>02। </a:t>
            </a:r>
            <a:r>
              <a:rPr lang="as-IN" sz="3600" dirty="0">
                <a:solidFill>
                  <a:schemeClr val="tx1"/>
                </a:solidFill>
                <a:latin typeface="NikoshBAN" pitchFamily="2" charset="0"/>
                <a:cs typeface="NikoshBAN" pitchFamily="2" charset="0"/>
              </a:rPr>
              <a:t>টপোলজি অনুসারে </a:t>
            </a:r>
            <a:r>
              <a:rPr lang="as-IN" sz="3600" dirty="0" smtClean="0">
                <a:solidFill>
                  <a:schemeClr val="tx1"/>
                </a:solidFill>
                <a:latin typeface="NikoshBAN" pitchFamily="2" charset="0"/>
                <a:cs typeface="NikoshBAN" pitchFamily="2" charset="0"/>
              </a:rPr>
              <a:t>নেটও</a:t>
            </a:r>
            <a:r>
              <a:rPr lang="en-US" sz="3600" dirty="0" err="1" smtClean="0">
                <a:solidFill>
                  <a:schemeClr val="tx1"/>
                </a:solidFill>
                <a:latin typeface="NikoshBAN" pitchFamily="2" charset="0"/>
                <a:cs typeface="NikoshBAN" pitchFamily="2" charset="0"/>
              </a:rPr>
              <a:t>য়া</a:t>
            </a:r>
            <a:r>
              <a:rPr lang="as-IN" sz="3600" dirty="0" smtClean="0">
                <a:solidFill>
                  <a:schemeClr val="tx1"/>
                </a:solidFill>
                <a:latin typeface="NikoshBAN" pitchFamily="2" charset="0"/>
                <a:cs typeface="NikoshBAN" pitchFamily="2" charset="0"/>
              </a:rPr>
              <a:t>র্ক </a:t>
            </a:r>
            <a:r>
              <a:rPr lang="as-IN" sz="3600" dirty="0">
                <a:solidFill>
                  <a:schemeClr val="tx1"/>
                </a:solidFill>
                <a:latin typeface="NikoshBAN" pitchFamily="2" charset="0"/>
                <a:cs typeface="NikoshBAN" pitchFamily="2" charset="0"/>
              </a:rPr>
              <a:t>ডিজাইন ব্যাখ্যা কর।</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1789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8000" r="1000" b="1000"/>
          </a:stretch>
        </a:blipFill>
        <a:effectLst/>
      </p:bgPr>
    </p:bg>
    <p:spTree>
      <p:nvGrpSpPr>
        <p:cNvPr id="1" name=""/>
        <p:cNvGrpSpPr/>
        <p:nvPr/>
      </p:nvGrpSpPr>
      <p:grpSpPr>
        <a:xfrm>
          <a:off x="0" y="0"/>
          <a:ext cx="0" cy="0"/>
          <a:chOff x="0" y="0"/>
          <a:chExt cx="0" cy="0"/>
        </a:xfrm>
      </p:grpSpPr>
      <p:sp>
        <p:nvSpPr>
          <p:cNvPr id="4" name="Rectangle 3"/>
          <p:cNvSpPr/>
          <p:nvPr/>
        </p:nvSpPr>
        <p:spPr>
          <a:xfrm>
            <a:off x="1041274" y="1411490"/>
            <a:ext cx="7116051" cy="3770263"/>
          </a:xfrm>
          <a:prstGeom prst="rect">
            <a:avLst/>
          </a:prstGeom>
          <a:noFill/>
        </p:spPr>
        <p:txBody>
          <a:bodyPr wrap="none" lIns="91440" tIns="45720" rIns="91440" bIns="45720">
            <a:spAutoFit/>
          </a:bodyPr>
          <a:lstStyle/>
          <a:p>
            <a:pPr algn="ctr"/>
            <a:r>
              <a:rPr lang="en-US" sz="23900" b="1" cap="none" spc="0" dirty="0" err="1"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ধন্যবাদ</a:t>
            </a:r>
            <a:endParaRPr lang="en-US" sz="239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318130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Box 13"/>
          <p:cNvSpPr txBox="1"/>
          <p:nvPr/>
        </p:nvSpPr>
        <p:spPr>
          <a:xfrm>
            <a:off x="649486" y="5988059"/>
            <a:ext cx="8181293" cy="584775"/>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কম্পিউটার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দেওয়ার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পদ্ধতিকে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15" name="Group 14"/>
          <p:cNvGrpSpPr/>
          <p:nvPr/>
        </p:nvGrpSpPr>
        <p:grpSpPr>
          <a:xfrm>
            <a:off x="469975" y="128172"/>
            <a:ext cx="8053044" cy="616029"/>
            <a:chOff x="1638517" y="8927983"/>
            <a:chExt cx="7857091" cy="616029"/>
          </a:xfrm>
        </p:grpSpPr>
        <p:sp>
          <p:nvSpPr>
            <p:cNvPr id="16" name="TextBox 15"/>
            <p:cNvSpPr txBox="1"/>
            <p:nvPr/>
          </p:nvSpPr>
          <p:spPr>
            <a:xfrm>
              <a:off x="1988804" y="8927983"/>
              <a:ext cx="7506804" cy="615553"/>
            </a:xfrm>
            <a:prstGeom prst="rect">
              <a:avLst/>
            </a:prstGeom>
            <a:solidFill>
              <a:schemeClr val="bg2"/>
            </a:solidFill>
            <a:ln>
              <a:solidFill>
                <a:schemeClr val="accent6">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400" b="1" dirty="0" err="1">
                  <a:latin typeface="NikoshBAN" pitchFamily="2" charset="0"/>
                  <a:cs typeface="NikoshBAN" pitchFamily="2" charset="0"/>
                </a:rPr>
                <a:t>ছবি</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এবং</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ভিডিও</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দেখে</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তোমরা</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কি</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বুঝতে</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পেরেছো</a:t>
              </a:r>
              <a:r>
                <a:rPr lang="en-US" sz="3400" b="1" dirty="0">
                  <a:latin typeface="NikoshBAN" pitchFamily="2" charset="0"/>
                  <a:cs typeface="NikoshBAN" pitchFamily="2" charset="0"/>
                </a:rPr>
                <a:t>?</a:t>
              </a: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517" y="8965766"/>
              <a:ext cx="350286" cy="578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Box 17"/>
          <p:cNvSpPr txBox="1"/>
          <p:nvPr/>
        </p:nvSpPr>
        <p:spPr>
          <a:xfrm>
            <a:off x="469975" y="4152213"/>
            <a:ext cx="8206473" cy="1384995"/>
          </a:xfrm>
          <a:prstGeom prst="rect">
            <a:avLst/>
          </a:prstGeom>
          <a:solidFill>
            <a:schemeClr val="bg1"/>
          </a:solid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err="1">
                <a:latin typeface="NikoshBAN" pitchFamily="2" charset="0"/>
                <a:cs typeface="NikoshBAN" pitchFamily="2" charset="0"/>
                <a:sym typeface="Wingdings"/>
              </a:rPr>
              <a:t>কম্পিউটার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নেটওয়ার্কের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মাধ্যমে</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অনেকগুলো</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কম্পিউটার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একসাথে</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জুড়ে</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দেওয়া</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হয়েছে</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যেন</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একটি</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কম্পিউটারের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সাথে</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অন্য</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একটি</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কম্পিউটার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যোগাযোগ</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করতে</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পারে</a:t>
            </a:r>
            <a:r>
              <a:rPr lang="en-US" sz="2800" dirty="0">
                <a:latin typeface="NikoshBAN" pitchFamily="2" charset="0"/>
                <a:cs typeface="NikoshBAN" pitchFamily="2" charset="0"/>
                <a:sym typeface="Wingdings"/>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81863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000" fill="hold"/>
                                        <p:tgtEl>
                                          <p:spTgt spid="14"/>
                                        </p:tgtEl>
                                        <p:attrNameLst>
                                          <p:attrName>ppt_w</p:attrName>
                                        </p:attrNameLst>
                                      </p:cBhvr>
                                      <p:tavLst>
                                        <p:tav tm="0">
                                          <p:val>
                                            <p:fltVal val="0"/>
                                          </p:val>
                                        </p:tav>
                                        <p:tav tm="100000">
                                          <p:val>
                                            <p:strVal val="#ppt_w"/>
                                          </p:val>
                                        </p:tav>
                                      </p:tavLst>
                                    </p:anim>
                                    <p:anim calcmode="lin" valueType="num">
                                      <p:cBhvr>
                                        <p:cTn id="30" dur="2000" fill="hold"/>
                                        <p:tgtEl>
                                          <p:spTgt spid="14"/>
                                        </p:tgtEl>
                                        <p:attrNameLst>
                                          <p:attrName>ppt_h</p:attrName>
                                        </p:attrNameLst>
                                      </p:cBhvr>
                                      <p:tavLst>
                                        <p:tav tm="0">
                                          <p:val>
                                            <p:fltVal val="0"/>
                                          </p:val>
                                        </p:tav>
                                        <p:tav tm="100000">
                                          <p:val>
                                            <p:strVal val="#ppt_h"/>
                                          </p:val>
                                        </p:tav>
                                      </p:tavLst>
                                    </p:anim>
                                    <p:animEffect transition="in" filter="fade">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2000" r="3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3716948" y="0"/>
            <a:ext cx="1627369" cy="707886"/>
          </a:xfrm>
          <a:prstGeom prst="rect">
            <a:avLst/>
          </a:prstGeom>
          <a:solidFill>
            <a:schemeClr val="accent1">
              <a:lumMod val="40000"/>
              <a:lumOff val="60000"/>
            </a:schemeClr>
          </a:solidFill>
        </p:spPr>
        <p:txBody>
          <a:bodyPr wrap="none" rtlCol="0">
            <a:spAutoFit/>
          </a:bodyPr>
          <a:lstStyle/>
          <a:p>
            <a:pPr algn="ctr"/>
            <a:r>
              <a:rPr lang="en-US" sz="4000" dirty="0" err="1" smtClean="0">
                <a:solidFill>
                  <a:srgbClr val="002060"/>
                </a:solidFill>
                <a:latin typeface="NikoshBAN" panose="02000000000000000000" pitchFamily="2" charset="0"/>
                <a:cs typeface="NikoshBAN" panose="02000000000000000000" pitchFamily="2" charset="0"/>
              </a:rPr>
              <a:t>টপোলজি</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39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3000"/>
          </a:stretch>
        </a:blipFill>
        <a:effectLst/>
      </p:bgPr>
    </p:bg>
    <p:spTree>
      <p:nvGrpSpPr>
        <p:cNvPr id="1" name=""/>
        <p:cNvGrpSpPr/>
        <p:nvPr/>
      </p:nvGrpSpPr>
      <p:grpSpPr>
        <a:xfrm>
          <a:off x="0" y="0"/>
          <a:ext cx="0" cy="0"/>
          <a:chOff x="0" y="0"/>
          <a:chExt cx="0" cy="0"/>
        </a:xfrm>
      </p:grpSpPr>
      <p:sp>
        <p:nvSpPr>
          <p:cNvPr id="2" name="Rectangle 1"/>
          <p:cNvSpPr/>
          <p:nvPr/>
        </p:nvSpPr>
        <p:spPr>
          <a:xfrm>
            <a:off x="1880175" y="1197362"/>
            <a:ext cx="4366901" cy="707886"/>
          </a:xfrm>
          <a:prstGeom prst="rect">
            <a:avLst/>
          </a:prstGeom>
          <a:solidFill>
            <a:schemeClr val="accent4">
              <a:lumMod val="40000"/>
              <a:lumOff val="60000"/>
            </a:schemeClr>
          </a:solidFill>
        </p:spPr>
        <p:txBody>
          <a:bodyPr wrap="none">
            <a:spAutoFit/>
          </a:bodyPr>
          <a:lstStyle/>
          <a:p>
            <a:r>
              <a:rPr lang="bn-BD" sz="4000" b="1" dirty="0">
                <a:solidFill>
                  <a:srgbClr val="002060"/>
                </a:solidFill>
                <a:latin typeface="NikoshBAN" pitchFamily="2" charset="0"/>
                <a:cs typeface="NikoshBAN" pitchFamily="2" charset="0"/>
              </a:rPr>
              <a:t>এই পাঠ শেষে শিক্ষার্থীরা</a:t>
            </a:r>
            <a:r>
              <a:rPr lang="bn-IN" sz="4000" b="1" dirty="0">
                <a:solidFill>
                  <a:srgbClr val="002060"/>
                </a:solidFill>
                <a:latin typeface="NikoshBAN" pitchFamily="2" charset="0"/>
                <a:cs typeface="NikoshBAN" pitchFamily="2" charset="0"/>
              </a:rPr>
              <a:t>...</a:t>
            </a:r>
            <a:endParaRPr lang="bn-BD" sz="4000" b="1" dirty="0">
              <a:solidFill>
                <a:srgbClr val="002060"/>
              </a:solidFill>
              <a:latin typeface="NikoshBAN" pitchFamily="2" charset="0"/>
              <a:cs typeface="NikoshBAN" pitchFamily="2" charset="0"/>
            </a:endParaRPr>
          </a:p>
        </p:txBody>
      </p:sp>
      <p:sp>
        <p:nvSpPr>
          <p:cNvPr id="3" name="Rectangle 2"/>
          <p:cNvSpPr/>
          <p:nvPr/>
        </p:nvSpPr>
        <p:spPr>
          <a:xfrm>
            <a:off x="3068943" y="123707"/>
            <a:ext cx="3030583" cy="679269"/>
          </a:xfrm>
          <a:prstGeom prst="rect">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NikoshBAN" pitchFamily="2" charset="0"/>
                <a:cs typeface="NikoshBAN" pitchFamily="2" charset="0"/>
              </a:rPr>
              <a:t>শিখনফল</a:t>
            </a:r>
            <a:endParaRPr lang="en-US" sz="4400" b="1" dirty="0">
              <a:solidFill>
                <a:srgbClr val="002060"/>
              </a:solidFill>
              <a:latin typeface="NikoshBAN" pitchFamily="2" charset="0"/>
              <a:cs typeface="NikoshBAN" pitchFamily="2" charset="0"/>
            </a:endParaRPr>
          </a:p>
        </p:txBody>
      </p:sp>
      <p:sp>
        <p:nvSpPr>
          <p:cNvPr id="4" name="TextBox 3"/>
          <p:cNvSpPr txBox="1"/>
          <p:nvPr/>
        </p:nvSpPr>
        <p:spPr>
          <a:xfrm>
            <a:off x="462999" y="3609004"/>
            <a:ext cx="4714752" cy="615553"/>
          </a:xfrm>
          <a:prstGeom prst="rect">
            <a:avLst/>
          </a:prstGeom>
          <a:solidFill>
            <a:schemeClr val="accent4">
              <a:lumMod val="20000"/>
              <a:lumOff val="80000"/>
            </a:schemeClr>
          </a:solidFill>
        </p:spPr>
        <p:txBody>
          <a:bodyPr wrap="none" rtlCol="0">
            <a:spAutoFit/>
          </a:bodyPr>
          <a:lstStyle/>
          <a:p>
            <a:r>
              <a:rPr lang="en-US" sz="3400" dirty="0" smtClean="0">
                <a:latin typeface="NikoshBAN" panose="02000000000000000000" pitchFamily="2" charset="0"/>
                <a:cs typeface="NikoshBAN" panose="02000000000000000000" pitchFamily="2" charset="0"/>
              </a:rPr>
              <a:t>1। </a:t>
            </a:r>
            <a:r>
              <a:rPr lang="en-US" sz="3400" dirty="0" err="1" smtClean="0">
                <a:latin typeface="NikoshBAN" panose="02000000000000000000" pitchFamily="2" charset="0"/>
                <a:cs typeface="NikoshBAN" panose="02000000000000000000" pitchFamily="2" charset="0"/>
              </a:rPr>
              <a:t>টপোলজি</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কি</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তা</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বলতে</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পারবে</a:t>
            </a:r>
            <a:r>
              <a:rPr lang="en-US" sz="3400" dirty="0" smtClean="0">
                <a:latin typeface="NikoshBAN" panose="02000000000000000000" pitchFamily="2" charset="0"/>
                <a:cs typeface="NikoshBAN" panose="02000000000000000000" pitchFamily="2" charset="0"/>
              </a:rPr>
              <a:t>;</a:t>
            </a:r>
            <a:endParaRPr lang="en-US" sz="3400" dirty="0">
              <a:latin typeface="NikoshBAN" panose="02000000000000000000" pitchFamily="2" charset="0"/>
              <a:cs typeface="NikoshBAN" panose="02000000000000000000" pitchFamily="2" charset="0"/>
            </a:endParaRPr>
          </a:p>
        </p:txBody>
      </p:sp>
      <p:sp>
        <p:nvSpPr>
          <p:cNvPr id="5" name="TextBox 4"/>
          <p:cNvSpPr txBox="1"/>
          <p:nvPr/>
        </p:nvSpPr>
        <p:spPr>
          <a:xfrm>
            <a:off x="462999" y="4210489"/>
            <a:ext cx="6155852" cy="615553"/>
          </a:xfrm>
          <a:prstGeom prst="rect">
            <a:avLst/>
          </a:prstGeom>
          <a:solidFill>
            <a:schemeClr val="accent4">
              <a:lumMod val="20000"/>
              <a:lumOff val="80000"/>
            </a:schemeClr>
          </a:solidFill>
        </p:spPr>
        <p:txBody>
          <a:bodyPr wrap="none" rtlCol="0">
            <a:spAutoFit/>
          </a:bodyPr>
          <a:lstStyle/>
          <a:p>
            <a:r>
              <a:rPr lang="en-US" sz="3200" dirty="0">
                <a:latin typeface="NikoshBAN" panose="02000000000000000000" pitchFamily="2" charset="0"/>
                <a:cs typeface="NikoshBAN" panose="02000000000000000000" pitchFamily="2" charset="0"/>
              </a:rPr>
              <a:t>2</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প্রকার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টপোলজি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62999" y="5388751"/>
            <a:ext cx="8542723" cy="615553"/>
          </a:xfrm>
          <a:prstGeom prst="rect">
            <a:avLst/>
          </a:prstGeom>
          <a:solidFill>
            <a:schemeClr val="accent4">
              <a:lumMod val="20000"/>
              <a:lumOff val="80000"/>
            </a:schemeClr>
          </a:solidFill>
        </p:spPr>
        <p:txBody>
          <a:bodyPr wrap="none" rtlCol="0">
            <a:spAutoFit/>
          </a:bodyPr>
          <a:lstStyle/>
          <a:p>
            <a:r>
              <a:rPr lang="en-US" sz="3400" dirty="0" smtClean="0">
                <a:latin typeface="NikoshBAN" panose="02000000000000000000" pitchFamily="2" charset="0"/>
                <a:cs typeface="NikoshBAN" panose="02000000000000000000" pitchFamily="2" charset="0"/>
              </a:rPr>
              <a:t>4। </a:t>
            </a:r>
            <a:r>
              <a:rPr lang="en-US" sz="3400" dirty="0" err="1" smtClean="0">
                <a:latin typeface="NikoshBAN" panose="02000000000000000000" pitchFamily="2" charset="0"/>
                <a:cs typeface="NikoshBAN" panose="02000000000000000000" pitchFamily="2" charset="0"/>
              </a:rPr>
              <a:t>নেটওয়ার্ক</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ডিজাইনে</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টপোলজির</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গুরুত্ব</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ব্যাখ্যা</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করতে</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পারবে</a:t>
            </a:r>
            <a:r>
              <a:rPr lang="en-US" sz="3400" dirty="0" smtClean="0">
                <a:latin typeface="NikoshBAN" panose="02000000000000000000" pitchFamily="2" charset="0"/>
                <a:cs typeface="NikoshBAN" panose="02000000000000000000" pitchFamily="2" charset="0"/>
              </a:rPr>
              <a:t>।</a:t>
            </a:r>
            <a:endParaRPr lang="en-US" sz="3400" dirty="0">
              <a:latin typeface="NikoshBAN" panose="02000000000000000000" pitchFamily="2" charset="0"/>
              <a:cs typeface="NikoshBAN" panose="02000000000000000000" pitchFamily="2" charset="0"/>
            </a:endParaRPr>
          </a:p>
        </p:txBody>
      </p:sp>
      <p:sp>
        <p:nvSpPr>
          <p:cNvPr id="7" name="TextBox 6"/>
          <p:cNvSpPr txBox="1"/>
          <p:nvPr/>
        </p:nvSpPr>
        <p:spPr>
          <a:xfrm>
            <a:off x="462999" y="4804408"/>
            <a:ext cx="6825908" cy="584775"/>
          </a:xfrm>
          <a:prstGeom prst="rect">
            <a:avLst/>
          </a:prstGeom>
          <a:solidFill>
            <a:schemeClr val="accent4">
              <a:lumMod val="20000"/>
              <a:lumOff val="80000"/>
            </a:schemeClr>
          </a:solidFill>
        </p:spPr>
        <p:txBody>
          <a:bodyPr wrap="none" rtlCol="0">
            <a:spAutoFit/>
          </a:bodyPr>
          <a:lstStyle/>
          <a:p>
            <a:r>
              <a:rPr lang="en-US" sz="3200" dirty="0" smtClean="0">
                <a:latin typeface="NikoshBAN" panose="02000000000000000000" pitchFamily="2" charset="0"/>
                <a:cs typeface="NikoshBAN" panose="02000000000000000000" pitchFamily="2" charset="0"/>
              </a:rPr>
              <a:t>3। </a:t>
            </a:r>
            <a:r>
              <a:rPr lang="en-US" sz="3200" dirty="0" err="1" smtClean="0">
                <a:latin typeface="NikoshBAN" panose="02000000000000000000" pitchFamily="2" charset="0"/>
                <a:cs typeface="NikoshBAN" panose="02000000000000000000" pitchFamily="2" charset="0"/>
              </a:rPr>
              <a:t>টপোলজি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ডাটাপ্রবাহ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03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59933" y="4723968"/>
            <a:ext cx="8501930" cy="1815882"/>
          </a:xfrm>
          <a:prstGeom prst="rect">
            <a:avLst/>
          </a:prstGeom>
          <a:solidFill>
            <a:schemeClr val="bg1"/>
          </a:solidFill>
        </p:spPr>
        <p:txBody>
          <a:bodyPr wrap="square">
            <a:spAutoFit/>
          </a:bodyPr>
          <a:lstStyle/>
          <a:p>
            <a:pPr algn="just"/>
            <a:r>
              <a:rPr lang="as-IN" sz="2800" dirty="0">
                <a:latin typeface="NikoshBAN" panose="02000000000000000000" pitchFamily="2" charset="0"/>
                <a:cs typeface="NikoshBAN" panose="02000000000000000000" pitchFamily="2" charset="0"/>
              </a:rPr>
              <a:t>কম্পিউটার নেটওয়ার্কে অনেক কম্পিউটারকে একসঙ্গে জুড়ে দেওয়া হয়। একটি কম্পিউটারের সঙ্গে আরেকটি কম্পিউটার জুড়ে দেওয়ার জন্য ভিন্ন ভিন্ন পদ্ধতি ব্যবহার করা হয়। আর এ পদ্ধতিগুলোকেই বলা হয় নেটওয়ার্ক টপোলজি</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3314633" y="584939"/>
            <a:ext cx="2260879" cy="679269"/>
          </a:xfrm>
          <a:prstGeom prst="rect">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2060"/>
                </a:solidFill>
                <a:latin typeface="NikoshBAN" pitchFamily="2" charset="0"/>
                <a:cs typeface="NikoshBAN" pitchFamily="2" charset="0"/>
              </a:rPr>
              <a:t>টপোলজি</a:t>
            </a:r>
            <a:endParaRPr lang="en-US" sz="4400" b="1" dirty="0">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55" y="1260388"/>
            <a:ext cx="7317902" cy="3245216"/>
          </a:xfrm>
          <a:prstGeom prst="rect">
            <a:avLst/>
          </a:prstGeom>
        </p:spPr>
      </p:pic>
    </p:spTree>
    <p:extLst>
      <p:ext uri="{BB962C8B-B14F-4D97-AF65-F5344CB8AC3E}">
        <p14:creationId xmlns:p14="http://schemas.microsoft.com/office/powerpoint/2010/main" val="157442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7196" y="2084577"/>
            <a:ext cx="3074797" cy="672692"/>
          </a:xfrm>
          <a:prstGeom prst="roundRect">
            <a:avLst/>
          </a:prstGeom>
          <a:solidFill>
            <a:schemeClr val="accent2"/>
          </a:soli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smtClean="0">
                <a:solidFill>
                  <a:schemeClr val="tx1"/>
                </a:solidFill>
                <a:latin typeface="NikoshBAN" pitchFamily="2" charset="0"/>
                <a:cs typeface="NikoshBAN" pitchFamily="2" charset="0"/>
              </a:rPr>
              <a:t>1। </a:t>
            </a:r>
            <a:r>
              <a:rPr lang="en-US" sz="3200" b="1" dirty="0" err="1" smtClean="0">
                <a:solidFill>
                  <a:schemeClr val="tx1"/>
                </a:solidFill>
                <a:latin typeface="NikoshBAN" pitchFamily="2" charset="0"/>
                <a:cs typeface="NikoshBAN" pitchFamily="2" charset="0"/>
              </a:rPr>
              <a:t>বাস</a:t>
            </a:r>
            <a:r>
              <a:rPr lang="en-US" sz="3200" b="1" dirty="0" smtClean="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টপোলজি</a:t>
            </a:r>
            <a:endParaRPr lang="en-US" sz="3200" b="1" dirty="0">
              <a:solidFill>
                <a:schemeClr val="tx1"/>
              </a:solidFill>
              <a:latin typeface="NikoshBAN" pitchFamily="2" charset="0"/>
              <a:cs typeface="NikoshBAN" pitchFamily="2" charset="0"/>
            </a:endParaRPr>
          </a:p>
        </p:txBody>
      </p:sp>
      <p:sp>
        <p:nvSpPr>
          <p:cNvPr id="14" name="Rounded Rectangle 13"/>
          <p:cNvSpPr/>
          <p:nvPr/>
        </p:nvSpPr>
        <p:spPr>
          <a:xfrm>
            <a:off x="157195" y="2984909"/>
            <a:ext cx="3074797" cy="672692"/>
          </a:xfrm>
          <a:prstGeom prst="roundRect">
            <a:avLst/>
          </a:prstGeom>
          <a:solidFill>
            <a:schemeClr val="accent2"/>
          </a:soli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chemeClr val="tx1"/>
                </a:solidFill>
                <a:latin typeface="NikoshBAN" pitchFamily="2" charset="0"/>
                <a:cs typeface="NikoshBAN" pitchFamily="2" charset="0"/>
              </a:rPr>
              <a:t>2</a:t>
            </a:r>
            <a:r>
              <a:rPr lang="en-US" sz="3200" b="1" dirty="0" smtClean="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রিং</a:t>
            </a:r>
            <a:r>
              <a:rPr lang="en-US" sz="3200" b="1" dirty="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টপোলজি</a:t>
            </a:r>
            <a:endParaRPr lang="en-US" sz="3200" b="1" dirty="0">
              <a:solidFill>
                <a:schemeClr val="tx1"/>
              </a:solidFill>
              <a:latin typeface="NikoshBAN" pitchFamily="2" charset="0"/>
              <a:cs typeface="NikoshBAN" pitchFamily="2" charset="0"/>
            </a:endParaRPr>
          </a:p>
        </p:txBody>
      </p:sp>
      <p:sp>
        <p:nvSpPr>
          <p:cNvPr id="15" name="Rounded Rectangle 14"/>
          <p:cNvSpPr/>
          <p:nvPr/>
        </p:nvSpPr>
        <p:spPr>
          <a:xfrm>
            <a:off x="157195" y="3885241"/>
            <a:ext cx="3074797" cy="672692"/>
          </a:xfrm>
          <a:prstGeom prst="roundRect">
            <a:avLst/>
          </a:prstGeom>
          <a:solidFill>
            <a:schemeClr val="accent2"/>
          </a:soli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chemeClr val="tx1"/>
                </a:solidFill>
                <a:latin typeface="NikoshBAN" pitchFamily="2" charset="0"/>
                <a:cs typeface="NikoshBAN" pitchFamily="2" charset="0"/>
              </a:rPr>
              <a:t>3</a:t>
            </a:r>
            <a:r>
              <a:rPr lang="en-US" sz="3200" b="1" dirty="0" smtClean="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স্টার</a:t>
            </a:r>
            <a:r>
              <a:rPr lang="en-US" sz="3200" b="1" dirty="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টপোলজি</a:t>
            </a:r>
            <a:endParaRPr lang="en-US" sz="3200" b="1" dirty="0">
              <a:solidFill>
                <a:schemeClr val="tx1"/>
              </a:solidFill>
              <a:latin typeface="NikoshBAN" pitchFamily="2" charset="0"/>
              <a:cs typeface="NikoshBAN" pitchFamily="2" charset="0"/>
            </a:endParaRPr>
          </a:p>
        </p:txBody>
      </p:sp>
      <p:sp>
        <p:nvSpPr>
          <p:cNvPr id="16" name="Rounded Rectangle 15"/>
          <p:cNvSpPr/>
          <p:nvPr/>
        </p:nvSpPr>
        <p:spPr>
          <a:xfrm>
            <a:off x="157194" y="4813709"/>
            <a:ext cx="3074797" cy="672692"/>
          </a:xfrm>
          <a:prstGeom prst="roundRect">
            <a:avLst/>
          </a:prstGeom>
          <a:solidFill>
            <a:schemeClr val="accent2"/>
          </a:soli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chemeClr val="tx1"/>
                </a:solidFill>
                <a:latin typeface="NikoshBAN" pitchFamily="2" charset="0"/>
                <a:cs typeface="NikoshBAN" pitchFamily="2" charset="0"/>
              </a:rPr>
              <a:t>4</a:t>
            </a:r>
            <a:r>
              <a:rPr lang="en-US" sz="3200" b="1" dirty="0" smtClean="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ট্রি</a:t>
            </a:r>
            <a:r>
              <a:rPr lang="en-US" sz="3200" b="1" dirty="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টপোলজি</a:t>
            </a:r>
            <a:endParaRPr lang="en-US" sz="3200" b="1" dirty="0">
              <a:solidFill>
                <a:schemeClr val="tx1"/>
              </a:solidFill>
              <a:latin typeface="NikoshBAN" pitchFamily="2" charset="0"/>
              <a:cs typeface="NikoshBAN" pitchFamily="2" charset="0"/>
            </a:endParaRPr>
          </a:p>
        </p:txBody>
      </p:sp>
      <p:sp>
        <p:nvSpPr>
          <p:cNvPr id="17" name="Rounded Rectangle 16"/>
          <p:cNvSpPr/>
          <p:nvPr/>
        </p:nvSpPr>
        <p:spPr>
          <a:xfrm>
            <a:off x="157194" y="5742177"/>
            <a:ext cx="3074797" cy="672692"/>
          </a:xfrm>
          <a:prstGeom prst="roundRect">
            <a:avLst/>
          </a:prstGeom>
          <a:solidFill>
            <a:schemeClr val="accent2"/>
          </a:soli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chemeClr val="tx1"/>
                </a:solidFill>
                <a:latin typeface="NikoshBAN" pitchFamily="2" charset="0"/>
                <a:cs typeface="NikoshBAN" pitchFamily="2" charset="0"/>
              </a:rPr>
              <a:t>5</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মেশ</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টপোলজি</a:t>
            </a:r>
            <a:endParaRPr lang="en-US" sz="3200" b="1" dirty="0">
              <a:solidFill>
                <a:schemeClr val="tx1"/>
              </a:solidFill>
              <a:latin typeface="NikoshBAN" pitchFamily="2" charset="0"/>
              <a:cs typeface="NikoshBAN" pitchFamily="2" charset="0"/>
            </a:endParaRPr>
          </a:p>
        </p:txBody>
      </p:sp>
      <p:sp>
        <p:nvSpPr>
          <p:cNvPr id="18" name="TextBox 17"/>
          <p:cNvSpPr txBox="1"/>
          <p:nvPr/>
        </p:nvSpPr>
        <p:spPr>
          <a:xfrm>
            <a:off x="623010" y="156196"/>
            <a:ext cx="8193444" cy="1200329"/>
          </a:xfrm>
          <a:prstGeom prst="rect">
            <a:avLst/>
          </a:prstGeom>
          <a:noFill/>
          <a:ln w="57150">
            <a:solidFill>
              <a:srgbClr val="00B0F0"/>
            </a:solidFill>
          </a:ln>
        </p:spPr>
        <p:txBody>
          <a:bodyPr wrap="square" rtlCol="0">
            <a:spAutoFit/>
          </a:bodyPr>
          <a:lstStyle/>
          <a:p>
            <a:pPr algn="ctr"/>
            <a:r>
              <a:rPr lang="as-IN" sz="3600" b="1" dirty="0">
                <a:latin typeface="NikoshBAN" pitchFamily="2" charset="0"/>
                <a:cs typeface="NikoshBAN" pitchFamily="2" charset="0"/>
              </a:rPr>
              <a:t>টপোলজির উপর ভিত্তি করে কম্পিউটার </a:t>
            </a:r>
            <a:r>
              <a:rPr lang="as-IN" sz="3600" b="1" dirty="0" smtClean="0">
                <a:latin typeface="NikoshBAN" pitchFamily="2" charset="0"/>
                <a:cs typeface="NikoshBAN" pitchFamily="2" charset="0"/>
              </a:rPr>
              <a:t>নেটও</a:t>
            </a:r>
            <a:r>
              <a:rPr lang="en-US" sz="3600" b="1" dirty="0" err="1" smtClean="0">
                <a:latin typeface="NikoshBAN" pitchFamily="2" charset="0"/>
                <a:cs typeface="NikoshBAN" pitchFamily="2" charset="0"/>
              </a:rPr>
              <a:t>য়া</a:t>
            </a:r>
            <a:r>
              <a:rPr lang="as-IN" sz="3600" b="1" dirty="0" smtClean="0">
                <a:latin typeface="NikoshBAN" pitchFamily="2" charset="0"/>
                <a:cs typeface="NikoshBAN" pitchFamily="2" charset="0"/>
              </a:rPr>
              <a:t>র্ক </a:t>
            </a:r>
            <a:r>
              <a:rPr lang="as-IN" sz="3600" b="1" dirty="0">
                <a:latin typeface="NikoshBAN" pitchFamily="2" charset="0"/>
                <a:cs typeface="NikoshBAN" pitchFamily="2" charset="0"/>
              </a:rPr>
              <a:t>প্রধানত পাঁচ প্রকার</a:t>
            </a:r>
            <a:endParaRPr lang="en-US" sz="3600" b="1"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84" y="1610437"/>
            <a:ext cx="5527343" cy="5247564"/>
          </a:xfrm>
          <a:prstGeom prst="rect">
            <a:avLst/>
          </a:prstGeom>
        </p:spPr>
      </p:pic>
    </p:spTree>
    <p:extLst>
      <p:ext uri="{BB962C8B-B14F-4D97-AF65-F5344CB8AC3E}">
        <p14:creationId xmlns:p14="http://schemas.microsoft.com/office/powerpoint/2010/main" val="1898588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sp>
        <p:nvSpPr>
          <p:cNvPr id="3" name="Rectangle 2"/>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বাস</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4885412"/>
            <a:ext cx="8652637" cy="1815882"/>
          </a:xfrm>
          <a:prstGeom prst="rect">
            <a:avLst/>
          </a:prstGeom>
          <a:solidFill>
            <a:schemeClr val="accent6">
              <a:lumMod val="60000"/>
              <a:lumOff val="40000"/>
            </a:schemeClr>
          </a:solidFill>
        </p:spPr>
        <p:txBody>
          <a:bodyPr wrap="square">
            <a:spAutoFit/>
          </a:bodyPr>
          <a:lstStyle/>
          <a:p>
            <a:pPr algn="just"/>
            <a:r>
              <a:rPr lang="as-IN" sz="2800" dirty="0">
                <a:latin typeface="NikoshBAN" panose="02000000000000000000" pitchFamily="2" charset="0"/>
                <a:cs typeface="NikoshBAN" panose="02000000000000000000" pitchFamily="2" charset="0"/>
              </a:rPr>
              <a:t>এই টপোলজিতে একটি মূল ব্যাকবোন বা মূল লাইনের সঙ্গে সব কম্পিউটার জুড়ে দেওয়া হয়। বাস টপোলজিতে কোনো একটি কম্পিউটার যদি অন্য সব কম্পিউটারের সঙ্গে যোগাযোগ করতে চায়, তবে সব কম্পিউটারের কাছেই সেই তথ্য পৌঁছে যায়। </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6683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2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1642403" y="389296"/>
            <a:ext cx="6316394" cy="646331"/>
          </a:xfrm>
          <a:prstGeom prst="rect">
            <a:avLst/>
          </a:prstGeom>
          <a:noFill/>
          <a:ln w="57150">
            <a:solidFill>
              <a:srgbClr val="FF0000"/>
            </a:solidFill>
          </a:ln>
        </p:spPr>
        <p:txBody>
          <a:bodyPr wrap="square" rtlCol="0">
            <a:spAutoFit/>
          </a:bodyPr>
          <a:lstStyle/>
          <a:p>
            <a:pPr algn="ctr"/>
            <a:r>
              <a:rPr lang="en-US" sz="3600" b="1" dirty="0" err="1" smtClean="0">
                <a:latin typeface="NikoshBAN" pitchFamily="2" charset="0"/>
                <a:cs typeface="NikoshBAN" pitchFamily="2" charset="0"/>
              </a:rPr>
              <a:t>বাস</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টপোলজি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নেটওয়ার্কের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ডাটা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প্রবাহচিত্র</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182865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562</Words>
  <Application>Microsoft Office PowerPoint</Application>
  <PresentationFormat>On-screen Show (4:3)</PresentationFormat>
  <Paragraphs>70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Engr. Nijam Uddin</dc:creator>
  <cp:lastModifiedBy>RCG</cp:lastModifiedBy>
  <cp:revision>23</cp:revision>
  <dcterms:created xsi:type="dcterms:W3CDTF">2019-09-27T03:16:42Z</dcterms:created>
  <dcterms:modified xsi:type="dcterms:W3CDTF">2020-04-13T05:12:00Z</dcterms:modified>
</cp:coreProperties>
</file>