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8" r:id="rId2"/>
    <p:sldId id="276" r:id="rId3"/>
    <p:sldId id="27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3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7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9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29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87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62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3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47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4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9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0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1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7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92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12E3DA-2018-4BEA-8C73-06DDE08C403B}"/>
              </a:ext>
            </a:extLst>
          </p:cNvPr>
          <p:cNvSpPr/>
          <p:nvPr/>
        </p:nvSpPr>
        <p:spPr>
          <a:xfrm>
            <a:off x="616135" y="1741603"/>
            <a:ext cx="8401876" cy="15465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8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08896" y="2825217"/>
            <a:ext cx="9588299" cy="4839786"/>
            <a:chOff x="-129384" y="1095808"/>
            <a:chExt cx="9588299" cy="4839786"/>
          </a:xfrm>
        </p:grpSpPr>
        <p:sp>
          <p:nvSpPr>
            <p:cNvPr id="10" name="Rectangle 9"/>
            <p:cNvSpPr/>
            <p:nvPr/>
          </p:nvSpPr>
          <p:spPr>
            <a:xfrm>
              <a:off x="-129384" y="1249696"/>
              <a:ext cx="9588299" cy="4685898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00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3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095808"/>
              <a:ext cx="9311004" cy="483978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0000" b="1" dirty="0" err="1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30000" b="1" dirty="0">
                <a:ln/>
                <a:solidFill>
                  <a:schemeClr val="accent3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3" b="89620" l="3077" r="100000">
                        <a14:foregroundMark x1="24423" y1="26076" x2="30962" y2="49367"/>
                        <a14:foregroundMark x1="25577" y1="26076" x2="35192" y2="50127"/>
                        <a14:foregroundMark x1="35192" y1="50127" x2="35192" y2="50127"/>
                        <a14:foregroundMark x1="35192" y1="50127" x2="35192" y2="50127"/>
                        <a14:foregroundMark x1="43462" y1="82278" x2="35192" y2="85570"/>
                        <a14:foregroundMark x1="62692" y1="69367" x2="69231" y2="66076"/>
                        <a14:foregroundMark x1="87115" y1="63038" x2="93654" y2="63038"/>
                        <a14:foregroundMark x1="85962" y1="61266" x2="89423" y2="58987"/>
                        <a14:foregroundMark x1="45962" y1="47595" x2="51346" y2="58228"/>
                        <a14:foregroundMark x1="38269" y1="63038" x2="43462" y2="27595"/>
                        <a14:foregroundMark x1="20192" y1="45316" x2="29231" y2="62278"/>
                        <a14:foregroundMark x1="42885" y1="72658" x2="44808" y2="63038"/>
                        <a14:foregroundMark x1="57308" y1="81519" x2="65577" y2="88608"/>
                        <a14:foregroundMark x1="53654" y1="84810" x2="62115" y2="79747"/>
                        <a14:foregroundMark x1="51923" y1="78228" x2="60769" y2="69367"/>
                        <a14:foregroundMark x1="52500" y1="80759" x2="63846" y2="84810"/>
                        <a14:foregroundMark x1="69808" y1="86329" x2="95385" y2="77468"/>
                        <a14:foregroundMark x1="51346" y1="86329" x2="59038" y2="87848"/>
                        <a14:foregroundMark x1="12500" y1="83797" x2="22115" y2="69367"/>
                        <a14:foregroundMark x1="9038" y1="86329" x2="32885" y2="75949"/>
                        <a14:foregroundMark x1="8269" y1="87089" x2="38269" y2="84810"/>
                        <a14:foregroundMark x1="5385" y1="86329" x2="34615" y2="88608"/>
                        <a14:foregroundMark x1="56154" y1="54937" x2="56154" y2="54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26" y="0"/>
            <a:ext cx="2192574" cy="1625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87556" l="2667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0" y="-629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141421"/>
            <a:ext cx="574357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SutonnyMJ" pitchFamily="2" charset="0"/>
              </a:rPr>
              <a:t>MIST (Minimally Invasive Surgical Trainer)</a:t>
            </a:r>
            <a:r>
              <a:rPr lang="en-US" sz="2700" b="1" dirty="0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হলো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একটি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ভার্চুয়াল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রিয়েলিটি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সিমুলেটর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যার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দ্বারা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বাস্তবের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মতো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জিবন্ত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মানুষের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উপর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মেডিকেল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শিখার্থীদের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উপার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অপারেশন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করা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শেখানো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হয়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।</a:t>
            </a:r>
            <a:endParaRPr lang="en-US" sz="4950" dirty="0">
              <a:solidFill>
                <a:schemeClr val="bg1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35" y="998893"/>
            <a:ext cx="2810304" cy="1871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83" y="3572856"/>
            <a:ext cx="5293217" cy="32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68017" y="4865608"/>
            <a:ext cx="371475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৩।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কার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ড্রাইভিং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প্রশিক্ষন</a:t>
            </a:r>
            <a:endParaRPr lang="en-US" sz="2700" b="1" dirty="0">
              <a:solidFill>
                <a:schemeClr val="bg1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1680" y="175292"/>
            <a:ext cx="592428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প্রাত্যহিক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রিয়েলিটির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3924" y="1666817"/>
            <a:ext cx="2939884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৪।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বিমান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চালনার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প্রশিক্ষন</a:t>
            </a:r>
            <a:endParaRPr lang="en-US" sz="4800" b="1" dirty="0">
              <a:ln/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6085" y="858727"/>
            <a:ext cx="5447763" cy="5999273"/>
            <a:chOff x="4800600" y="1438276"/>
            <a:chExt cx="4125516" cy="4431505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438276"/>
              <a:ext cx="4125516" cy="222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726656"/>
              <a:ext cx="4125516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867438" y="57663"/>
            <a:ext cx="592428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প্রাত্যহিক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রিয়েলিটির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7640" y="4807177"/>
            <a:ext cx="2712451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৫।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সেনাবাহিনীতে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যুদ্ধ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প্রশিক্ষন</a:t>
            </a:r>
            <a:endParaRPr lang="en-US" sz="4800" b="1" dirty="0">
              <a:ln/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16687" y="953221"/>
            <a:ext cx="5842533" cy="5692278"/>
            <a:chOff x="4800601" y="1558528"/>
            <a:chExt cx="4004072" cy="4385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1" y="1558528"/>
              <a:ext cx="4004072" cy="2213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1" y="3874294"/>
              <a:ext cx="4004072" cy="206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841680" y="175292"/>
            <a:ext cx="592428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প্রাত্যহিক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রিয়েলিটির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6652" y="1744217"/>
            <a:ext cx="293988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৬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।ব্যবসায়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বাণিজ্যে</a:t>
            </a:r>
            <a:endParaRPr lang="en-US" sz="4800" b="1" dirty="0">
              <a:ln/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5593" y="4827565"/>
            <a:ext cx="2089878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৭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।মহাশূন্য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অভিযানে</a:t>
            </a:r>
            <a:endParaRPr lang="en-US" sz="4800" b="1" dirty="0">
              <a:ln/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7898" y="760067"/>
            <a:ext cx="6156102" cy="5964498"/>
            <a:chOff x="4572000" y="1228353"/>
            <a:chExt cx="3969544" cy="4653335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28353"/>
              <a:ext cx="3969544" cy="220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543300"/>
              <a:ext cx="3969544" cy="233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841680" y="123776"/>
            <a:ext cx="592428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প্রাত্যহিক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রিয়েলিটির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8858" y="1228353"/>
            <a:ext cx="251313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৮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।গেমস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তৈরি</a:t>
            </a:r>
            <a:endParaRPr lang="en-US" sz="4800" b="1" dirty="0">
              <a:ln/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8858" y="5225929"/>
            <a:ext cx="250025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৯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।নগর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উন্নায়নে</a:t>
            </a:r>
            <a:endParaRPr lang="en-US" sz="4800" b="1" dirty="0">
              <a:ln/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1234" y="744966"/>
            <a:ext cx="5731097" cy="6007993"/>
            <a:chOff x="4572000" y="1857375"/>
            <a:chExt cx="3657600" cy="4143375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857375"/>
              <a:ext cx="36576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943350"/>
              <a:ext cx="36576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59854" y="108675"/>
            <a:ext cx="7031864" cy="584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প্রাত্যহিক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রিয়েলিটির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নেতিবাচক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200" b="1" dirty="0">
              <a:ln/>
              <a:solidFill>
                <a:schemeClr val="accent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8858" y="951354"/>
            <a:ext cx="2513131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১।চড়া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দাম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এবং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জটিলতা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8857" y="5261319"/>
            <a:ext cx="2513131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২।স্বাস্থ্যের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জন্য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ক্ষতিকারক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93" y="824317"/>
            <a:ext cx="5171002" cy="279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30" y="3718323"/>
            <a:ext cx="4217965" cy="310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9854" y="108675"/>
            <a:ext cx="7031864" cy="584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প্রাত্যহিক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রিয়েলিটির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নেতিবাচক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200" b="1" dirty="0">
              <a:ln/>
              <a:solidFill>
                <a:schemeClr val="accent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0332" y="1322563"/>
            <a:ext cx="379636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৩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কল্পনার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জগতে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বিচরণ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19280" y="4949242"/>
            <a:ext cx="270045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৪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মনুষ্যত্বহীনতা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9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/>
        </p:nvSpPr>
        <p:spPr bwMode="auto">
          <a:xfrm>
            <a:off x="3110249" y="280972"/>
            <a:ext cx="251781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4050" b="1" dirty="0" err="1" smtClean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পাঠ</a:t>
            </a:r>
            <a:r>
              <a:rPr lang="fr-FR" sz="4050" b="1" dirty="0" smtClean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4050" b="1" dirty="0" err="1" smtClean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মূল্যায়ন</a:t>
            </a:r>
            <a:endParaRPr lang="en-US" sz="405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5" y="1136585"/>
            <a:ext cx="861417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80" y="2648218"/>
            <a:ext cx="7450562" cy="392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20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" y="1368580"/>
            <a:ext cx="8928894" cy="219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virtualre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96" y="3654783"/>
            <a:ext cx="6573167" cy="293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3"/>
          <p:cNvSpPr>
            <a:spLocks noChangeArrowheads="1"/>
          </p:cNvSpPr>
          <p:nvPr/>
        </p:nvSpPr>
        <p:spPr bwMode="auto">
          <a:xfrm>
            <a:off x="3098979" y="222077"/>
            <a:ext cx="2722271" cy="7848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45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বাড়ীর</a:t>
            </a:r>
            <a:r>
              <a:rPr lang="fr-FR" sz="45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45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কাজ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2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171450" y="304798"/>
            <a:ext cx="8799910" cy="382931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405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এতক্ষণ</a:t>
            </a:r>
            <a:r>
              <a:rPr lang="fr-FR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fr-FR" sz="405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সঙ্গে</a:t>
            </a:r>
            <a:r>
              <a:rPr lang="fr-FR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fr-FR" sz="405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থাকার</a:t>
            </a:r>
            <a:r>
              <a:rPr lang="fr-FR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fr-FR" sz="405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জন্য</a:t>
            </a:r>
            <a:r>
              <a:rPr lang="fr-FR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fr-FR" sz="405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আন্তরিক</a:t>
            </a:r>
            <a:endParaRPr lang="fr-FR" sz="405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3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ধন্যবাদ</a:t>
            </a:r>
            <a:endParaRPr 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996" y="4450457"/>
            <a:ext cx="6924809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প্রোকৌ,মোঃমোস্তাফিজুর রহমান খান।</a:t>
            </a:r>
          </a:p>
          <a:p>
            <a:pPr algn="ctr">
              <a:defRPr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ফোন নং- ০১৭১৪৬৪৮৬৫২ , ০১৮১৯৮৩৩০১১</a:t>
            </a:r>
          </a:p>
          <a:p>
            <a:pPr algn="ctr">
              <a:defRPr/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মেইল-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www.engmrkhan8@gmail.com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1" b="97468" l="175" r="100000">
                        <a14:foregroundMark x1="22797" y1="77770" x2="22797" y2="77770"/>
                        <a14:foregroundMark x1="14336" y1="88326" x2="65936" y2="72838"/>
                        <a14:foregroundMark x1="44367" y1="87636" x2="99737" y2="74252"/>
                        <a14:foregroundMark x1="6839" y1="94673" x2="34064" y2="65801"/>
                        <a14:foregroundMark x1="38755" y1="73528" x2="70627" y2="86222"/>
                        <a14:foregroundMark x1="65936" y1="93949" x2="26523" y2="74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86" y="3497090"/>
            <a:ext cx="1839914" cy="245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5590358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8941"/>
            <a:ext cx="9144000" cy="6358206"/>
            <a:chOff x="56608" y="627015"/>
            <a:chExt cx="6714307" cy="5950132"/>
          </a:xfrm>
        </p:grpSpPr>
        <p:sp>
          <p:nvSpPr>
            <p:cNvPr id="9" name="Cube 8"/>
            <p:cNvSpPr/>
            <p:nvPr/>
          </p:nvSpPr>
          <p:spPr>
            <a:xfrm>
              <a:off x="587829" y="627017"/>
              <a:ext cx="2377440" cy="2965269"/>
            </a:xfrm>
            <a:prstGeom prst="cub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2490652" y="627016"/>
              <a:ext cx="2377440" cy="2965269"/>
            </a:xfrm>
            <a:prstGeom prst="cube">
              <a:avLst/>
            </a:prstGeom>
            <a:solidFill>
              <a:srgbClr val="00B0F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4393475" y="627015"/>
              <a:ext cx="2377440" cy="2965269"/>
            </a:xfrm>
            <a:prstGeom prst="cube">
              <a:avLst/>
            </a:prstGeom>
            <a:solidFill>
              <a:srgbClr val="92D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276498" y="3611878"/>
              <a:ext cx="2377440" cy="2965269"/>
            </a:xfrm>
            <a:prstGeom prst="cub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/>
            <p:cNvSpPr/>
            <p:nvPr/>
          </p:nvSpPr>
          <p:spPr>
            <a:xfrm>
              <a:off x="2179321" y="3611877"/>
              <a:ext cx="2377440" cy="2965269"/>
            </a:xfrm>
            <a:prstGeom prst="cube">
              <a:avLst/>
            </a:prstGeom>
            <a:solidFill>
              <a:srgbClr val="00B0F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4082144" y="3611876"/>
              <a:ext cx="2377440" cy="2965269"/>
            </a:xfrm>
            <a:prstGeom prst="cube">
              <a:avLst/>
            </a:prstGeom>
            <a:solidFill>
              <a:srgbClr val="92D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56608" y="2207607"/>
              <a:ext cx="2377440" cy="2965269"/>
            </a:xfrm>
            <a:prstGeom prst="cub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1959431" y="2207606"/>
              <a:ext cx="2377440" cy="2965269"/>
            </a:xfrm>
            <a:prstGeom prst="cube">
              <a:avLst/>
            </a:prstGeom>
            <a:solidFill>
              <a:srgbClr val="00B0F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3862254" y="2207605"/>
              <a:ext cx="2377440" cy="2965269"/>
            </a:xfrm>
            <a:prstGeom prst="cube">
              <a:avLst/>
            </a:prstGeom>
            <a:solidFill>
              <a:srgbClr val="92D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715" y="1384017"/>
            <a:ext cx="2466882" cy="2044192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35051" y="599187"/>
            <a:ext cx="3396664" cy="784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5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4531" y="3659339"/>
            <a:ext cx="4195136" cy="21236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এইচএসসি</a:t>
            </a:r>
            <a:r>
              <a:rPr lang="en-US" sz="2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1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এপ্লিকেশন-2</a:t>
            </a:r>
          </a:p>
          <a:p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১.৩ (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28789" y="3118427"/>
            <a:ext cx="4326911" cy="2577629"/>
          </a:xfrm>
          <a:prstGeom prst="rect">
            <a:avLst/>
          </a:prstGeom>
          <a:ln w="19050" cmpd="dbl">
            <a:solidFill>
              <a:schemeClr val="accent1">
                <a:alpha val="84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  <a:endParaRPr lang="bn-BD" sz="2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2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1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1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sz="21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দিয়া </a:t>
            </a:r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বিজনেস ম্যানেজমেন্ট ইন্সটিটিউট</a:t>
            </a:r>
            <a:r>
              <a:rPr lang="en-US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sz="2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1350" dirty="0">
                <a:solidFill>
                  <a:schemeClr val="bg1"/>
                </a:solidFill>
                <a:latin typeface="Times New Roman" panose="02020603050405020304" pitchFamily="18" charset="0"/>
                <a:cs typeface="NikoshBAN" pitchFamily="2" charset="0"/>
              </a:rPr>
              <a:t>mail-www.engmrk</a:t>
            </a:r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cs typeface="NikoshBAN" pitchFamily="2" charset="0"/>
              </a:rPr>
              <a:t>han8</a:t>
            </a:r>
            <a:r>
              <a:rPr lang="bn-BD" sz="1350" dirty="0">
                <a:solidFill>
                  <a:schemeClr val="bg1"/>
                </a:solidFill>
                <a:latin typeface="Times New Roman" panose="02020603050405020304" pitchFamily="18" charset="0"/>
                <a:cs typeface="NikoshBAN" pitchFamily="2" charset="0"/>
              </a:rPr>
              <a:t>@gmail.com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09" l="0" r="99091">
                        <a14:foregroundMark x1="20000" y1="82273" x2="81515" y2="85909"/>
                        <a14:foregroundMark x1="5152" y1="86818" x2="97576" y2="82273"/>
                        <a14:foregroundMark x1="60303" y1="23409" x2="62727" y2="98636"/>
                        <a14:foregroundMark x1="35152" y1="69318" x2="15152" y2="97955"/>
                        <a14:foregroundMark x1="13333" y1="80000" x2="1212" y2="91136"/>
                        <a14:foregroundMark x1="10909" y1="77045" x2="27879" y2="66364"/>
                        <a14:foregroundMark x1="74242" y1="70909" x2="94242" y2="76136"/>
                        <a14:foregroundMark x1="74242" y1="70909" x2="95152" y2="77045"/>
                        <a14:foregroundMark x1="76667" y1="62727" x2="99091" y2="67955"/>
                        <a14:foregroundMark x1="70909" y1="89773" x2="95152" y2="88182"/>
                        <a14:foregroundMark x1="78182" y1="87500" x2="93636" y2="95682"/>
                        <a14:foregroundMark x1="21515" y1="88864" x2="51515" y2="92045"/>
                        <a14:foregroundMark x1="43333" y1="11591" x2="49697" y2="83636"/>
                        <a14:foregroundMark x1="63636" y1="93409" x2="8545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3" y="760052"/>
            <a:ext cx="1958162" cy="21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1554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7" presetClass="path" presetSubtype="0" repeatCount="indefinite" fill="hold" nodeType="clickEffect" p14:presetBounceEnd="20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0.31059 0.00602 L -0.18003 0.04607 C -0.1526 0.05509 -0.11146 0.05996 -0.06857 0.05996 C -0.01979 0.05996 0.01927 0.05509 0.04688 0.04607 L 0.17795 0.00602 " pathEditMode="relative" rAng="0" ptsTypes="AAAAA" p14:bounceEnd="20000">
                                          <p:cBhvr>
                                            <p:cTn id="12" dur="2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27" y="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7" presetClass="path" presetSubtype="0" repeatCount="indefinite" fill="hold" nodeType="click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0.31059 0.00602 L -0.18003 0.04607 C -0.1526 0.05509 -0.11146 0.05996 -0.06857 0.05996 C -0.01979 0.05996 0.01927 0.05509 0.04688 0.04607 L 0.17795 0.00602 " pathEditMode="relative" rAng="0" ptsTypes="AAAAA">
                                          <p:cBhvr>
                                            <p:cTn id="12" dur="2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27" y="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81" y="3889421"/>
            <a:ext cx="7004578" cy="287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8" y="-15074"/>
            <a:ext cx="1133341" cy="1133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1841680" y="927493"/>
            <a:ext cx="7056840" cy="3116474"/>
            <a:chOff x="400050" y="2971800"/>
            <a:chExt cx="8001000" cy="256341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2971800"/>
              <a:ext cx="3886200" cy="256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virtualrealit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594" y="2971801"/>
              <a:ext cx="3650456" cy="252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41704" y="63505"/>
            <a:ext cx="6508761" cy="7848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রিয়েলিটি</a:t>
            </a:r>
            <a:r>
              <a:rPr lang="en-US" sz="4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lekhaTE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Virtual Reality)</a:t>
            </a:r>
          </a:p>
        </p:txBody>
      </p:sp>
    </p:spTree>
    <p:extLst>
      <p:ext uri="{BB962C8B-B14F-4D97-AF65-F5344CB8AC3E}">
        <p14:creationId xmlns:p14="http://schemas.microsoft.com/office/powerpoint/2010/main" val="15487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24131" y="3222268"/>
            <a:ext cx="7763046" cy="2830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এই</a:t>
            </a:r>
            <a:r>
              <a:rPr lang="fr-FR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fr-FR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পাঠ</a:t>
            </a:r>
            <a:r>
              <a:rPr lang="fr-FR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fr-FR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শেষে</a:t>
            </a:r>
            <a:r>
              <a:rPr lang="fr-FR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fr-FR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আমরা</a:t>
            </a:r>
            <a:r>
              <a:rPr lang="fr-FR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fr-FR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যা</a:t>
            </a:r>
            <a:r>
              <a:rPr lang="fr-FR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fr-FR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শিখবোঃ</a:t>
            </a:r>
            <a:endParaRPr lang="fr-FR" sz="3300" b="1" dirty="0" smtClean="0">
              <a:solidFill>
                <a:schemeClr val="bg1"/>
              </a:solidFill>
              <a:latin typeface="Nikosh" panose="02000000000000000000" pitchFamily="2" charset="0"/>
              <a:ea typeface="+mj-ea"/>
              <a:cs typeface="Nikosh" panose="02000000000000000000" pitchFamily="2" charset="0"/>
            </a:endParaRPr>
          </a:p>
          <a:p>
            <a:pPr>
              <a:defRPr/>
            </a:pPr>
            <a:r>
              <a:rPr lang="fr-FR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১।ভার্চুয়াল </a:t>
            </a:r>
            <a:r>
              <a:rPr lang="fr-FR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রিয়েলিটি</a:t>
            </a:r>
            <a:r>
              <a:rPr lang="fr-FR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fr-FR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সম্পর্কে</a:t>
            </a:r>
            <a:r>
              <a:rPr lang="fr-FR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fr-FR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জানতে</a:t>
            </a:r>
            <a:r>
              <a:rPr lang="fr-FR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fr-FR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পারবো</a:t>
            </a:r>
            <a:r>
              <a:rPr lang="fr-FR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২।প্রাত্যহিক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জীবনে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ভার্চুয়াল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রিয়েলিটি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ব্যবহার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জানবো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৩।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প্রাত্যহিক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জীবনে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ভার্চুয়াল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রিয়েলিটির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নেতিবাচক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প্রভাব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সম্পর্কে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জানবো</a:t>
            </a:r>
            <a:r>
              <a:rPr lang="en-US" sz="3300" b="1" dirty="0" smtClean="0">
                <a:solidFill>
                  <a:schemeClr val="bg1"/>
                </a:solidFill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।</a:t>
            </a:r>
            <a:endParaRPr lang="en-US" sz="3300" b="1" dirty="0">
              <a:solidFill>
                <a:schemeClr val="bg1"/>
              </a:solidFill>
              <a:latin typeface="Nikosh" panose="02000000000000000000" pitchFamily="2" charset="0"/>
              <a:ea typeface="+mj-ea"/>
              <a:cs typeface="Nikosh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1" y="344813"/>
            <a:ext cx="5248946" cy="255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2" y="1223493"/>
            <a:ext cx="8397026" cy="15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383119" y="116354"/>
            <a:ext cx="2927529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রিয়েলিটি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lekhaTE" pitchFamily="2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6579" y="2894336"/>
            <a:ext cx="8697289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1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"Technology that enables users to enter computer generated worlds and interface with them three dimensionally through sight, sound, and touch"</a:t>
            </a:r>
            <a:endParaRPr lang="en-US" sz="4050" b="1" dirty="0">
              <a:ln/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2" y="3901493"/>
            <a:ext cx="8156376" cy="198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987702" y="136223"/>
            <a:ext cx="436849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রিয়েলিটির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উপাদানসমূহ</a:t>
            </a:r>
            <a:r>
              <a:rPr lang="en-US" sz="3000" b="1" dirty="0" smtClean="0">
                <a:solidFill>
                  <a:schemeClr val="bg1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endParaRPr lang="en-US" sz="3000" b="1" dirty="0">
              <a:solidFill>
                <a:schemeClr val="bg1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426" y="1341455"/>
            <a:ext cx="3258355" cy="141577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হেড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মাউন্টেড</a:t>
            </a:r>
            <a:r>
              <a:rPr lang="en-US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ডিসপেস্ন</a:t>
            </a:r>
            <a:r>
              <a:rPr lang="en-US" sz="3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SutonnyMJ" pitchFamily="2" charset="0"/>
              </a:rPr>
              <a:t>(Head Mounted Display-HMD)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2146" y="888642"/>
            <a:ext cx="5150987" cy="5679583"/>
            <a:chOff x="6000750" y="1657350"/>
            <a:chExt cx="2962383" cy="41871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750" y="1657350"/>
              <a:ext cx="2962383" cy="195933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750" y="3694194"/>
              <a:ext cx="2962383" cy="215030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457200" y="4870729"/>
            <a:ext cx="2678806" cy="106182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</a:rPr>
              <a:t>ডেটা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</a:rPr>
              <a:t>গেস্নাভ</a:t>
            </a:r>
            <a:r>
              <a:rPr lang="en-US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</a:rPr>
              <a:t> </a:t>
            </a:r>
            <a:r>
              <a:rPr lang="en-US" sz="2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(Data Glove)</a:t>
            </a:r>
          </a:p>
        </p:txBody>
      </p:sp>
    </p:spTree>
    <p:extLst>
      <p:ext uri="{BB962C8B-B14F-4D97-AF65-F5344CB8AC3E}">
        <p14:creationId xmlns:p14="http://schemas.microsoft.com/office/powerpoint/2010/main" val="42020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71450" y="1320287"/>
            <a:ext cx="3048268" cy="9694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একটি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পূর্ণাঙ্গ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বডি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স্যুইট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SutonnyMJ" pitchFamily="2" charset="0"/>
                <a:cs typeface="SutonnyMJ" pitchFamily="2" charset="0"/>
              </a:rPr>
              <a:t>(Body Suit)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54570" y="731799"/>
            <a:ext cx="5455632" cy="5849303"/>
            <a:chOff x="4743450" y="1517412"/>
            <a:chExt cx="4228114" cy="44198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1517412"/>
              <a:ext cx="4228114" cy="197000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3588449"/>
              <a:ext cx="4228114" cy="234880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6151" name="Rectangle 1"/>
          <p:cNvSpPr>
            <a:spLocks noChangeArrowheads="1"/>
          </p:cNvSpPr>
          <p:nvPr/>
        </p:nvSpPr>
        <p:spPr bwMode="auto">
          <a:xfrm>
            <a:off x="146616" y="5026670"/>
            <a:ext cx="327365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মানের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অডিও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14575" y="46694"/>
            <a:ext cx="436849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রিয়েলিটির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উপাদানসমূহ</a:t>
            </a:r>
            <a:r>
              <a:rPr lang="en-US" sz="3000" b="1" dirty="0" smtClean="0">
                <a:solidFill>
                  <a:schemeClr val="bg1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endParaRPr lang="en-US" sz="3000" b="1" dirty="0">
              <a:solidFill>
                <a:schemeClr val="bg1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69704" y="1318677"/>
            <a:ext cx="2751049" cy="715581"/>
          </a:xfrm>
          <a:prstGeom prst="rect">
            <a:avLst/>
          </a:prstGeom>
          <a:ln/>
          <a:scene3d>
            <a:camera prst="isometricOffAxis1Right"/>
            <a:lightRig rig="threePt" dir="t"/>
          </a:scene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5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রিয়েলিটি</a:t>
            </a:r>
            <a:r>
              <a:rPr lang="en-US" sz="40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5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732488"/>
            <a:ext cx="5001006" cy="24228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4575" y="46694"/>
            <a:ext cx="436849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রিয়েলিটির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উপাদানসমূহ</a:t>
            </a:r>
            <a:r>
              <a:rPr lang="en-US" sz="3000" b="1" dirty="0" smtClean="0">
                <a:solidFill>
                  <a:schemeClr val="bg1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endParaRPr lang="en-US" sz="3000" b="1" dirty="0">
              <a:solidFill>
                <a:schemeClr val="bg1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516" y="3535594"/>
            <a:ext cx="8547546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রিয়েলিটি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একজন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ব্যক্তিকে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রকম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শারীরিক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ঝুঁকি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বিপদ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ছাড়াই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বাস্তব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অভিজ্ঞতা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প্রদান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সম্প্রতি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গুগল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Lively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নামে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চ্যাটিং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সার্ভিস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চালু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করেছে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যেখানে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আড্ডা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পরিবেশ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বন্ধু-বান্ধব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আত্নীয়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-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স্বজনদের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নিয়ে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প্রবেশ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সেখানে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ইচ্ছামত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বস্তু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দিয়ে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সাজান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বন্ধুদের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মারামারি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নাচানাচি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আবেগের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গ্রাফিক্যাল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প্রকাশ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সম্ভব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52281" y="742638"/>
            <a:ext cx="72508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(Influence of Virtual Reality in everyday life)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7182" y="2430483"/>
            <a:ext cx="23788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000" b="1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১। </a:t>
            </a:r>
            <a:r>
              <a:rPr lang="en-US" sz="3000" b="1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শিশু</a:t>
            </a:r>
            <a:r>
              <a:rPr lang="en-US" sz="3000" b="1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শিক্ষায়</a:t>
            </a:r>
            <a:endParaRPr lang="en-US" sz="4050" dirty="0"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67865" y="4457700"/>
            <a:ext cx="30359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২। </a:t>
            </a:r>
            <a:r>
              <a:rPr lang="en-US" sz="3000" b="1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ডাক্তারদের</a:t>
            </a:r>
            <a:r>
              <a:rPr lang="en-US" sz="3000" b="1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প্রশিক্ষন</a:t>
            </a:r>
            <a:endParaRPr lang="en-US" sz="3000" b="1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03809" y="1327413"/>
            <a:ext cx="5962829" cy="5350367"/>
            <a:chOff x="5372100" y="1771650"/>
            <a:chExt cx="3579019" cy="4171951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1771650"/>
              <a:ext cx="3579019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3899298"/>
              <a:ext cx="3579019" cy="204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841680" y="175292"/>
            <a:ext cx="592428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প্রাত্যহিক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ভার্চুয়াল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রিয়েলিটির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43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</TotalTime>
  <Words>391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Nikosh</vt:lpstr>
      <vt:lpstr>NikoshBAN</vt:lpstr>
      <vt:lpstr>SulekhaTE</vt:lpstr>
      <vt:lpstr>SutonnyMJ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RCG</dc:creator>
  <cp:lastModifiedBy>RCG</cp:lastModifiedBy>
  <cp:revision>24</cp:revision>
  <dcterms:created xsi:type="dcterms:W3CDTF">2020-04-27T10:41:33Z</dcterms:created>
  <dcterms:modified xsi:type="dcterms:W3CDTF">2020-04-27T12:25:30Z</dcterms:modified>
</cp:coreProperties>
</file>