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0" r:id="rId2"/>
    <p:sldId id="299" r:id="rId3"/>
    <p:sldId id="261" r:id="rId4"/>
    <p:sldId id="264" r:id="rId5"/>
    <p:sldId id="265" r:id="rId6"/>
    <p:sldId id="266" r:id="rId7"/>
    <p:sldId id="311" r:id="rId8"/>
    <p:sldId id="268" r:id="rId9"/>
    <p:sldId id="270" r:id="rId10"/>
    <p:sldId id="271" r:id="rId11"/>
    <p:sldId id="272" r:id="rId12"/>
    <p:sldId id="273" r:id="rId13"/>
    <p:sldId id="301" r:id="rId14"/>
    <p:sldId id="303" r:id="rId15"/>
    <p:sldId id="308" r:id="rId16"/>
    <p:sldId id="294" r:id="rId17"/>
    <p:sldId id="275" r:id="rId18"/>
    <p:sldId id="277" r:id="rId19"/>
    <p:sldId id="297" r:id="rId20"/>
    <p:sldId id="296" r:id="rId21"/>
    <p:sldId id="287" r:id="rId22"/>
    <p:sldId id="279" r:id="rId23"/>
    <p:sldId id="280" r:id="rId24"/>
    <p:sldId id="289" r:id="rId25"/>
    <p:sldId id="29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3950" autoAdjust="0"/>
  </p:normalViewPr>
  <p:slideViewPr>
    <p:cSldViewPr>
      <p:cViewPr>
        <p:scale>
          <a:sx n="70" d="100"/>
          <a:sy n="70" d="100"/>
        </p:scale>
        <p:origin x="-132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24F6B-9BF5-4825-B590-B6856B9DDDB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D9FA4-9579-43D6-A396-E89A719FB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2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86C5-A686-4E3C-A2B8-9903B0A182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9FA4-9579-43D6-A396-E89A719FB5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6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12" Type="http://schemas.microsoft.com/office/2007/relationships/hdphoto" Target="../media/hdphoto1.wd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23.jpeg"/><Relationship Id="rId5" Type="http://schemas.openxmlformats.org/officeDocument/2006/relationships/image" Target="../media/image18.jpg"/><Relationship Id="rId10" Type="http://schemas.openxmlformats.org/officeDocument/2006/relationships/image" Target="../media/image22.jpg"/><Relationship Id="rId4" Type="http://schemas.openxmlformats.org/officeDocument/2006/relationships/image" Target="../media/image17.jpg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12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33600"/>
            <a:ext cx="7096196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/>
          <p:cNvGrpSpPr/>
          <p:nvPr/>
        </p:nvGrpSpPr>
        <p:grpSpPr>
          <a:xfrm>
            <a:off x="1295400" y="533400"/>
            <a:ext cx="6553200" cy="1752600"/>
            <a:chOff x="1756295" y="381000"/>
            <a:chExt cx="5330305" cy="1752600"/>
          </a:xfrm>
        </p:grpSpPr>
        <p:sp>
          <p:nvSpPr>
            <p:cNvPr id="7" name="TextBox 6"/>
            <p:cNvSpPr txBox="1"/>
            <p:nvPr/>
          </p:nvSpPr>
          <p:spPr>
            <a:xfrm>
              <a:off x="1756295" y="810161"/>
              <a:ext cx="5330305" cy="1323439"/>
            </a:xfrm>
            <a:prstGeom prst="rect">
              <a:avLst/>
            </a:prstGeom>
            <a:noFill/>
          </p:spPr>
          <p:txBody>
            <a:bodyPr wrap="none" rtlCol="0">
              <a:prstTxWarp prst="textChevron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8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সবাইকে শুভেচ্ছা</a:t>
              </a:r>
              <a:endPara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03876" y="381000"/>
              <a:ext cx="1590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bn-IN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আজকের পাঠে</a:t>
              </a:r>
              <a:endPara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67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84910" y="4572000"/>
            <a:ext cx="5001690" cy="1754326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যেমতি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নিশার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স্বপনে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শোনে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যন্ত্রধ্ব</a:t>
            </a:r>
            <a:r>
              <a:rPr lang="bn-BD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কলকলে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জুড়াই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ভ্রান্তির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ছলনে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0" y="249123"/>
            <a:ext cx="7620000" cy="4018077"/>
            <a:chOff x="762000" y="169511"/>
            <a:chExt cx="7620000" cy="41704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38"/>
            <a:stretch/>
          </p:blipFill>
          <p:spPr>
            <a:xfrm>
              <a:off x="762000" y="169511"/>
              <a:ext cx="7620000" cy="417047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325" y="227300"/>
              <a:ext cx="2936675" cy="1905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66878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81000" y="5059740"/>
            <a:ext cx="4953000" cy="15696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দেখিয়াছি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নদ-দলে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defRPr/>
            </a:pPr>
            <a:r>
              <a:rPr lang="en-US" sz="32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স্নেহের</a:t>
            </a:r>
            <a:r>
              <a:rPr lang="en-US" sz="32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তৃষ্ণা</a:t>
            </a:r>
            <a:r>
              <a:rPr lang="en-US" sz="32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মিটে</a:t>
            </a:r>
            <a:r>
              <a:rPr lang="en-US" sz="32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32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দুগ্ধ-স্রোতোরূপী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জন্মভূমি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স্তনে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00" y="152400"/>
            <a:ext cx="2438400" cy="4648200"/>
            <a:chOff x="152400" y="152400"/>
            <a:chExt cx="2667000" cy="29905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52400"/>
              <a:ext cx="2667000" cy="15919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1" y="1847535"/>
              <a:ext cx="2666999" cy="1295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2819400" y="152400"/>
            <a:ext cx="2590800" cy="4648200"/>
            <a:chOff x="3048000" y="152405"/>
            <a:chExt cx="2819400" cy="29038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152405"/>
              <a:ext cx="2819400" cy="14477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1676400"/>
              <a:ext cx="2819400" cy="13798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5650128" y="114300"/>
            <a:ext cx="3341471" cy="6591300"/>
            <a:chOff x="5562600" y="114300"/>
            <a:chExt cx="3428999" cy="6591300"/>
          </a:xfrm>
        </p:grpSpPr>
        <p:grpSp>
          <p:nvGrpSpPr>
            <p:cNvPr id="24" name="Group 23"/>
            <p:cNvGrpSpPr/>
            <p:nvPr/>
          </p:nvGrpSpPr>
          <p:grpSpPr>
            <a:xfrm>
              <a:off x="5650126" y="152400"/>
              <a:ext cx="3341473" cy="6553200"/>
              <a:chOff x="6095999" y="152401"/>
              <a:chExt cx="2797346" cy="64008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095999" y="152401"/>
                <a:ext cx="2797346" cy="6400799"/>
                <a:chOff x="6095999" y="152401"/>
                <a:chExt cx="2797346" cy="6553199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6095999" y="152401"/>
                  <a:ext cx="2797346" cy="3432628"/>
                  <a:chOff x="6095999" y="152401"/>
                  <a:chExt cx="2797346" cy="3814032"/>
                </a:xfrm>
              </p:grpSpPr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96001" y="152401"/>
                    <a:ext cx="2797344" cy="1905002"/>
                  </a:xfrm>
                  <a:prstGeom prst="rect">
                    <a:avLst/>
                  </a:prstGeom>
                  <a:ln w="38100" cap="sq">
                    <a:solidFill>
                      <a:srgbClr val="000000"/>
                    </a:solidFill>
                    <a:prstDash val="solid"/>
                    <a:miter lim="800000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95999" y="2156683"/>
                    <a:ext cx="2797345" cy="1809750"/>
                  </a:xfrm>
                  <a:prstGeom prst="rect">
                    <a:avLst/>
                  </a:prstGeom>
                  <a:ln w="38100" cap="sq">
                    <a:solidFill>
                      <a:srgbClr val="000000"/>
                    </a:solidFill>
                    <a:prstDash val="solid"/>
                    <a:miter lim="800000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</p:grp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389" b="10387"/>
                <a:stretch/>
              </p:blipFill>
              <p:spPr>
                <a:xfrm>
                  <a:off x="6096001" y="3657359"/>
                  <a:ext cx="2797344" cy="156597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6000" y="5287884"/>
                  <a:ext cx="1247385" cy="1417716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1400" y="5168455"/>
                <a:ext cx="1501944" cy="138474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14300"/>
              <a:ext cx="2531950" cy="1333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5813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1450" y="152400"/>
            <a:ext cx="2571750" cy="2895600"/>
            <a:chOff x="1295400" y="304800"/>
            <a:chExt cx="2647950" cy="30606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304800"/>
              <a:ext cx="2647950" cy="30606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43"/>
            <a:stretch/>
          </p:blipFill>
          <p:spPr>
            <a:xfrm>
              <a:off x="2847976" y="626978"/>
              <a:ext cx="1095374" cy="15678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2971800" y="139720"/>
            <a:ext cx="2514600" cy="2908280"/>
            <a:chOff x="3143250" y="1318532"/>
            <a:chExt cx="2619375" cy="27962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250" y="2514600"/>
              <a:ext cx="2619375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250" y="1318532"/>
              <a:ext cx="2619375" cy="17526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823734" y="135366"/>
            <a:ext cx="3123234" cy="2080484"/>
            <a:chOff x="5029201" y="135366"/>
            <a:chExt cx="3917768" cy="1752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75" b="8619"/>
            <a:stretch/>
          </p:blipFill>
          <p:spPr>
            <a:xfrm>
              <a:off x="7315200" y="135366"/>
              <a:ext cx="1631769" cy="1752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1" y="135366"/>
              <a:ext cx="2209800" cy="1752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5823734" y="4724400"/>
            <a:ext cx="3171674" cy="1948543"/>
            <a:chOff x="5715000" y="2262658"/>
            <a:chExt cx="3246120" cy="194854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52" t="5175" r="11340" b="7167"/>
            <a:stretch/>
          </p:blipFill>
          <p:spPr>
            <a:xfrm>
              <a:off x="6781800" y="2262658"/>
              <a:ext cx="2179320" cy="19485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64" r="27492" b="53455"/>
            <a:stretch/>
          </p:blipFill>
          <p:spPr>
            <a:xfrm>
              <a:off x="5715000" y="2262659"/>
              <a:ext cx="1066800" cy="194854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8" name="TextBox 17"/>
          <p:cNvSpPr txBox="1"/>
          <p:nvPr/>
        </p:nvSpPr>
        <p:spPr>
          <a:xfrm>
            <a:off x="381000" y="3430012"/>
            <a:ext cx="5105400" cy="304698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?-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defRPr/>
            </a:pPr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প্রজারূপে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রাজরূপ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সাগরেরে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endParaRPr lang="en-US" sz="32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বারি-রূপ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লইছে</a:t>
            </a:r>
            <a:r>
              <a:rPr lang="en-US" sz="32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তব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বঙ্গের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সঙ্গীতে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620" y="4327029"/>
            <a:ext cx="5478780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মিনতি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গাবে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বঙ্গজ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কানে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সখে,সখা-রীতে</a:t>
            </a:r>
            <a:endParaRPr lang="en-US" sz="32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4059" y="5435025"/>
            <a:ext cx="34275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প্রবাসে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মজি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প্রেম-ভাবে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749291" y="2347822"/>
            <a:ext cx="3231966" cy="2147978"/>
            <a:chOff x="5638800" y="4495800"/>
            <a:chExt cx="3308167" cy="2147978"/>
          </a:xfrm>
        </p:grpSpPr>
        <p:grpSp>
          <p:nvGrpSpPr>
            <p:cNvPr id="7" name="Group 6"/>
            <p:cNvGrpSpPr/>
            <p:nvPr/>
          </p:nvGrpSpPr>
          <p:grpSpPr>
            <a:xfrm>
              <a:off x="5638800" y="4495800"/>
              <a:ext cx="3308167" cy="2133600"/>
              <a:chOff x="5638800" y="4495800"/>
              <a:chExt cx="3308167" cy="21336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4998" y="4572000"/>
                <a:ext cx="3231969" cy="20574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4495800"/>
                <a:ext cx="1462873" cy="114220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4" t="30040" b="39919"/>
            <a:stretch/>
          </p:blipFill>
          <p:spPr>
            <a:xfrm>
              <a:off x="5715001" y="6165928"/>
              <a:ext cx="3231966" cy="477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7807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219" y="796052"/>
            <a:ext cx="101662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সতত</a:t>
            </a:r>
            <a:endParaRPr lang="en-US" sz="12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3547" y="796052"/>
            <a:ext cx="113845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সর্বদা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86000"/>
            <a:ext cx="9144000" cy="76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1672" y="3025914"/>
            <a:ext cx="108074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বিরলে</a:t>
            </a:r>
            <a:endParaRPr lang="en-US" sz="11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7259" y="2828836"/>
            <a:ext cx="1871025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6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একান্ত </a:t>
            </a:r>
          </a:p>
          <a:p>
            <a:pPr algn="ctr"/>
            <a:r>
              <a:rPr lang="bn-IN" sz="36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নিরিবিলিতে</a:t>
            </a:r>
            <a:endParaRPr lang="en-US" sz="11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14601"/>
            <a:ext cx="4495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0219" y="5351532"/>
            <a:ext cx="912429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নিশা</a:t>
            </a:r>
            <a:endParaRPr lang="en-US" sz="12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981200" y="4724400"/>
            <a:ext cx="4495800" cy="196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367779" y="5351532"/>
            <a:ext cx="889987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রাত্রি</a:t>
            </a:r>
            <a:endParaRPr lang="en-US" sz="1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497526"/>
            <a:ext cx="9144000" cy="76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981200" y="152400"/>
            <a:ext cx="4495800" cy="1995190"/>
            <a:chOff x="1905000" y="152400"/>
            <a:chExt cx="4114799" cy="19951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52400"/>
              <a:ext cx="1828800" cy="19951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52400"/>
              <a:ext cx="2209799" cy="19951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3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25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  <p:bldP spid="13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332982"/>
            <a:ext cx="1571263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চতুর্দশপদী </a:t>
            </a:r>
          </a:p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endParaRPr lang="en-US" sz="105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" t="17197" r="3687" b="2961"/>
          <a:stretch/>
        </p:blipFill>
        <p:spPr>
          <a:xfrm>
            <a:off x="2362200" y="3276600"/>
            <a:ext cx="34290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198790" y="3776126"/>
            <a:ext cx="2568332" cy="22775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32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চৌদ্দ লাইন বিশিষ্ট </a:t>
            </a:r>
          </a:p>
          <a:p>
            <a:pPr algn="just"/>
            <a:r>
              <a:rPr lang="bn-IN" sz="32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ভাবসংহত</a:t>
            </a:r>
            <a:r>
              <a:rPr lang="bn-IN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সুনির্দিষ্ট</a:t>
            </a:r>
          </a:p>
          <a:p>
            <a:pPr algn="ctr"/>
            <a:r>
              <a:rPr lang="bn-IN" sz="32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কবিতা।</a:t>
            </a:r>
          </a:p>
          <a:p>
            <a:pPr algn="just"/>
            <a:r>
              <a:rPr lang="bn-IN" sz="32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ইংরেজি নাম সনেট</a:t>
            </a:r>
          </a:p>
          <a:p>
            <a:pPr algn="just"/>
            <a:endParaRPr lang="en-US" sz="12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615" y="990600"/>
            <a:ext cx="107753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6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ভ্রান্তি </a:t>
            </a:r>
            <a:endParaRPr lang="en-US" sz="12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2200" y="304800"/>
            <a:ext cx="3429000" cy="2286000"/>
            <a:chOff x="2362200" y="304800"/>
            <a:chExt cx="2971800" cy="2286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7" t="21180" r="63785" b="43825"/>
            <a:stretch/>
          </p:blipFill>
          <p:spPr>
            <a:xfrm>
              <a:off x="2362200" y="304800"/>
              <a:ext cx="2971800" cy="2286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819400" y="685800"/>
              <a:ext cx="1920719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১+১ = ৩</a:t>
              </a:r>
            </a:p>
            <a:p>
              <a:r>
                <a:rPr lang="bn-IN" sz="4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IN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-৩ = ৪</a:t>
              </a:r>
              <a:endPara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2895600"/>
            <a:ext cx="9144000" cy="76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0" y="990598"/>
            <a:ext cx="96372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ভুল </a:t>
            </a:r>
            <a:endParaRPr lang="en-US" sz="1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4176" y="2057400"/>
            <a:ext cx="5000897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সতত</a:t>
            </a:r>
            <a:r>
              <a:rPr lang="bn-IN" sz="3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’,  ‘</a:t>
            </a:r>
            <a:r>
              <a:rPr lang="en-US" sz="3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বিরলে</a:t>
            </a:r>
            <a:r>
              <a:rPr lang="bn-IN" sz="3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’,  ‘</a:t>
            </a:r>
            <a:r>
              <a:rPr lang="en-US" sz="3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নিশা</a:t>
            </a:r>
            <a:r>
              <a:rPr lang="bn-IN" sz="3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’, </a:t>
            </a:r>
            <a:r>
              <a:rPr lang="bn-IN" sz="3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ভ্রান্তি</a:t>
            </a:r>
            <a:r>
              <a:rPr lang="bn-IN" sz="3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 - শব্দগুলোর </a:t>
            </a:r>
            <a:r>
              <a:rPr lang="bn-IN" sz="3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 </a:t>
            </a:r>
            <a:r>
              <a:rPr lang="bn-IN" sz="3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কী? </a:t>
            </a:r>
            <a:endParaRPr lang="en-US" sz="3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375074" y="1981200"/>
            <a:ext cx="3482347" cy="1143000"/>
            <a:chOff x="5605298" y="5009346"/>
            <a:chExt cx="3233902" cy="1143000"/>
          </a:xfrm>
        </p:grpSpPr>
        <p:sp>
          <p:nvSpPr>
            <p:cNvPr id="12" name="Rectangle 11"/>
            <p:cNvSpPr/>
            <p:nvPr/>
          </p:nvSpPr>
          <p:spPr>
            <a:xfrm>
              <a:off x="6073354" y="5009346"/>
              <a:ext cx="2765846" cy="1143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সর্বদা</a:t>
              </a:r>
              <a:r>
                <a:rPr lang="bn-IN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একান্ত</a:t>
              </a:r>
              <a:r>
                <a:rPr lang="en-US" sz="28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নিরিবিলিতে</a:t>
              </a:r>
              <a:r>
                <a:rPr lang="bn-IN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রাত্রি</a:t>
              </a:r>
              <a:r>
                <a:rPr lang="bn-IN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ভুল</a:t>
              </a:r>
              <a:r>
                <a:rPr lang="bn-IN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Left Arrow 15"/>
            <p:cNvSpPr/>
            <p:nvPr/>
          </p:nvSpPr>
          <p:spPr>
            <a:xfrm flipH="1">
              <a:off x="5605298" y="5314146"/>
              <a:ext cx="457200" cy="457200"/>
            </a:xfrm>
            <a:prstGeom prst="lef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5918" y="4572000"/>
            <a:ext cx="5024282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চতুর্দশপদী</a:t>
            </a:r>
            <a:r>
              <a:rPr lang="en-US" sz="30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0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সনেট</a:t>
            </a:r>
            <a:r>
              <a:rPr lang="bn-IN" sz="30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-কী </a:t>
            </a:r>
            <a:r>
              <a:rPr lang="en-US" sz="30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000" b="1" dirty="0" smtClean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10200" y="3733800"/>
            <a:ext cx="3458968" cy="2286000"/>
            <a:chOff x="5386764" y="4495800"/>
            <a:chExt cx="3458968" cy="2286000"/>
          </a:xfrm>
        </p:grpSpPr>
        <p:sp>
          <p:nvSpPr>
            <p:cNvPr id="23" name="Rectangle 22"/>
            <p:cNvSpPr/>
            <p:nvPr/>
          </p:nvSpPr>
          <p:spPr>
            <a:xfrm>
              <a:off x="5867399" y="4495800"/>
              <a:ext cx="2978333" cy="2286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চতুর্দশপদী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কবিতা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হল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চৌদ্দ </a:t>
              </a:r>
              <a:r>
                <a:rPr lang="bn-IN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লাইন বিশিষ্ট 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pPr algn="ctr"/>
              <a:r>
                <a:rPr lang="bn-IN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ভাবসংহত সুনির্দিষ্ট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কবিতা।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ইংরেজি </a:t>
              </a:r>
              <a:r>
                <a:rPr lang="bn-IN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নাম সনেট</a:t>
              </a:r>
            </a:p>
          </p:txBody>
        </p:sp>
        <p:sp>
          <p:nvSpPr>
            <p:cNvPr id="24" name="Left Arrow 23"/>
            <p:cNvSpPr/>
            <p:nvPr/>
          </p:nvSpPr>
          <p:spPr>
            <a:xfrm flipH="1">
              <a:off x="5386764" y="5385033"/>
              <a:ext cx="462118" cy="456395"/>
            </a:xfrm>
            <a:prstGeom prst="lef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24200" y="533400"/>
            <a:ext cx="28956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কাজ কর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8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70118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‘কপোতাক্ষ নদ’ কবিতাটি সনেট বা চতুর্দশপদী জাতীয় কবিতা।</a:t>
            </a:r>
            <a:endParaRPr lang="en-US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ইতালীয় ‘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sonetto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 থেকে</a:t>
            </a:r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ইংরেজি </a:t>
            </a: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Sonnet’</a:t>
            </a: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শব্দের উৎপত্তি।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28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চতুর্দশপদী কবিতা বা সনেট  চৌদ্দ লাইনের ভাবসংহত সুনির্দিষ্ট কবিতা যা</a:t>
            </a:r>
          </a:p>
          <a:p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1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একটিমাত্র 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অনুভূতির ভাব-কল্পনা নিয়ে গঠিত হয়।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2667000"/>
            <a:ext cx="124104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সনেট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80916" y="3505200"/>
            <a:ext cx="6100759" cy="970357"/>
            <a:chOff x="1344438" y="1459523"/>
            <a:chExt cx="6100759" cy="1364127"/>
          </a:xfrm>
        </p:grpSpPr>
        <p:grpSp>
          <p:nvGrpSpPr>
            <p:cNvPr id="25" name="Group 24"/>
            <p:cNvGrpSpPr/>
            <p:nvPr/>
          </p:nvGrpSpPr>
          <p:grpSpPr>
            <a:xfrm>
              <a:off x="2133600" y="1459523"/>
              <a:ext cx="4800600" cy="674079"/>
              <a:chOff x="2133600" y="1737358"/>
              <a:chExt cx="4800600" cy="87630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133600" y="2065020"/>
                <a:ext cx="4800600" cy="548640"/>
                <a:chOff x="1752600" y="1760220"/>
                <a:chExt cx="4800600" cy="54864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1752600" y="1760220"/>
                  <a:ext cx="4800600" cy="1524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Down Arrow 30"/>
                <p:cNvSpPr/>
                <p:nvPr/>
              </p:nvSpPr>
              <p:spPr>
                <a:xfrm>
                  <a:off x="1752600" y="1851660"/>
                  <a:ext cx="228600" cy="457200"/>
                </a:xfrm>
                <a:prstGeom prst="downArrow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Down Arrow 31"/>
                <p:cNvSpPr/>
                <p:nvPr/>
              </p:nvSpPr>
              <p:spPr>
                <a:xfrm>
                  <a:off x="6324600" y="1851660"/>
                  <a:ext cx="228600" cy="457200"/>
                </a:xfrm>
                <a:prstGeom prst="downArrow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Up Arrow 28"/>
              <p:cNvSpPr/>
              <p:nvPr/>
            </p:nvSpPr>
            <p:spPr>
              <a:xfrm rot="10800000">
                <a:off x="4343400" y="1737358"/>
                <a:ext cx="381000" cy="381000"/>
              </a:xfrm>
              <a:prstGeom prst="upArrow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344438" y="2133600"/>
              <a:ext cx="1795684" cy="6900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bn-IN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স্তবক বিন্যাস</a:t>
              </a:r>
              <a:endPara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88122" y="2133598"/>
              <a:ext cx="1257075" cy="6900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bn-IN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বিষয়বস্তু</a:t>
              </a:r>
              <a:endPara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05260" y="4495800"/>
            <a:ext cx="2890423" cy="1534418"/>
            <a:chOff x="5505260" y="3686577"/>
            <a:chExt cx="2890423" cy="1534418"/>
          </a:xfrm>
        </p:grpSpPr>
        <p:grpSp>
          <p:nvGrpSpPr>
            <p:cNvPr id="38" name="Group 37"/>
            <p:cNvGrpSpPr/>
            <p:nvPr/>
          </p:nvGrpSpPr>
          <p:grpSpPr>
            <a:xfrm>
              <a:off x="5505260" y="3888665"/>
              <a:ext cx="2890423" cy="1332330"/>
              <a:chOff x="5505260" y="3860204"/>
              <a:chExt cx="2890423" cy="133233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918579" y="3860204"/>
                <a:ext cx="2006221" cy="254595"/>
                <a:chOff x="1752600" y="1591773"/>
                <a:chExt cx="4800600" cy="41347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1752600" y="1591773"/>
                  <a:ext cx="4800600" cy="152401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Down Arrow 14"/>
                <p:cNvSpPr/>
                <p:nvPr/>
              </p:nvSpPr>
              <p:spPr>
                <a:xfrm>
                  <a:off x="1752600" y="1715524"/>
                  <a:ext cx="496484" cy="289719"/>
                </a:xfrm>
                <a:prstGeom prst="downArrow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Down Arrow 15"/>
                <p:cNvSpPr/>
                <p:nvPr/>
              </p:nvSpPr>
              <p:spPr>
                <a:xfrm>
                  <a:off x="6150430" y="1715524"/>
                  <a:ext cx="402770" cy="289719"/>
                </a:xfrm>
                <a:prstGeom prst="downArrow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5505260" y="4115316"/>
                <a:ext cx="971741" cy="10772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bn-IN" sz="2800" b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ভাবের </a:t>
                </a:r>
              </a:p>
              <a:p>
                <a:pPr algn="ctr"/>
                <a:r>
                  <a:rPr lang="bn-IN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প্রবর্তনা</a:t>
                </a:r>
                <a:endParaRPr lang="bn-IN" sz="1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800" b="1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342189" y="4114799"/>
                <a:ext cx="1053494" cy="10772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bn-IN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ভাবের </a:t>
                </a:r>
              </a:p>
              <a:p>
                <a:pPr algn="ctr"/>
                <a:r>
                  <a:rPr lang="bn-IN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পরিণতি</a:t>
                </a:r>
              </a:p>
              <a:p>
                <a:pPr algn="ctr"/>
                <a:endParaRPr lang="en-US" sz="800" b="1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7" name="Up Arrow 36"/>
            <p:cNvSpPr/>
            <p:nvPr/>
          </p:nvSpPr>
          <p:spPr>
            <a:xfrm rot="10800000">
              <a:off x="6862513" y="3686577"/>
              <a:ext cx="181248" cy="199623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46078" y="4495800"/>
            <a:ext cx="3140122" cy="1533901"/>
            <a:chOff x="762000" y="3817304"/>
            <a:chExt cx="3140122" cy="1529141"/>
          </a:xfrm>
        </p:grpSpPr>
        <p:grpSp>
          <p:nvGrpSpPr>
            <p:cNvPr id="7" name="Group 6"/>
            <p:cNvGrpSpPr/>
            <p:nvPr/>
          </p:nvGrpSpPr>
          <p:grpSpPr>
            <a:xfrm>
              <a:off x="762000" y="4009622"/>
              <a:ext cx="3140122" cy="1336823"/>
              <a:chOff x="625522" y="3124594"/>
              <a:chExt cx="3140122" cy="164644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122258" y="3124594"/>
                <a:ext cx="2209801" cy="304403"/>
                <a:chOff x="1752600" y="1667902"/>
                <a:chExt cx="4800600" cy="358122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1752600" y="1667902"/>
                  <a:ext cx="4800600" cy="152399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Down Arrow 22"/>
                <p:cNvSpPr/>
                <p:nvPr/>
              </p:nvSpPr>
              <p:spPr>
                <a:xfrm>
                  <a:off x="1752602" y="1752600"/>
                  <a:ext cx="451558" cy="273424"/>
                </a:xfrm>
                <a:prstGeom prst="downArrow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Down Arrow 23"/>
                <p:cNvSpPr/>
                <p:nvPr/>
              </p:nvSpPr>
              <p:spPr>
                <a:xfrm>
                  <a:off x="6101644" y="1752600"/>
                  <a:ext cx="451556" cy="273424"/>
                </a:xfrm>
                <a:prstGeom prst="downArrow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625522" y="3444323"/>
                <a:ext cx="1158922" cy="132671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bn-IN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32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অষ্টক</a:t>
                </a:r>
              </a:p>
              <a:p>
                <a:pPr algn="ctr"/>
                <a:endParaRPr lang="bn-IN" sz="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IN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IN" sz="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682922" y="3428998"/>
                <a:ext cx="1082722" cy="132671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endParaRPr lang="bn-IN" sz="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32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ষষ্টক</a:t>
                </a:r>
              </a:p>
              <a:p>
                <a:pPr algn="ctr"/>
                <a:r>
                  <a:rPr lang="bn-IN" sz="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endParaRPr lang="bn-IN" sz="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IN" sz="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0" name="Up Arrow 39"/>
            <p:cNvSpPr/>
            <p:nvPr/>
          </p:nvSpPr>
          <p:spPr>
            <a:xfrm rot="10800000">
              <a:off x="2293754" y="3817304"/>
              <a:ext cx="181248" cy="199623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চতুর্দশপদী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সনেট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5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114485"/>
            <a:ext cx="5444119" cy="452431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bn-BD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bn-BD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মোর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bn-BD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! </a:t>
            </a:r>
            <a:endParaRPr lang="en-US" sz="36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ভাবি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বিরলে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যেমতি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নিশার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স্বপনে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শোনে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যন্ত্রধ্ব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কলকলে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জুড়াই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ভ্রান্তির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ছলনে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দেখিয়াছি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নদ-দলে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defRPr/>
            </a:pP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স্নেহের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তৃষ্ণা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মিটে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দুগ্ধ-স্রোতোরূপী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জন্মভূমি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স্তনে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886670"/>
            <a:ext cx="133402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  <a:sp3d extrusionH="57150">
              <a:bevelT w="38100" h="38100"/>
            </a:sp3d>
          </a:bodyPr>
          <a:lstStyle/>
          <a:p>
            <a:r>
              <a:rPr lang="bn-IN" sz="5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অষ্টক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927" y="3781961"/>
            <a:ext cx="1082348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ভাবের 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প্রবর্তনা</a:t>
            </a:r>
            <a:endParaRPr lang="en-US" sz="1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1143000"/>
            <a:ext cx="46198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1676400"/>
            <a:ext cx="41069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6614" y="4953000"/>
            <a:ext cx="46198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3316069"/>
            <a:ext cx="46198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2209800"/>
            <a:ext cx="46198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1710" y="4382869"/>
            <a:ext cx="41069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1710" y="3849469"/>
            <a:ext cx="41069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2782669"/>
            <a:ext cx="41069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9600" y="1600200"/>
            <a:ext cx="606255" cy="2954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</a:p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ন্ত্য</a:t>
            </a:r>
          </a:p>
          <a:p>
            <a:pPr algn="ctr"/>
            <a:endParaRPr lang="bn-IN" sz="1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</a:p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5983069"/>
            <a:ext cx="783099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 আট লাইনের মিলবিন্যাস</a:t>
            </a:r>
            <a:r>
              <a:rPr lang="bn-IN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bn-IN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295400"/>
            <a:ext cx="121919" cy="4191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55281" y="1295400"/>
            <a:ext cx="121919" cy="4191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0" y="914400"/>
            <a:ext cx="6553200" cy="152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31951" y="5638800"/>
            <a:ext cx="6553200" cy="152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45179" y="206514"/>
            <a:ext cx="549862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চতুর্দশপদী কবিতা - </a:t>
            </a:r>
            <a:r>
              <a:rPr lang="bn-IN" sz="40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‘কপোতাক্ষ নদ’</a:t>
            </a:r>
            <a:endParaRPr lang="en-US" b="1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947" y="1295400"/>
            <a:ext cx="1459053" cy="11387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</a:p>
          <a:p>
            <a:pPr algn="ctr"/>
            <a:r>
              <a:rPr lang="bn-IN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আট লাইন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609600" y="2380566"/>
            <a:ext cx="381000" cy="5334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 animBg="1"/>
      <p:bldP spid="3" grpId="0" animBg="1"/>
      <p:bldP spid="15" grpId="0" animBg="1"/>
      <p:bldP spid="18" grpId="0" animBg="1"/>
      <p:bldP spid="19" grpId="0" animBg="1"/>
      <p:bldP spid="20" grpId="0"/>
      <p:bldP spid="22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499" y="3283803"/>
            <a:ext cx="1141659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ষষ্টক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036" y="3905071"/>
            <a:ext cx="1180130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ভাবের 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পরিণতি</a:t>
            </a:r>
            <a:endParaRPr lang="en-US" sz="1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61710" y="1676400"/>
            <a:ext cx="422770" cy="3389531"/>
            <a:chOff x="7361710" y="1676400"/>
            <a:chExt cx="422770" cy="3389531"/>
          </a:xfrm>
        </p:grpSpPr>
        <p:sp>
          <p:nvSpPr>
            <p:cNvPr id="9" name="TextBox 8"/>
            <p:cNvSpPr txBox="1"/>
            <p:nvPr/>
          </p:nvSpPr>
          <p:spPr>
            <a:xfrm>
              <a:off x="7386614" y="4419600"/>
              <a:ext cx="397866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ঘ</a:t>
              </a:r>
              <a:endPara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6614" y="2743200"/>
              <a:ext cx="397866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endPara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86614" y="1676400"/>
              <a:ext cx="397866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endPara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61710" y="3886200"/>
              <a:ext cx="397866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endPara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61710" y="3276600"/>
              <a:ext cx="397866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ঘ</a:t>
              </a:r>
              <a:endPara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61710" y="2209800"/>
              <a:ext cx="397866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ঘ</a:t>
              </a:r>
              <a:endPara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229600" y="1797546"/>
            <a:ext cx="606255" cy="2954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</a:p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ন্ত্য</a:t>
            </a:r>
          </a:p>
          <a:p>
            <a:pPr algn="ctr"/>
            <a:endParaRPr lang="bn-IN" sz="1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</a:p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5616714"/>
            <a:ext cx="745268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শেষ ছয় লাইনের মিলবিন্যাস= </a:t>
            </a:r>
            <a:r>
              <a:rPr lang="bn-IN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IN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IN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847165"/>
            <a:ext cx="121919" cy="30663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42115" y="1847166"/>
            <a:ext cx="135085" cy="30663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0" y="1371600"/>
            <a:ext cx="6553200" cy="152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31951" y="5181600"/>
            <a:ext cx="6553200" cy="152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57400" y="587514"/>
            <a:ext cx="549862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চতুর্দশপদী কবিতা - </a:t>
            </a:r>
            <a:r>
              <a:rPr lang="bn-IN" sz="40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‘কপোতাক্ষ নদ’</a:t>
            </a:r>
            <a:endParaRPr lang="en-US" b="1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059" y="1680627"/>
            <a:ext cx="1338828" cy="11387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</a:t>
            </a:r>
          </a:p>
          <a:p>
            <a:pPr algn="ctr"/>
            <a:r>
              <a:rPr lang="bn-IN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ছয় লাইন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609600" y="2743200"/>
            <a:ext cx="381000" cy="5334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47814" y="1676400"/>
            <a:ext cx="56388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?-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প্রজারূপে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রাজরূপ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সাগরেরে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বারি-রূপ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; এ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মিনতি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গাবে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বঙ্গজ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কানে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সখে,সখা-রীতে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প্রবাসে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মজি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প্রেম-ভাবে</a:t>
            </a:r>
            <a:r>
              <a:rPr lang="en-US" sz="36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লইছে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তব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বঙ্গের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সঙ্গীতে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815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 animBg="1"/>
      <p:bldP spid="3" grpId="0" animBg="1"/>
      <p:bldP spid="15" grpId="0" animBg="1"/>
      <p:bldP spid="18" grpId="0" animBg="1"/>
      <p:bldP spid="19" grpId="0" animBg="1"/>
      <p:bldP spid="20" grpId="0"/>
      <p:bldP spid="22" grpId="0"/>
      <p:bldP spid="23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1"/>
          <a:stretch/>
        </p:blipFill>
        <p:spPr>
          <a:xfrm>
            <a:off x="152399" y="990600"/>
            <a:ext cx="3943221" cy="5566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248508" y="1180743"/>
            <a:ext cx="4514492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চতুর্দশপদী কবিতাগুলোর অন্ত্যমিলে ধরাবাধা কোন নিয়ম নেই।</a:t>
            </a:r>
            <a:endParaRPr lang="bn-IN" sz="1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 pitchFamily="2" charset="2"/>
              <a:buChar char="q"/>
            </a:pPr>
            <a:endParaRPr lang="bn-IN" sz="1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বা’দিকের ছবিতে ‘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’ কবিতাটি রবীন্দ্রনাথ ঠাকুরের একটি চতুর্দশপদী কবিতা।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3581400"/>
            <a:ext cx="4362092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 কবিতাটির প্রথম আট লাইন </a:t>
            </a:r>
          </a:p>
          <a:p>
            <a:pPr algn="ctr"/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মিল বিন্যাস নিম্নরূপ- 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6865" y="5092005"/>
            <a:ext cx="4171335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’ কবিতাটির শেষ ছয় লাইন </a:t>
            </a:r>
          </a:p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মিল বিন্যাস নিম্নরূপ-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52600" y="177225"/>
            <a:ext cx="58674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চতুর্দশপদী কবিতা সম্পর্কে আরও কিছু কথাঃ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9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8" grpId="0"/>
      <p:bldP spid="39" grpId="0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839200" cy="1524000"/>
          </a:xfrm>
          <a:noFill/>
          <a:ln w="38100">
            <a:solidFill>
              <a:srgbClr val="008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Wave1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bn-BD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743200"/>
            <a:ext cx="3200400" cy="2743200"/>
          </a:xfrm>
          <a:ln w="38100">
            <a:solidFill>
              <a:srgbClr val="00B0F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endParaRPr lang="bn-BD" sz="1600" u="sng" dirty="0" smtClean="0">
              <a:solidFill>
                <a:srgbClr val="002060"/>
              </a:solidFill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bn-IN" sz="14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160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bn-BD" sz="1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মাহাবুবুল আলম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bn-BD" sz="11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সহকারী শিক্ষক (বাংলা)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1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নবাবপুর</a:t>
            </a:r>
            <a:r>
              <a:rPr lang="bn-BD" sz="1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সরকারি উচ্চ বিদ্যালয়, ঢাকা।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n-US" sz="14400" b="1" dirty="0" smtClean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2400" dirty="0" smtClean="0"/>
          </a:p>
          <a:p>
            <a:pPr>
              <a:defRPr/>
            </a:pP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2743200"/>
            <a:ext cx="2895600" cy="2743200"/>
          </a:xfrm>
          <a:ln w="38100">
            <a:solidFill>
              <a:srgbClr val="00B0F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endParaRPr lang="bn-BD" sz="2400" dirty="0" smtClean="0">
              <a:solidFill>
                <a:schemeClr val="bg1"/>
              </a:solidFill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bn-IN" sz="14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bn-BD" sz="12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শ্রেণিঃ ৯ম-১০ম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bn-BD" sz="1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বাংলা ১ম</a:t>
            </a:r>
            <a:r>
              <a:rPr lang="en-US" sz="1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bn-IN" sz="1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bn-BD" sz="12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12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12800" b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দ্যাংশ</a:t>
            </a:r>
            <a:r>
              <a:rPr lang="bn-BD" sz="12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14400" b="1" dirty="0" smtClean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bn-BD" sz="12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128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38400" y="2438400"/>
            <a:ext cx="6553200" cy="3048000"/>
            <a:chOff x="2438400" y="2438400"/>
            <a:chExt cx="6553200" cy="3048000"/>
          </a:xfrm>
        </p:grpSpPr>
        <p:sp>
          <p:nvSpPr>
            <p:cNvPr id="6" name="Rectangle 5"/>
            <p:cNvSpPr/>
            <p:nvPr/>
          </p:nvSpPr>
          <p:spPr>
            <a:xfrm>
              <a:off x="5791200" y="2438400"/>
              <a:ext cx="152400" cy="3048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38400" y="2438400"/>
              <a:ext cx="3352800" cy="152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2438400"/>
              <a:ext cx="3048000" cy="152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19400"/>
            <a:ext cx="2438400" cy="2590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7852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76658" y="304800"/>
            <a:ext cx="8391227" cy="6248400"/>
            <a:chOff x="376658" y="381000"/>
            <a:chExt cx="8391227" cy="6400800"/>
          </a:xfrm>
        </p:grpSpPr>
        <p:grpSp>
          <p:nvGrpSpPr>
            <p:cNvPr id="22" name="Group 21"/>
            <p:cNvGrpSpPr/>
            <p:nvPr/>
          </p:nvGrpSpPr>
          <p:grpSpPr>
            <a:xfrm>
              <a:off x="376658" y="381000"/>
              <a:ext cx="8391226" cy="4173954"/>
              <a:chOff x="376658" y="381000"/>
              <a:chExt cx="8391226" cy="424984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76658" y="381000"/>
                <a:ext cx="2747542" cy="4247922"/>
                <a:chOff x="3390901" y="1447800"/>
                <a:chExt cx="2296793" cy="2933700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90901" y="1447800"/>
                  <a:ext cx="2233093" cy="293370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3454600" y="1676400"/>
                  <a:ext cx="2233094" cy="3613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চতুর্দশপদী</a:t>
                  </a:r>
                  <a:r>
                    <a:rPr lang="en-US" sz="28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28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কবিতাবলি</a:t>
                  </a:r>
                  <a:endParaRPr lang="en-US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3528651" y="2031112"/>
                  <a:ext cx="1889604" cy="318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r>
                    <a:rPr lang="bn-IN" sz="2400" b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মাইকেল মধুসূদন </a:t>
                  </a:r>
                  <a:r>
                    <a:rPr lang="en-US" sz="2400" b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2400" b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দত্ত</a:t>
                  </a:r>
                  <a:endParaRPr lang="en-US" sz="2000" b="1" dirty="0">
                    <a:solidFill>
                      <a:schemeClr val="tx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3276600" y="381000"/>
                <a:ext cx="5491284" cy="4249844"/>
                <a:chOff x="2599181" y="990600"/>
                <a:chExt cx="4211074" cy="3505199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4656583" y="990600"/>
                  <a:ext cx="2153672" cy="3503613"/>
                  <a:chOff x="3603568" y="1326107"/>
                  <a:chExt cx="2617423" cy="3244424"/>
                </a:xfrm>
              </p:grpSpPr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9760"/>
                  <a:stretch/>
                </p:blipFill>
                <p:spPr>
                  <a:xfrm>
                    <a:off x="3662068" y="2948319"/>
                    <a:ext cx="2558923" cy="1622212"/>
                  </a:xfrm>
                  <a:prstGeom prst="rect">
                    <a:avLst/>
                  </a:prstGeom>
                  <a:ln w="38100" cap="sq">
                    <a:solidFill>
                      <a:srgbClr val="000000"/>
                    </a:solidFill>
                    <a:prstDash val="solid"/>
                    <a:miter lim="800000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326" t="6382" r="4799" b="8241"/>
                  <a:stretch/>
                </p:blipFill>
                <p:spPr>
                  <a:xfrm>
                    <a:off x="3603568" y="1326107"/>
                    <a:ext cx="2617423" cy="1569493"/>
                  </a:xfrm>
                  <a:prstGeom prst="rect">
                    <a:avLst/>
                  </a:prstGeom>
                  <a:ln w="38100" cap="sq">
                    <a:solidFill>
                      <a:srgbClr val="000000"/>
                    </a:solidFill>
                    <a:prstDash val="solid"/>
                    <a:miter lim="800000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2599181" y="990600"/>
                  <a:ext cx="2057401" cy="3505199"/>
                  <a:chOff x="2590799" y="457201"/>
                  <a:chExt cx="2057401" cy="3245893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0800" y="457201"/>
                    <a:ext cx="2057400" cy="1622212"/>
                  </a:xfrm>
                  <a:prstGeom prst="rect">
                    <a:avLst/>
                  </a:prstGeom>
                  <a:ln w="38100" cap="sq">
                    <a:solidFill>
                      <a:srgbClr val="000000"/>
                    </a:solidFill>
                    <a:prstDash val="solid"/>
                    <a:miter lim="800000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0799" y="2079413"/>
                    <a:ext cx="2057401" cy="1623681"/>
                  </a:xfrm>
                  <a:prstGeom prst="rect">
                    <a:avLst/>
                  </a:prstGeom>
                  <a:ln w="38100" cap="sq">
                    <a:solidFill>
                      <a:srgbClr val="000000"/>
                    </a:solidFill>
                    <a:prstDash val="solid"/>
                    <a:miter lim="800000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</p:grpSp>
          </p:grpSp>
        </p:grpSp>
        <p:sp>
          <p:nvSpPr>
            <p:cNvPr id="10" name="TextBox 9"/>
            <p:cNvSpPr txBox="1"/>
            <p:nvPr/>
          </p:nvSpPr>
          <p:spPr>
            <a:xfrm>
              <a:off x="376659" y="4719697"/>
              <a:ext cx="839122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457200" indent="-457200" algn="just">
                <a:buFont typeface="Wingdings" pitchFamily="2" charset="2"/>
                <a:buChar char="q"/>
              </a:pPr>
              <a:r>
                <a:rPr lang="bn-IN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‘কপোতাক্ষ নদ’ কবিতাটি </a:t>
              </a:r>
              <a:r>
                <a:rPr lang="bn-IN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মাইকেল মধুসূদন দত্তের </a:t>
              </a:r>
              <a:r>
                <a:rPr lang="bn-IN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‘চতুর্দশপদী কবিতাবলি’ (১৮৬৬)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নামক গ্রন্থ থেকে সংকলিত।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 কবিতায়</a:t>
              </a:r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স্মৃতিকাতরতার আবরণে কবির অত্যুজ্জ্বল দেশপ্রেম প্রকাশিত হয়েছে।  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মূলভাব 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7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71081" y="533400"/>
            <a:ext cx="5444119" cy="114300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কাজঃ</a:t>
            </a:r>
            <a:endParaRPr lang="en-US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286000"/>
            <a:ext cx="8126104" cy="153888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endParaRPr lang="bn-IN" sz="1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q"/>
            </a:pP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সুদূর প্রবাসে থেকেও কবি কীভাবে কপোতাক্ষ নদকে স্মরণ করেছেন?</a:t>
            </a:r>
          </a:p>
          <a:p>
            <a:pPr algn="just"/>
            <a:endParaRPr lang="bn-IN" sz="1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343400"/>
            <a:ext cx="8110182" cy="12003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চতুর্দশপদী কবিতা বা সনেটের গঠন বৈশিষ্ট্যগুলো উল্লেখ কর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8088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14400"/>
            <a:ext cx="7996100" cy="50167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মাইকেল মধুসূদন দত্ত কত সালে খ্রিস্টধর্মে দীক্ষিত হন?</a:t>
            </a:r>
          </a:p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উঃ ১৮৪২ সালে।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‘বিরলে’ শব্দটির অর্থ কী?</a:t>
            </a:r>
          </a:p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উঃ একান্ত নিরিবিলিতে।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কবির কাছে কে দুগ্ধ-স্রোতরূপী?</a:t>
            </a:r>
          </a:p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উঃ কপোতাক্ষ নদ।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কপোতাক্ষ নদ প্রজা হিসেবে</a:t>
            </a:r>
            <a:r>
              <a:rPr lang="bn-IN" sz="32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কাকে কর দেয়?</a:t>
            </a:r>
          </a:p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উঃ কপোতাক্ষ নদ প্রজা হিসেবে সাগরকে কর দেয়।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‘কপোতাক্ষ নদ’ কবিতায় কবির কী প্রকাশ পেয়েছে?</a:t>
            </a:r>
          </a:p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উঃ স্মৃতিকাতরতার আবরণে অত্যুজ্জ্বল দেশপ্রেম প্রকাশ পেয়েছে।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মৌখিক </a:t>
            </a:r>
          </a:p>
          <a:p>
            <a:pPr algn="ctr"/>
            <a:r>
              <a:rPr lang="bn-IN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97669"/>
            <a:ext cx="8685391" cy="61555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‘কপোতাক্ষ নদ’ কবিতাটি রচনাকালে কবি কোন দেশে ছিলেন?</a:t>
            </a:r>
          </a:p>
          <a:p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ফ্রান্সে        খ. ইংল্যান্ড         গ. ইতালিতে         ঘ. আমেরিকাতে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‘কিন্তু এ স্নেহের তৃষ্ণা মিটে কার জলে?’-এ উক্তিতে প্রকাশ পেয়েছে-</a:t>
            </a:r>
          </a:p>
          <a:p>
            <a:pPr marL="400050" indent="-400050">
              <a:buAutoNum type="romanLcPeriod"/>
            </a:pPr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মমতা          </a:t>
            </a:r>
            <a:r>
              <a:rPr lang="en-US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অনুরাগ         </a:t>
            </a:r>
            <a:r>
              <a:rPr lang="en-US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ভ্রান্তি</a:t>
            </a:r>
            <a:endParaRPr lang="en-US" sz="2800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  <a:p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খ. </a:t>
            </a:r>
            <a:r>
              <a:rPr lang="en-US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গ. </a:t>
            </a:r>
            <a:r>
              <a:rPr lang="en-US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ঘ. </a:t>
            </a:r>
            <a:r>
              <a:rPr lang="en-US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bn-IN" sz="2800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প্রবাস জীবনে ফাস্টফুডের দোকানে কত খাবার খেয়েছি। কিন্তু মায়ের হাতের </a:t>
            </a:r>
          </a:p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পিঠার কথা ভুলতে আমি পারিনি।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‘কপোতাক্ষ নদ’ কবিতার কোন বিষয়টি অনুচ্ছেদটিতে প্রকাশ পেয়েছে?</a:t>
            </a:r>
            <a:endParaRPr lang="en-US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ক.  সুখ স্মৃতির অনুপম চিত্রায়ন        খ. রঙিন কল্পনার নিদর্শন</a:t>
            </a:r>
          </a:p>
          <a:p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bn-IN" sz="1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4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কষ্টকর স্মৃতির কাতরতা          </a:t>
            </a:r>
            <a:r>
              <a:rPr lang="en-US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ঘ. স্নেহাদরের কাতরতা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অনুচ্ছেদটির মূল বক্তব্য নিচের কোন চরণে ফুটে উঠেছে?</a:t>
            </a:r>
          </a:p>
          <a:p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সতত তোমার কথা ভাবি এ বিরলে   </a:t>
            </a:r>
            <a:r>
              <a:rPr lang="en-US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খ. আর কি হে হবে দেখা</a:t>
            </a:r>
          </a:p>
          <a:p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জুড়াই এ কান আমি ভ্রান্তির ছলনে     </a:t>
            </a:r>
            <a:r>
              <a:rPr lang="en-US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ঘ. এ স্নেহের তৃষ্ণা মিটে কার জলে?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43434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" y="5638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0" y="25908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1000" y="9144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2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0"/>
            <a:ext cx="8229600" cy="28931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bn-IN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1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‘কপোতাক্ষ নদ’ কবিতায়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স্মৃতিকাতরতার আবরণে </a:t>
            </a:r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 অত্যুজ্জ্বল </a:t>
            </a:r>
            <a:r>
              <a:rPr lang="bn-I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দেশপ্রেম প্রকাশিত হয়েছে</a:t>
            </a:r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।’- উক্তিটি মূল্যায়ন কর।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54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457200"/>
            <a:ext cx="8537027" cy="2098964"/>
            <a:chOff x="304800" y="457200"/>
            <a:chExt cx="8537027" cy="2098964"/>
          </a:xfrm>
        </p:grpSpPr>
        <p:grpSp>
          <p:nvGrpSpPr>
            <p:cNvPr id="4" name="Group 3"/>
            <p:cNvGrpSpPr/>
            <p:nvPr/>
          </p:nvGrpSpPr>
          <p:grpSpPr>
            <a:xfrm>
              <a:off x="304800" y="491836"/>
              <a:ext cx="8537027" cy="2022764"/>
              <a:chOff x="152400" y="339436"/>
              <a:chExt cx="8839200" cy="202276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400" y="339436"/>
                <a:ext cx="1676400" cy="2022764"/>
                <a:chOff x="228600" y="304800"/>
                <a:chExt cx="1676400" cy="2022764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381000" y="1219200"/>
                  <a:ext cx="1371600" cy="914400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914400" y="2133600"/>
                  <a:ext cx="304800" cy="96982"/>
                </a:xfrm>
                <a:prstGeom prst="rect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228600" y="304800"/>
                  <a:ext cx="1676400" cy="2022764"/>
                  <a:chOff x="228600" y="304800"/>
                  <a:chExt cx="1676400" cy="2022764"/>
                </a:xfrm>
              </p:grpSpPr>
              <p:sp>
                <p:nvSpPr>
                  <p:cNvPr id="19" name="Isosceles Triangle 18"/>
                  <p:cNvSpPr/>
                  <p:nvPr/>
                </p:nvSpPr>
                <p:spPr>
                  <a:xfrm>
                    <a:off x="228600" y="304800"/>
                    <a:ext cx="1676400" cy="762000"/>
                  </a:xfrm>
                  <a:prstGeom prst="triangle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blipFill>
                        <a:blip r:embed="rId2"/>
                        <a:tile tx="0" ty="0" sx="100000" sy="100000" flip="none" algn="tl"/>
                      </a:blipFill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457200" y="1524000"/>
                    <a:ext cx="228600" cy="304800"/>
                  </a:xfrm>
                  <a:prstGeom prst="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1447800" y="1524000"/>
                    <a:ext cx="228600" cy="304800"/>
                  </a:xfrm>
                  <a:prstGeom prst="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914400" y="1371600"/>
                    <a:ext cx="304800" cy="609600"/>
                  </a:xfrm>
                  <a:prstGeom prst="rect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914400" y="2230582"/>
                    <a:ext cx="304800" cy="96982"/>
                  </a:xfrm>
                  <a:prstGeom prst="rect">
                    <a:avLst/>
                  </a:prstGeom>
                  <a:blipFill>
                    <a:blip r:embed="rId6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28600" y="1066800"/>
                    <a:ext cx="1676400" cy="121919"/>
                  </a:xfrm>
                  <a:prstGeom prst="rect">
                    <a:avLst/>
                  </a:prstGeom>
                  <a:blipFill>
                    <a:blip r:embed="rId7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" name="Group 5"/>
              <p:cNvGrpSpPr/>
              <p:nvPr/>
            </p:nvGrpSpPr>
            <p:grpSpPr>
              <a:xfrm>
                <a:off x="7315200" y="339436"/>
                <a:ext cx="1676400" cy="2022764"/>
                <a:chOff x="228600" y="304800"/>
                <a:chExt cx="1676400" cy="2022764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381000" y="1219200"/>
                  <a:ext cx="1371600" cy="914400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914400" y="2133600"/>
                  <a:ext cx="304800" cy="96982"/>
                </a:xfrm>
                <a:prstGeom prst="rect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>
                  <a:off x="228600" y="304800"/>
                  <a:ext cx="1676400" cy="2022764"/>
                  <a:chOff x="228600" y="304800"/>
                  <a:chExt cx="1676400" cy="2022764"/>
                </a:xfrm>
              </p:grpSpPr>
              <p:sp>
                <p:nvSpPr>
                  <p:cNvPr id="10" name="Isosceles Triangle 9"/>
                  <p:cNvSpPr/>
                  <p:nvPr/>
                </p:nvSpPr>
                <p:spPr>
                  <a:xfrm>
                    <a:off x="228600" y="304800"/>
                    <a:ext cx="1676400" cy="762000"/>
                  </a:xfrm>
                  <a:prstGeom prst="triangle">
                    <a:avLst/>
                  </a:prstGeom>
                  <a:blipFill>
                    <a:blip r:embed="rId2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blipFill>
                        <a:blip r:embed="rId2"/>
                        <a:tile tx="0" ty="0" sx="100000" sy="100000" flip="none" algn="tl"/>
                      </a:blipFill>
                    </a:endParaRPr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457200" y="1524000"/>
                    <a:ext cx="228600" cy="304800"/>
                  </a:xfrm>
                  <a:prstGeom prst="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1447800" y="1524000"/>
                    <a:ext cx="228600" cy="304800"/>
                  </a:xfrm>
                  <a:prstGeom prst="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914400" y="1371600"/>
                    <a:ext cx="304800" cy="609600"/>
                  </a:xfrm>
                  <a:prstGeom prst="rect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914400" y="2230582"/>
                    <a:ext cx="304800" cy="96982"/>
                  </a:xfrm>
                  <a:prstGeom prst="rect">
                    <a:avLst/>
                  </a:prstGeom>
                  <a:blipFill>
                    <a:blip r:embed="rId6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228600" y="1066800"/>
                    <a:ext cx="1676400" cy="121919"/>
                  </a:xfrm>
                  <a:prstGeom prst="rect">
                    <a:avLst/>
                  </a:prstGeom>
                  <a:blipFill>
                    <a:blip r:embed="rId7"/>
                    <a:tile tx="0" ty="0" sx="100000" sy="100000" flip="none" algn="tl"/>
                  </a:blip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5" name="Oval 24"/>
            <p:cNvSpPr/>
            <p:nvPr/>
          </p:nvSpPr>
          <p:spPr>
            <a:xfrm>
              <a:off x="2057400" y="457200"/>
              <a:ext cx="5029200" cy="209896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733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934200"/>
            <a:chOff x="152400" y="152400"/>
            <a:chExt cx="8839200" cy="6553200"/>
          </a:xfrm>
        </p:grpSpPr>
        <p:sp>
          <p:nvSpPr>
            <p:cNvPr id="3" name="Explosion 1 2"/>
            <p:cNvSpPr/>
            <p:nvPr/>
          </p:nvSpPr>
          <p:spPr>
            <a:xfrm>
              <a:off x="152400" y="152400"/>
              <a:ext cx="8839200" cy="6553200"/>
            </a:xfrm>
            <a:prstGeom prst="irregularSeal1">
              <a:avLst/>
            </a:prstGeom>
            <a:solidFill>
              <a:srgbClr val="008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81200" y="1981200"/>
              <a:ext cx="5334000" cy="221599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DoubleWave1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/>
              <a:r>
                <a:rPr lang="bn-BD" sz="166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6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54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39624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66800" y="5334000"/>
            <a:ext cx="2362200" cy="830997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ব্রহ্মপুত্র নদ</a:t>
            </a:r>
            <a:endParaRPr lang="en-US" sz="1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533400"/>
            <a:ext cx="8505825" cy="6019800"/>
            <a:chOff x="304800" y="533400"/>
            <a:chExt cx="8505825" cy="6019800"/>
          </a:xfrm>
        </p:grpSpPr>
        <p:grpSp>
          <p:nvGrpSpPr>
            <p:cNvPr id="6" name="Group 5"/>
            <p:cNvGrpSpPr/>
            <p:nvPr/>
          </p:nvGrpSpPr>
          <p:grpSpPr>
            <a:xfrm>
              <a:off x="304800" y="533400"/>
              <a:ext cx="8496300" cy="5638800"/>
              <a:chOff x="304800" y="1066800"/>
              <a:chExt cx="8496300" cy="56388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476750" y="1447800"/>
                <a:ext cx="171450" cy="5257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04800" y="1066800"/>
                <a:ext cx="8496300" cy="1524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314325" y="6400800"/>
              <a:ext cx="84963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34000" y="1371600"/>
            <a:ext cx="309251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algn="ctr"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নদের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99056" y="963873"/>
            <a:ext cx="3962400" cy="5150893"/>
            <a:chOff x="4876800" y="1021307"/>
            <a:chExt cx="3962400" cy="5150893"/>
          </a:xfrm>
        </p:grpSpPr>
        <p:sp>
          <p:nvSpPr>
            <p:cNvPr id="9" name="TextBox 8"/>
            <p:cNvSpPr txBox="1"/>
            <p:nvPr/>
          </p:nvSpPr>
          <p:spPr>
            <a:xfrm>
              <a:off x="5334000" y="5341203"/>
              <a:ext cx="3048000" cy="830997"/>
            </a:xfrm>
            <a:prstGeom prst="rect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কপোতাক্ষ নদ</a:t>
              </a:r>
              <a:endParaRPr lang="en-US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021307"/>
              <a:ext cx="3962400" cy="4114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3559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065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429000"/>
            <a:ext cx="1179656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2438400" y="762000"/>
            <a:ext cx="6433171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1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কপোতাক্ষ নদ</a:t>
            </a:r>
            <a:endParaRPr lang="en-US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2216" y="2286000"/>
            <a:ext cx="46249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2400" dirty="0">
              <a:ln w="19050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4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1905000"/>
            <a:ext cx="7772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IN" sz="4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 </a:t>
            </a:r>
          </a:p>
          <a:p>
            <a:pPr eaLnBrk="1" hangingPunct="1">
              <a:defRPr/>
            </a:pPr>
            <a:endParaRPr lang="bn-IN" sz="800" b="1" dirty="0" smtClean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eaLnBrk="1" hangingPunct="1">
              <a:buFont typeface="Wingdings" pitchFamily="2" charset="2"/>
              <a:buChar char="q"/>
              <a:defRPr/>
            </a:pP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কবি মাইকেল মধুসূদন দত্ত সম্পর্কে বলতে পারবে।</a:t>
            </a:r>
          </a:p>
          <a:p>
            <a:pPr marL="571500" indent="-571500" eaLnBrk="1" hangingPunct="1">
              <a:buFont typeface="Wingdings" pitchFamily="2" charset="2"/>
              <a:buChar char="q"/>
              <a:defRPr/>
            </a:pP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নতুন শব্দের অর্থ লিখতে পারবে।</a:t>
            </a:r>
          </a:p>
          <a:p>
            <a:pPr marL="571500" indent="-571500" eaLnBrk="1" hangingPunct="1">
              <a:buFont typeface="Wingdings" pitchFamily="2" charset="2"/>
              <a:buChar char="q"/>
              <a:defRPr/>
            </a:pP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চতুর্দশপদী কবিতার গাঠনিক দিক চিহ্নিত করতে পারবে।</a:t>
            </a:r>
          </a:p>
          <a:p>
            <a:pPr marL="571500" indent="-571500" eaLnBrk="1" hangingPunct="1">
              <a:buFont typeface="Wingdings" pitchFamily="2" charset="2"/>
              <a:buChar char="q"/>
              <a:defRPr/>
            </a:pP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কবিতাটির মূলভাব ব্যাখ্যা করতে পারবে।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399871"/>
            <a:ext cx="277511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IN" sz="7200" b="1" u="sng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u="sng" dirty="0">
              <a:ln w="1143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4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39794" y="1419761"/>
            <a:ext cx="6785006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bn-IN" sz="4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কপোতাক্ষ নদ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কবিতাটি আবৃত্তির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40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ভিডিও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IN" sz="5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20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976812"/>
              </p:ext>
            </p:extLst>
          </p:nvPr>
        </p:nvGraphicFramePr>
        <p:xfrm>
          <a:off x="3048000" y="3505200"/>
          <a:ext cx="27432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3505200"/>
                        <a:ext cx="2743200" cy="20574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 w="7620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6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7"/>
          <a:stretch/>
        </p:blipFill>
        <p:spPr>
          <a:xfrm>
            <a:off x="533400" y="1812878"/>
            <a:ext cx="2836363" cy="3292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5344180"/>
            <a:ext cx="283636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533400"/>
            <a:ext cx="4419600" cy="5638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 </a:t>
            </a:r>
          </a:p>
          <a:p>
            <a:pPr algn="ctr"/>
            <a:endParaRPr lang="bn-IN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১৮৭৩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২৯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1832" y="533399"/>
            <a:ext cx="4419600" cy="5638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কর্মজীবন</a:t>
            </a:r>
            <a:r>
              <a:rPr lang="bn-IN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IN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 </a:t>
            </a:r>
            <a:r>
              <a:rPr lang="bn-I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 শেষে কলকাতার হিন্দু কলেজ এবং </a:t>
            </a:r>
            <a:endParaRPr lang="bn-IN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 </a:t>
            </a:r>
            <a:r>
              <a:rPr lang="bn-I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ব্যারিস্টারি পড়ার </a:t>
            </a:r>
          </a:p>
          <a:p>
            <a:pPr algn="ctr"/>
            <a:r>
              <a:rPr lang="bn-I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 বিলেত </a:t>
            </a:r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গমন।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832" y="533399"/>
            <a:ext cx="4419600" cy="5638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মাইকেল নাম </a:t>
            </a:r>
            <a:r>
              <a:rPr lang="bn-IN" sz="4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</a:p>
          <a:p>
            <a:pPr algn="ctr"/>
            <a:endParaRPr lang="bn-IN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১৮৪২ সালে খ্রিস্টধর্মে দীক্ষিত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হন এবং মাইকেল নাম ধারণ করেন।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 smtClean="0"/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37713" y="487907"/>
            <a:ext cx="4419600" cy="57297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কাব্যগ্রন্থঃ</a:t>
            </a:r>
            <a:endParaRPr lang="bn-IN" sz="28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‘মেঘনাদবধ কাব্য’, 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‘চতুর্দশপদী কবিতাবলী’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ইংরেজি কাব্যগ্রন্থঃ</a:t>
            </a:r>
          </a:p>
          <a:p>
            <a:pPr algn="ctr"/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The Captive Lady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bn-IN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নাটকঃ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‘শর্মিষ্ঠা’, ‘পদ্মাবতী’, ‘কৃষ্ণকুমারী’, ‘মায়াকানন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’।</a:t>
            </a:r>
          </a:p>
          <a:p>
            <a:pPr algn="ctr"/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প্রহসনঃ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‘একেই কি বলে সভ্যতা’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‘বুড় শালিকের ঘাড়ে রোঁ’</a:t>
            </a:r>
          </a:p>
          <a:p>
            <a:pPr algn="ctr"/>
            <a:endParaRPr lang="en-US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 smtClean="0"/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37713" y="487908"/>
            <a:ext cx="4501487" cy="57752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 </a:t>
            </a:r>
          </a:p>
          <a:p>
            <a:pPr algn="ctr"/>
            <a:endParaRPr lang="bn-IN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১৮২৪ সালের </a:t>
            </a:r>
          </a:p>
          <a:p>
            <a:pPr algn="ctr"/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 জানুয়ারি</a:t>
            </a:r>
          </a:p>
          <a:p>
            <a:pPr algn="ctr"/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যশোরের সাগরদাঁড়ি গ্রামে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838200"/>
            <a:ext cx="267106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0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5334000"/>
            <a:ext cx="38862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0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000" b="1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0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000" b="1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12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7"/>
          <a:stretch/>
        </p:blipFill>
        <p:spPr>
          <a:xfrm>
            <a:off x="3352800" y="304800"/>
            <a:ext cx="2286000" cy="2323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loud 6"/>
          <p:cNvSpPr/>
          <p:nvPr/>
        </p:nvSpPr>
        <p:spPr>
          <a:xfrm rot="632394">
            <a:off x="5779827" y="1"/>
            <a:ext cx="3124200" cy="2362200"/>
          </a:xfrm>
          <a:prstGeom prst="clou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জন্ম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8"/>
          <p:cNvSpPr/>
          <p:nvPr/>
        </p:nvSpPr>
        <p:spPr>
          <a:xfrm rot="1039314">
            <a:off x="5719411" y="2384665"/>
            <a:ext cx="3124200" cy="2362200"/>
          </a:xfrm>
          <a:prstGeom prst="clou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শিক্ষাজীবন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loud 13"/>
          <p:cNvSpPr/>
          <p:nvPr/>
        </p:nvSpPr>
        <p:spPr>
          <a:xfrm rot="308738">
            <a:off x="5343552" y="4736074"/>
            <a:ext cx="3230567" cy="2057400"/>
          </a:xfrm>
          <a:prstGeom prst="clou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bn-IN" sz="36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মাইকেল নাম ধারন</a:t>
            </a:r>
          </a:p>
          <a:p>
            <a:pPr algn="ctr"/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911509" y="3392913"/>
            <a:ext cx="3581400" cy="3200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সাহিত্যকর্ম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200" y="2057400"/>
            <a:ext cx="2008736" cy="1213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</a:t>
            </a:r>
          </a:p>
          <a:p>
            <a:pPr algn="ctr"/>
            <a:endParaRPr lang="bn-IN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মধুসূদন দত্ত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5715000" y="0"/>
            <a:ext cx="3124200" cy="2362200"/>
          </a:xfrm>
          <a:prstGeom prst="clou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১৮২৪ সালের </a:t>
            </a:r>
          </a:p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২৫ জানুয়ারি</a:t>
            </a:r>
          </a:p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যশোরের সাগরদাঁড়ি গ্রামে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5703627" y="2362200"/>
            <a:ext cx="3276600" cy="2362200"/>
          </a:xfrm>
          <a:prstGeom prst="clou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IN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স্কুল জীবন শেষে কলকাতার হিন্দু কলেজ এবং পরে ব্যারিস্টারি পড়ার </a:t>
            </a:r>
          </a:p>
          <a:p>
            <a:pPr algn="ctr"/>
            <a:r>
              <a:rPr lang="bn-IN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 বিলেত গমন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5472935" y="4766220"/>
            <a:ext cx="2971800" cy="1905000"/>
          </a:xfrm>
          <a:prstGeom prst="clou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১৮৪২ সালে খ্রিস্টধর্মে দীক্ষিত হন।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73925" y="3499821"/>
            <a:ext cx="5404418" cy="2986585"/>
          </a:xfrm>
          <a:prstGeom prst="clou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bn-IN" sz="10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1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কাব্যগ্রন্থঃ</a:t>
            </a:r>
          </a:p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‘মেঘনাদবধ কাব্য’, </a:t>
            </a:r>
          </a:p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‘চতুর্দশপদী কবিতাবলী’ 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ইংরেজি কাব্যগ্রন্থঃ</a:t>
            </a:r>
          </a:p>
          <a:p>
            <a:pPr algn="ctr"/>
            <a:r>
              <a:rPr lang="bn-IN" sz="2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The Captive Lady’</a:t>
            </a:r>
            <a:endParaRPr lang="bn-IN" sz="28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389482" y="3499821"/>
            <a:ext cx="4947218" cy="2743200"/>
          </a:xfrm>
          <a:prstGeom prst="clou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প্রহসনঃ</a:t>
            </a:r>
          </a:p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‘একেই কি বলে সভ্যতা’</a:t>
            </a:r>
          </a:p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‘বুড় শালিকের ঘাড়ে রোঁ’</a:t>
            </a:r>
          </a:p>
          <a:p>
            <a:pPr algn="ctr"/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Cloud 30"/>
          <p:cNvSpPr/>
          <p:nvPr/>
        </p:nvSpPr>
        <p:spPr>
          <a:xfrm>
            <a:off x="302525" y="3687457"/>
            <a:ext cx="5099618" cy="2743200"/>
          </a:xfrm>
          <a:prstGeom prst="clou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নাটকঃ</a:t>
            </a:r>
          </a:p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‘শর্মিষ্ঠা’, ‘পদ্মাবতী’, ‘কৃষ্ণকুমারী’, ‘মায়াকানন’।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loud 31"/>
          <p:cNvSpPr/>
          <p:nvPr/>
        </p:nvSpPr>
        <p:spPr>
          <a:xfrm>
            <a:off x="85878" y="3565765"/>
            <a:ext cx="5404418" cy="2986585"/>
          </a:xfrm>
          <a:prstGeom prst="clou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bn-IN" sz="10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1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কাব্যগ্রন্থঃ</a:t>
            </a:r>
          </a:p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‘মেঘনাদবধ কাব্য’, </a:t>
            </a:r>
          </a:p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‘চতুর্দশপদী কবিতাবলী’ 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ইংরেজি কাব্যগ্রন্থঃ</a:t>
            </a:r>
          </a:p>
          <a:p>
            <a:pPr algn="ctr"/>
            <a:r>
              <a:rPr lang="bn-IN" sz="2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The Captive Lady’</a:t>
            </a:r>
            <a:endParaRPr lang="bn-IN" sz="28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loud 33"/>
          <p:cNvSpPr/>
          <p:nvPr/>
        </p:nvSpPr>
        <p:spPr>
          <a:xfrm>
            <a:off x="152400" y="81580"/>
            <a:ext cx="3124200" cy="3347420"/>
          </a:xfrm>
          <a:prstGeom prst="clou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Cloud 34"/>
          <p:cNvSpPr/>
          <p:nvPr/>
        </p:nvSpPr>
        <p:spPr>
          <a:xfrm>
            <a:off x="79091" y="0"/>
            <a:ext cx="3124200" cy="3347420"/>
          </a:xfrm>
          <a:prstGeom prst="clou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১৮৭৩ সালের </a:t>
            </a:r>
          </a:p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২৯ জুন।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9" grpId="0" animBg="1"/>
      <p:bldP spid="22" grpId="0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304800"/>
            <a:ext cx="3581400" cy="4114800"/>
            <a:chOff x="304800" y="304800"/>
            <a:chExt cx="3581400" cy="4114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04800"/>
              <a:ext cx="3581400" cy="4114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3" r="4133"/>
            <a:stretch/>
          </p:blipFill>
          <p:spPr>
            <a:xfrm>
              <a:off x="1219200" y="1799953"/>
              <a:ext cx="990600" cy="112449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4789714" y="304800"/>
            <a:ext cx="3668486" cy="4114800"/>
            <a:chOff x="4789714" y="304800"/>
            <a:chExt cx="3668486" cy="4114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714" y="304800"/>
              <a:ext cx="3668486" cy="4114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95"/>
            <a:stretch/>
          </p:blipFill>
          <p:spPr>
            <a:xfrm>
              <a:off x="5715001" y="2819399"/>
              <a:ext cx="908956" cy="12192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1669962" y="4800600"/>
            <a:ext cx="5721438" cy="1323439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মোর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!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ভাবি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বিরলে</a:t>
            </a:r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2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1076</Words>
  <Application>Microsoft Office PowerPoint</Application>
  <PresentationFormat>On-screen Show (4:3)</PresentationFormat>
  <Paragraphs>273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Mahabubul Alam</dc:creator>
  <cp:lastModifiedBy>Mahabub</cp:lastModifiedBy>
  <cp:revision>447</cp:revision>
  <dcterms:created xsi:type="dcterms:W3CDTF">2006-08-16T00:00:00Z</dcterms:created>
  <dcterms:modified xsi:type="dcterms:W3CDTF">2020-04-27T09:53:54Z</dcterms:modified>
</cp:coreProperties>
</file>