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72" r:id="rId3"/>
    <p:sldId id="283" r:id="rId4"/>
    <p:sldId id="274" r:id="rId5"/>
    <p:sldId id="275" r:id="rId6"/>
    <p:sldId id="276" r:id="rId7"/>
    <p:sldId id="263" r:id="rId8"/>
    <p:sldId id="264" r:id="rId9"/>
    <p:sldId id="265" r:id="rId10"/>
    <p:sldId id="266" r:id="rId11"/>
    <p:sldId id="277" r:id="rId12"/>
    <p:sldId id="278" r:id="rId13"/>
    <p:sldId id="279" r:id="rId14"/>
    <p:sldId id="280" r:id="rId15"/>
    <p:sldId id="281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738" autoAdjust="0"/>
  </p:normalViewPr>
  <p:slideViewPr>
    <p:cSldViewPr>
      <p:cViewPr varScale="1">
        <p:scale>
          <a:sx n="57" d="100"/>
          <a:sy n="57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92A5-7483-4898-BDB6-51018E68E64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C15D-FA68-4DD7-9FE1-CDEF3D820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উপকরণের মাধ্যমে দল গঠন করে তাদেরকে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প্রত্যেকটির তিনটি করে বৈশিষ্ট্য উল্লেখ করে পর্বের নাম লিখতে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দিতে পারেন।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 উল্লেখিত</a:t>
            </a:r>
            <a:r>
              <a:rPr lang="bn-BD" baseline="0" dirty="0" smtClean="0"/>
              <a:t> বাড়ির কাজ ছাড়া শিক্ষক ইচ্ছে করলে পাঠ সংশ্লিষ্ট সৃজনশীল প্রশ্ন বাড়ির কাজ হিসেবে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প্রশ্নগুলোর উত্তর দেয়ার জন্য শিক্ষার্থীদেরকে কিছু বেশি সময় দেয়া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596B5-9655-41D0-B643-9D78234916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শিক্ষকবৃন্দ ভিডিওটি চালানোর সময় মাঝে মাঝে থামিয়ে শিক্ষার্থীদেরকে বুঝাতে পারেন।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ভিডিওটি দেখানোর পর শিক্ষার্থীদের কাছ থেকে বৈশিষ্ট্য বের করে আনতে পারেন। অথবা চার্ট প্রদর্শন করতে পারেন। বাস্তব উপকরণ দেখাতে পারেন।</a:t>
            </a:r>
            <a:endParaRPr lang="en-US" dirty="0" smtClean="0"/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শিক্ষকবৃন্দ ভিডিওটি চালানোর সময় মাঝে মাঝে থামিয়ে শিক্ষার্থীদেরকে বুঝাতে পারেন।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ভিডিওটি দেখানোর পর শিক্ষার্থীদের কাছ থেকে বৈশিষ্ট্য বের করে আনতে পারেন। অথবা চার্ট প্রদর্শন করতে পারেন। বাস্তব উপকরণ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শিক্ষকবৃন্দ ভিডিওটি চালানোর সময় মাঝে মাঝে থামিয়ে শিক্ষার্থীদেরকে বুঝাতে পারেন।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ভিডিওটি দেখানোর পর শিক্ষার্থীদের কাছ থেকে বৈশিষ্ট্য বের করে আনতে পারেন। অথবা চার্ট প্রদর্শন করতে পারেন। বাস্তব উপকরণ দেখাতে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শিক্ষকবৃন্দ ভিডিওটি চালানোর সময় মাঝে মাঝে থামিয়ে শিক্ষার্থীদেরকে বুঝাতে পারেন।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ভিডিওটি দেখানোর পর শিক্ষার্থীদের কাছ থেকে বৈশিষ্ট্য বের করে আনতে পারেন। অথবা চার্ট প্রদর্শন করতে পারেন। বাস্তব উপকরণ দেখাতে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C15D-FA68-4DD7-9FE1-CDEF3D820F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D640-48F6-462E-8994-577B6EBFBB6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33C9-FFCF-402C-A8B5-CDDF2029A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105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পর্ব- নেমাটোডা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Nematoda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Nemat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57" y="1447800"/>
            <a:ext cx="3300743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5867400"/>
            <a:ext cx="4419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গোলকৃমি, ফাইলেরিয়া কৃমি।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57600" y="1447800"/>
            <a:ext cx="5105400" cy="4043065"/>
            <a:chOff x="3581400" y="1447800"/>
            <a:chExt cx="5105400" cy="4043065"/>
          </a:xfrm>
        </p:grpSpPr>
        <p:sp>
          <p:nvSpPr>
            <p:cNvPr id="3" name="TextBox 2"/>
            <p:cNvSpPr txBox="1"/>
            <p:nvPr/>
          </p:nvSpPr>
          <p:spPr>
            <a:xfrm>
              <a:off x="3733800" y="1447800"/>
              <a:ext cx="495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সাধারণ বৈশিষ্ট্য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1400" y="2209800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1.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দেহ নলাকার ও পুরু ত্বক দ্বারা আবৃত।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2895600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2.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পৌষ্টিক নালি সম্পূর্ণ, মুখ ও পায়ু ছিদ্র উপস্থিত।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1400" y="3657600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৩। শ্বসনতন্ত্র ও সংবহনতন্ত্র অনুপস্থিত।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4419600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৪। সাধারণত একলিঙ্গ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1400" y="5029200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৫। দেহ গহ্বর অনাবৃত ও প্রকৃত সিলোম নাই।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05000" y="4277380"/>
            <a:ext cx="1371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গোলকৃমি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9600" y="5400675"/>
          <a:ext cx="914400" cy="771525"/>
        </p:xfrm>
        <a:graphic>
          <a:graphicData uri="http://schemas.openxmlformats.org/presentationml/2006/ole">
            <p:oleObj spid="_x0000_s20483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3434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715000"/>
            <a:ext cx="70104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প্রাণিটির দুইটি বৈশিষ্ট্যসহ পর্বের নাম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ematod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600"/>
            <a:ext cx="3648456" cy="2895600"/>
          </a:xfrm>
          <a:prstGeom prst="rect">
            <a:avLst/>
          </a:prstGeom>
        </p:spPr>
      </p:pic>
      <p:pic>
        <p:nvPicPr>
          <p:cNvPr id="6" name="Picture 5" descr="jacrit cri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12" y="1219200"/>
            <a:ext cx="1881188" cy="4314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381000"/>
            <a:ext cx="1676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48006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371600" y="1371600"/>
            <a:ext cx="6019800" cy="3829050"/>
            <a:chOff x="1371600" y="1371600"/>
            <a:chExt cx="6019800" cy="3829050"/>
          </a:xfrm>
        </p:grpSpPr>
        <p:pic>
          <p:nvPicPr>
            <p:cNvPr id="3" name="Picture 2" descr="gottobas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1371600"/>
              <a:ext cx="2628900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Annelid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1371600"/>
              <a:ext cx="2600325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amo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3352800"/>
              <a:ext cx="2590800" cy="1847850"/>
            </a:xfrm>
            <a:prstGeom prst="rect">
              <a:avLst/>
            </a:prstGeom>
          </p:spPr>
        </p:pic>
        <p:pic>
          <p:nvPicPr>
            <p:cNvPr id="9" name="Picture 8" descr="platyhelmenthe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72025" y="3352800"/>
              <a:ext cx="2619375" cy="184785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09600" y="5638800"/>
            <a:ext cx="8229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প্রত্যেকটির তিনটি করে বৈশিষ্ট্য উল্লেখ করে পর্বের নাম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04800"/>
            <a:ext cx="1981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39624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8600" y="2971800"/>
            <a:ext cx="7772400" cy="1285875"/>
            <a:chOff x="228600" y="2971800"/>
            <a:chExt cx="7772400" cy="1285875"/>
          </a:xfrm>
        </p:grpSpPr>
        <p:pic>
          <p:nvPicPr>
            <p:cNvPr id="13" name="Picture 12" descr="Arthropod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971800"/>
              <a:ext cx="1634806" cy="12858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590800" y="3276600"/>
              <a:ext cx="541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প্রাণীটি আমাদের কী ধরণের উপকার করে?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" y="1371600"/>
            <a:ext cx="8229600" cy="1416101"/>
            <a:chOff x="228600" y="1371600"/>
            <a:chExt cx="8229600" cy="1416101"/>
          </a:xfrm>
        </p:grpSpPr>
        <p:pic>
          <p:nvPicPr>
            <p:cNvPr id="11" name="Picture 10" descr="Nematod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371600"/>
              <a:ext cx="1752600" cy="14161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38400" y="1524000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প্রাণীটিকে পরজীবী প্রাণী বলা হয় কেন? প্রাণিটি আমাদের কী ধরণের ক্ষতি করে?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" y="4572000"/>
            <a:ext cx="8229600" cy="1483988"/>
            <a:chOff x="152400" y="4572000"/>
            <a:chExt cx="8229600" cy="1483988"/>
          </a:xfrm>
        </p:grpSpPr>
        <p:pic>
          <p:nvPicPr>
            <p:cNvPr id="17" name="Picture 16" descr="porifera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4572000"/>
              <a:ext cx="1981200" cy="14839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667000" y="5105400"/>
              <a:ext cx="571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প্রদর্শিত প্রাণীটির দুইটি বৈশিষ্ট্য উল্লেখপূর্বক পর্বের নাম বল।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36576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7724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 বই সংশ্লিষ্ট উদাহরণ বাদে তোমার পরিবেশ থেকে ৫টি অমেরুদণ্ডী প্রাণী সংগ্রহ করে তাদের প্রত্যেকটির ২টি করে  বৈশিষ্ট্যসহ নাম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429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64631_1172318552786745_771209558188781337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6795274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35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82000" cy="4216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খাদিজা ইয়াছমিন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ঢাকা।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মোঃ তাজুল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পাবনা।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64820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nida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458200" cy="557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381000"/>
            <a:ext cx="8534399" cy="5943600"/>
            <a:chOff x="228600" y="381000"/>
            <a:chExt cx="8534399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অষ্টম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" name="Picture 9" descr="Untitled1.png"/>
          <p:cNvPicPr>
            <a:picLocks noChangeAspect="1"/>
          </p:cNvPicPr>
          <p:nvPr/>
        </p:nvPicPr>
        <p:blipFill>
          <a:blip r:embed="rId4"/>
          <a:srcRect l="36389" t="18831" r="34722" b="12902"/>
          <a:stretch>
            <a:fillRect/>
          </a:stretch>
        </p:blipFill>
        <p:spPr>
          <a:xfrm>
            <a:off x="6400800" y="533400"/>
            <a:ext cx="1981200" cy="2209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llus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67905"/>
            <a:ext cx="3810000" cy="1994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rthropoda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995" y="914400"/>
            <a:ext cx="405580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HING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505200"/>
            <a:ext cx="4038600" cy="2050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" y="152400"/>
            <a:ext cx="7086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943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914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6501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3505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867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ও খ প্রাণিগুলোর বসবাস জলে না স্থলে?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867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 ও ঘ প্রাণিগুলোর বসবাস জলে না স্থলে?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5943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বৈশিষ্ট্য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5943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চলন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Nematoda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889000"/>
            <a:ext cx="381000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14400" y="10668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400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অ্যানিম্যালিয়া জগত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b="1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381000" y="1524000"/>
            <a:ext cx="7848600" cy="5105400"/>
            <a:chOff x="381000" y="1524000"/>
            <a:chExt cx="7848600" cy="5105400"/>
          </a:xfrm>
        </p:grpSpPr>
        <p:grpSp>
          <p:nvGrpSpPr>
            <p:cNvPr id="12" name="Group 11"/>
            <p:cNvGrpSpPr/>
            <p:nvPr/>
          </p:nvGrpSpPr>
          <p:grpSpPr>
            <a:xfrm>
              <a:off x="381000" y="1524000"/>
              <a:ext cx="7848600" cy="5105400"/>
              <a:chOff x="381000" y="1524000"/>
              <a:chExt cx="7848600" cy="5105400"/>
            </a:xfrm>
          </p:grpSpPr>
          <p:pic>
            <p:nvPicPr>
              <p:cNvPr id="4" name="Picture 3" descr="porifera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1524000"/>
                <a:ext cx="2609850" cy="1676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5" name="Picture 4" descr="cnidaria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4200" y="1524000"/>
                <a:ext cx="2590800" cy="1676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5" descr="jacrit crimi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3860584" y="4140419"/>
                <a:ext cx="965638" cy="2743201"/>
              </a:xfrm>
              <a:prstGeom prst="rect">
                <a:avLst/>
              </a:prstGeom>
            </p:spPr>
          </p:pic>
          <p:pic>
            <p:nvPicPr>
              <p:cNvPr id="7" name="Picture 6" descr="Nematoda 2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9300" y="1524000"/>
                <a:ext cx="2400300" cy="1676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8" name="Picture 7" descr="Annelida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000" y="3352800"/>
                <a:ext cx="2600325" cy="1600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8" descr="Arthropoda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4200" y="3352799"/>
                <a:ext cx="2590800" cy="160020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" name="Picture 9" descr="Mollusca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1200" y="3352801"/>
                <a:ext cx="2438400" cy="1600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" name="Picture 10" descr="Echinodermata.jp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000" y="5029200"/>
                <a:ext cx="2609850" cy="1600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3" name="Picture 12" descr="samodrik shasha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91200" y="5010150"/>
              <a:ext cx="2438400" cy="15430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4572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93655"/>
            <a:ext cx="83820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অ্যানিম্যালিয়া জগতের প্রথম ৪টি পর্ব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প্রাণি জগতের পর্বগুলোর সাধারণ বৈশিষ্ট্য ব্যাখ্যা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বৈশিষ্ট্যের ভিত্তিতে প্রাণীদেরকে শ্রেণিবিন্যাস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81000"/>
            <a:ext cx="5486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পর্ব- পরিফেরা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Porifera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orifer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447800"/>
            <a:ext cx="3255390" cy="2438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6200" y="4800600"/>
            <a:ext cx="4191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স্পনজিলা, স্কাইফা।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05200" y="1447800"/>
            <a:ext cx="5486400" cy="2519065"/>
            <a:chOff x="3657600" y="1447800"/>
            <a:chExt cx="5486400" cy="2519065"/>
          </a:xfrm>
        </p:grpSpPr>
        <p:sp>
          <p:nvSpPr>
            <p:cNvPr id="9" name="TextBox 8"/>
            <p:cNvSpPr txBox="1"/>
            <p:nvPr/>
          </p:nvSpPr>
          <p:spPr>
            <a:xfrm>
              <a:off x="3733800" y="144780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সাধারণ বৈশিষ্ট্য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33800" y="2667000"/>
              <a:ext cx="518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২। এদের দেহ প্রাচীর অসংখ্য ছিদ্রযুক্ত।এই ছিদ্র পথে পানির সাথে অক্সিজেন ও খাদ্যবস্তু প্রবেশ করে।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3800" y="2209800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১। এরা সরলতম বহুকোষী প্রাণী।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5052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৩। এদের কোন পৃথক সুগঠিত কলা, অঙ্গ ও তন্ত্র ঠাকে না।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05000" y="4038600"/>
            <a:ext cx="1371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স্পনজিলা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6800" y="5334000"/>
          <a:ext cx="914400" cy="771525"/>
        </p:xfrm>
        <a:graphic>
          <a:graphicData uri="http://schemas.openxmlformats.org/presentationml/2006/ole">
            <p:oleObj spid="_x0000_s1027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4572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পর্ব- নিডারিয়া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Cnidaria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yd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71600"/>
            <a:ext cx="3014056" cy="289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38600" y="5638800"/>
            <a:ext cx="3352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স্পনজিলা, স্কাইফা।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57600" y="1219200"/>
            <a:ext cx="5181600" cy="3991690"/>
            <a:chOff x="3962400" y="1382484"/>
            <a:chExt cx="5181600" cy="3991690"/>
          </a:xfrm>
        </p:grpSpPr>
        <p:sp>
          <p:nvSpPr>
            <p:cNvPr id="11" name="TextBox 10"/>
            <p:cNvSpPr txBox="1"/>
            <p:nvPr/>
          </p:nvSpPr>
          <p:spPr>
            <a:xfrm>
              <a:off x="4038600" y="1382484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সাধারণ বৈশিষ্ট্য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2220684"/>
              <a:ext cx="472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১। দেহ দুটি ভ্রুণীয় কোষ স্তর দ্বারা গঠিত। দেহের বাইরের দিকের স্তরটি এক্টোডার্ম এবং ভেতরের স্তরটি এণ্ডোডার্ম।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4543177"/>
              <a:ext cx="518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৩। এক্টোডার্মে নিডোব্লাস্ট নামক কোষ থাকে । এ কোষ শিকার ধরা ও আত্নরক্ষার কাজ করে।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8600" y="3744684"/>
              <a:ext cx="495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২। এদের দেহ গহ্বরকে সিলেন্টেরন বলে। একাধারে পরিপাক ও সংবহনে অংশ নেয়।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05000" y="4429780"/>
            <a:ext cx="1371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হাইড্রা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8200" y="5400675"/>
          <a:ext cx="914400" cy="771525"/>
        </p:xfrm>
        <a:graphic>
          <a:graphicData uri="http://schemas.openxmlformats.org/presentationml/2006/ole">
            <p:oleObj spid="_x0000_s2052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162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পর্ব- প্লাটিহেলমিনথিস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Platyhelminthes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latyhelmenth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143000"/>
            <a:ext cx="2667000" cy="1997676"/>
          </a:xfrm>
          <a:prstGeom prst="rect">
            <a:avLst/>
          </a:prstGeom>
        </p:spPr>
      </p:pic>
      <p:pic>
        <p:nvPicPr>
          <p:cNvPr id="11" name="Picture 10" descr="jacrit crim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143000"/>
            <a:ext cx="897122" cy="2057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0" y="5715000"/>
            <a:ext cx="4191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ফিতাকৃমি, যকৃত কৃমি।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81400" y="1447800"/>
            <a:ext cx="5257800" cy="3738265"/>
            <a:chOff x="3581400" y="1447800"/>
            <a:chExt cx="5257800" cy="3738265"/>
          </a:xfrm>
        </p:grpSpPr>
        <p:sp>
          <p:nvSpPr>
            <p:cNvPr id="6" name="TextBox 5"/>
            <p:cNvSpPr txBox="1"/>
            <p:nvPr/>
          </p:nvSpPr>
          <p:spPr>
            <a:xfrm>
              <a:off x="3995058" y="144780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সাধারণ বৈশিষ্ট্য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2133600"/>
              <a:ext cx="510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এদের দেহ চ্যাপ্টা, এরা উভলিঙ্গ ও অন্তঃপরজীবী।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3210580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দেহে চোষক ও আংটা থাকে।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90258" y="2667000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২। দেহ পুরু কিউটিকল দ্বারা আবৃত।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7600" y="3810000"/>
              <a:ext cx="510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৪। দেহে শিখা অঙ্গ নামে বিশেষ অঙ্গ থাকে, এগুলো রেচন অঙ্গ হিসাবে কাজ করে।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1400" y="4724400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৫। পৌষ্টিকতন্ত্র অসম্পূর্ণ বা অনুপস্থিত।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47800" y="3429000"/>
            <a:ext cx="1371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ফিতাকৃমি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2000" y="5476875"/>
          <a:ext cx="914400" cy="771525"/>
        </p:xfrm>
        <a:graphic>
          <a:graphicData uri="http://schemas.openxmlformats.org/presentationml/2006/ole">
            <p:oleObj spid="_x0000_s3076" name="Packager Shell Object" showAsIcon="1" r:id="rId6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904</Words>
  <Application>Microsoft Office PowerPoint</Application>
  <PresentationFormat>On-screen Show (4:3)</PresentationFormat>
  <Paragraphs>116</Paragraphs>
  <Slides>16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Jahan Computer</cp:lastModifiedBy>
  <cp:revision>99</cp:revision>
  <dcterms:created xsi:type="dcterms:W3CDTF">2015-03-14T07:58:18Z</dcterms:created>
  <dcterms:modified xsi:type="dcterms:W3CDTF">2016-08-09T15:17:34Z</dcterms:modified>
</cp:coreProperties>
</file>