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5" r:id="rId3"/>
    <p:sldId id="257" r:id="rId4"/>
    <p:sldId id="258" r:id="rId5"/>
    <p:sldId id="259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801600" cy="8961438"/>
  <p:notesSz cx="6858000" cy="9144000"/>
  <p:defaultTextStyle>
    <a:defPPr>
      <a:defRPr lang="en-US"/>
    </a:defPPr>
    <a:lvl1pPr marL="0" algn="l" defTabSz="117036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85185" algn="l" defTabSz="117036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70369" algn="l" defTabSz="117036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55554" algn="l" defTabSz="117036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40739" algn="l" defTabSz="117036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25924" algn="l" defTabSz="117036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11108" algn="l" defTabSz="117036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096293" algn="l" defTabSz="117036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681478" algn="l" defTabSz="117036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42" y="-72"/>
      </p:cViewPr>
      <p:guideLst>
        <p:guide orient="horz" pos="2823"/>
        <p:guide pos="39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5052959"/>
            <a:ext cx="12801600" cy="390848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36" tIns="58518" rIns="117036" bIns="58518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" y="5"/>
            <a:ext cx="12801600" cy="505295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36" tIns="58518" rIns="117036" bIns="58518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" y="3465809"/>
            <a:ext cx="12801600" cy="298714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36" tIns="58518" rIns="117036" bIns="58518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" y="2091003"/>
            <a:ext cx="12801600" cy="667129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36" tIns="58518" rIns="117036" bIns="58518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3315" y="6602232"/>
            <a:ext cx="7891815" cy="115267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58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5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1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6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1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4617" y="4093006"/>
            <a:ext cx="10045491" cy="2343154"/>
          </a:xfrm>
          <a:effectLst/>
        </p:spPr>
        <p:txBody>
          <a:bodyPr>
            <a:noAutofit/>
          </a:bodyPr>
          <a:lstStyle>
            <a:lvl1pPr marL="819259" indent="-585185" algn="l">
              <a:defRPr sz="7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955886"/>
            <a:ext cx="8961120" cy="4540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15262" y="491999"/>
            <a:ext cx="2880360" cy="6845006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53761" y="955890"/>
            <a:ext cx="6761002" cy="63960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600200" y="955888"/>
            <a:ext cx="8961120" cy="4540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052959"/>
            <a:ext cx="12801600" cy="390848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36" tIns="58518" rIns="117036" bIns="5851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5"/>
            <a:ext cx="12801600" cy="505295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36" tIns="58518" rIns="117036" bIns="58518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3465809"/>
            <a:ext cx="12801600" cy="298714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36" tIns="58518" rIns="117036" bIns="5851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" y="2091003"/>
            <a:ext cx="12801600" cy="667129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36" tIns="58518" rIns="117036" bIns="5851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475" y="2839030"/>
            <a:ext cx="8353333" cy="3166617"/>
          </a:xfrm>
          <a:effectLst/>
        </p:spPr>
        <p:txBody>
          <a:bodyPr anchor="b"/>
          <a:lstStyle>
            <a:lvl1pPr algn="r">
              <a:defRPr sz="59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1416" y="6020700"/>
            <a:ext cx="8358691" cy="1091706"/>
          </a:xfrm>
        </p:spPr>
        <p:txBody>
          <a:bodyPr anchor="t"/>
          <a:lstStyle>
            <a:lvl1pPr marL="0" indent="0" algn="r">
              <a:buNone/>
              <a:defRPr sz="2600">
                <a:solidFill>
                  <a:schemeClr val="tx2"/>
                </a:solidFill>
              </a:defRPr>
            </a:lvl1pPr>
            <a:lvl2pPr marL="5851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7036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555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07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59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11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62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14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600200" y="955886"/>
            <a:ext cx="4685384" cy="4540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503213" y="955888"/>
            <a:ext cx="4685384" cy="4540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2" y="955888"/>
            <a:ext cx="4685384" cy="83598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1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85185" indent="0">
              <a:buNone/>
              <a:defRPr sz="2600" b="1"/>
            </a:lvl2pPr>
            <a:lvl3pPr marL="1170369" indent="0">
              <a:buNone/>
              <a:defRPr sz="2400" b="1"/>
            </a:lvl3pPr>
            <a:lvl4pPr marL="1755554" indent="0">
              <a:buNone/>
              <a:defRPr sz="2000" b="1"/>
            </a:lvl4pPr>
            <a:lvl5pPr marL="2340739" indent="0">
              <a:buNone/>
              <a:defRPr sz="2000" b="1"/>
            </a:lvl5pPr>
            <a:lvl6pPr marL="2925924" indent="0">
              <a:buNone/>
              <a:defRPr sz="2000" b="1"/>
            </a:lvl6pPr>
            <a:lvl7pPr marL="3511108" indent="0">
              <a:buNone/>
              <a:defRPr sz="2000" b="1"/>
            </a:lvl7pPr>
            <a:lvl8pPr marL="4096293" indent="0">
              <a:buNone/>
              <a:defRPr sz="2000" b="1"/>
            </a:lvl8pPr>
            <a:lvl9pPr marL="4681478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9028" y="1829826"/>
            <a:ext cx="4685384" cy="35845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6223" y="955888"/>
            <a:ext cx="4685384" cy="83598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1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85185" indent="0">
              <a:buNone/>
              <a:defRPr sz="2600" b="1"/>
            </a:lvl2pPr>
            <a:lvl3pPr marL="1170369" indent="0">
              <a:buNone/>
              <a:defRPr sz="2400" b="1"/>
            </a:lvl3pPr>
            <a:lvl4pPr marL="1755554" indent="0">
              <a:buNone/>
              <a:defRPr sz="2000" b="1"/>
            </a:lvl4pPr>
            <a:lvl5pPr marL="2340739" indent="0">
              <a:buNone/>
              <a:defRPr sz="2000" b="1"/>
            </a:lvl5pPr>
            <a:lvl6pPr marL="2925924" indent="0">
              <a:buNone/>
              <a:defRPr sz="2000" b="1"/>
            </a:lvl6pPr>
            <a:lvl7pPr marL="3511108" indent="0">
              <a:buNone/>
              <a:defRPr sz="2000" b="1"/>
            </a:lvl7pPr>
            <a:lvl8pPr marL="4096293" indent="0">
              <a:buNone/>
              <a:defRPr sz="2000" b="1"/>
            </a:lvl8pPr>
            <a:lvl9pPr marL="4681478" indent="0">
              <a:buNone/>
              <a:defRPr sz="2000" b="1"/>
            </a:lvl9pPr>
          </a:lstStyle>
          <a:p>
            <a:pPr marL="0" lvl="0" indent="0" algn="ctr" defTabSz="1170369" rtl="0" eaLnBrk="1" latinLnBrk="0" hangingPunct="1">
              <a:spcBef>
                <a:spcPct val="20000"/>
              </a:spcBef>
              <a:spcAft>
                <a:spcPts val="38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1828134"/>
            <a:ext cx="4685384" cy="35845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35" y="2887575"/>
            <a:ext cx="5090520" cy="1644490"/>
          </a:xfrm>
          <a:effectLst/>
        </p:spPr>
        <p:txBody>
          <a:bodyPr anchor="b">
            <a:noAutofit/>
          </a:bodyPr>
          <a:lstStyle>
            <a:lvl1pPr marL="292592" indent="-292592" algn="l">
              <a:defRPr sz="35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0923" y="955889"/>
            <a:ext cx="5623920" cy="6396006"/>
          </a:xfrm>
        </p:spPr>
        <p:txBody>
          <a:bodyPr anchor="ctr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6072" y="4570627"/>
            <a:ext cx="4744124" cy="2795737"/>
          </a:xfrm>
        </p:spPr>
        <p:txBody>
          <a:bodyPr/>
          <a:lstStyle>
            <a:lvl1pPr marL="0" indent="0">
              <a:buNone/>
              <a:defRPr sz="1800"/>
            </a:lvl1pPr>
            <a:lvl2pPr marL="585185" indent="0">
              <a:buNone/>
              <a:defRPr sz="1500"/>
            </a:lvl2pPr>
            <a:lvl3pPr marL="1170369" indent="0">
              <a:buNone/>
              <a:defRPr sz="1300"/>
            </a:lvl3pPr>
            <a:lvl4pPr marL="1755554" indent="0">
              <a:buNone/>
              <a:defRPr sz="1200"/>
            </a:lvl4pPr>
            <a:lvl5pPr marL="2340739" indent="0">
              <a:buNone/>
              <a:defRPr sz="1200"/>
            </a:lvl5pPr>
            <a:lvl6pPr marL="2925924" indent="0">
              <a:buNone/>
              <a:defRPr sz="1200"/>
            </a:lvl6pPr>
            <a:lvl7pPr marL="3511108" indent="0">
              <a:buNone/>
              <a:defRPr sz="1200"/>
            </a:lvl7pPr>
            <a:lvl8pPr marL="4096293" indent="0">
              <a:buNone/>
              <a:defRPr sz="1200"/>
            </a:lvl8pPr>
            <a:lvl9pPr marL="46814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052959"/>
            <a:ext cx="12801600" cy="390848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36" tIns="58518" rIns="117036" bIns="58518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" y="5"/>
            <a:ext cx="12801600" cy="505295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36" tIns="58518" rIns="117036" bIns="58518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3465809"/>
            <a:ext cx="12801600" cy="298714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36" tIns="58518" rIns="117036" bIns="5851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" y="2091003"/>
            <a:ext cx="12801600" cy="667129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36" tIns="58518" rIns="117036" bIns="58518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65247" y="1493576"/>
            <a:ext cx="5760720" cy="4087144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600"/>
            </a:lvl1pPr>
            <a:lvl2pPr marL="585185" indent="0">
              <a:buNone/>
              <a:defRPr sz="3500"/>
            </a:lvl2pPr>
            <a:lvl3pPr marL="1170369" indent="0">
              <a:buNone/>
              <a:defRPr sz="3100"/>
            </a:lvl3pPr>
            <a:lvl4pPr marL="1755554" indent="0">
              <a:buNone/>
              <a:defRPr sz="2600"/>
            </a:lvl4pPr>
            <a:lvl5pPr marL="2340739" indent="0">
              <a:buNone/>
              <a:defRPr sz="2600"/>
            </a:lvl5pPr>
            <a:lvl6pPr marL="2925924" indent="0">
              <a:buNone/>
              <a:defRPr sz="2600"/>
            </a:lvl6pPr>
            <a:lvl7pPr marL="3511108" indent="0">
              <a:buNone/>
              <a:defRPr sz="2600"/>
            </a:lvl7pPr>
            <a:lvl8pPr marL="4096293" indent="0">
              <a:buNone/>
              <a:defRPr sz="2600"/>
            </a:lvl8pPr>
            <a:lvl9pPr marL="4681478" indent="0">
              <a:buNone/>
              <a:defRPr sz="2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9044" y="1320420"/>
            <a:ext cx="5171759" cy="2826446"/>
          </a:xfrm>
        </p:spPr>
        <p:txBody>
          <a:bodyPr anchor="b"/>
          <a:lstStyle>
            <a:lvl1pPr marL="234074" indent="-234074">
              <a:buFont typeface="Georgia" pitchFamily="18" charset="0"/>
              <a:buChar char="*"/>
              <a:defRPr sz="2000"/>
            </a:lvl1pPr>
            <a:lvl2pPr marL="585185" indent="0">
              <a:buNone/>
              <a:defRPr sz="1500"/>
            </a:lvl2pPr>
            <a:lvl3pPr marL="1170369" indent="0">
              <a:buNone/>
              <a:defRPr sz="1300"/>
            </a:lvl3pPr>
            <a:lvl4pPr marL="1755554" indent="0">
              <a:buNone/>
              <a:defRPr sz="1200"/>
            </a:lvl4pPr>
            <a:lvl5pPr marL="2340739" indent="0">
              <a:buNone/>
              <a:defRPr sz="1200"/>
            </a:lvl5pPr>
            <a:lvl6pPr marL="2925924" indent="0">
              <a:buNone/>
              <a:defRPr sz="1200"/>
            </a:lvl6pPr>
            <a:lvl7pPr marL="3511108" indent="0">
              <a:buNone/>
              <a:defRPr sz="1200"/>
            </a:lvl7pPr>
            <a:lvl8pPr marL="4096293" indent="0">
              <a:buNone/>
              <a:defRPr sz="1200"/>
            </a:lvl8pPr>
            <a:lvl9pPr marL="46814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177" y="5833717"/>
            <a:ext cx="8936953" cy="1493573"/>
          </a:xfrm>
        </p:spPr>
        <p:txBody>
          <a:bodyPr anchor="b">
            <a:noAutofit/>
          </a:bodyPr>
          <a:lstStyle>
            <a:lvl1pPr algn="l">
              <a:defRPr sz="59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671293"/>
            <a:ext cx="12801600" cy="2290145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36" tIns="58518" rIns="117036" bIns="5851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12801600" cy="66712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36" tIns="58518" rIns="117036" bIns="58518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4924091"/>
            <a:ext cx="12801600" cy="298714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36" tIns="58518" rIns="117036" bIns="5851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" y="2091003"/>
            <a:ext cx="12801600" cy="667129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36" tIns="58518" rIns="117036" bIns="5851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0607" y="5713169"/>
            <a:ext cx="9117516" cy="1493573"/>
          </a:xfrm>
          <a:prstGeom prst="rect">
            <a:avLst/>
          </a:prstGeom>
          <a:effectLst/>
        </p:spPr>
        <p:txBody>
          <a:bodyPr vert="horz" lIns="117036" tIns="58518" rIns="117036" bIns="58518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956854"/>
            <a:ext cx="8961120" cy="4540462"/>
          </a:xfrm>
          <a:prstGeom prst="rect">
            <a:avLst/>
          </a:prstGeom>
        </p:spPr>
        <p:txBody>
          <a:bodyPr vert="horz" lIns="117036" tIns="58518" rIns="117036" bIns="585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41081" y="8065296"/>
            <a:ext cx="3520440" cy="477114"/>
          </a:xfrm>
          <a:prstGeom prst="rect">
            <a:avLst/>
          </a:prstGeom>
        </p:spPr>
        <p:txBody>
          <a:bodyPr vert="horz" lIns="117036" tIns="58518" rIns="117036" bIns="58518" rtlCol="0" anchor="ctr"/>
          <a:lstStyle>
            <a:lvl1pPr algn="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6" y="8065296"/>
            <a:ext cx="4693921" cy="477114"/>
          </a:xfrm>
          <a:prstGeom prst="rect">
            <a:avLst/>
          </a:prstGeom>
        </p:spPr>
        <p:txBody>
          <a:bodyPr vert="horz" lIns="117036" tIns="58518" rIns="117036" bIns="58518" rtlCol="0" anchor="ctr"/>
          <a:lstStyle>
            <a:lvl1pPr algn="l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1" y="8065296"/>
            <a:ext cx="2560320" cy="477114"/>
          </a:xfrm>
          <a:prstGeom prst="rect">
            <a:avLst/>
          </a:prstGeom>
        </p:spPr>
        <p:txBody>
          <a:bodyPr vert="horz" lIns="117036" tIns="58518" rIns="117036" bIns="58518" rtlCol="0" anchor="ctr"/>
          <a:lstStyle>
            <a:lvl1pPr algn="ctr"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409629" indent="-409629" algn="r" defTabSz="1170369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9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92592" indent="-234074" algn="l" defTabSz="1170369" rtl="0" eaLnBrk="1" latinLnBrk="0" hangingPunct="1">
        <a:spcBef>
          <a:spcPct val="20000"/>
        </a:spcBef>
        <a:spcAft>
          <a:spcPts val="38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02221" indent="-234074" algn="l" defTabSz="1170369" rtl="0" eaLnBrk="1" latinLnBrk="0" hangingPunct="1">
        <a:spcBef>
          <a:spcPct val="20000"/>
        </a:spcBef>
        <a:spcAft>
          <a:spcPts val="38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53333" indent="-234074" algn="l" defTabSz="1170369" rtl="0" eaLnBrk="1" latinLnBrk="0" hangingPunct="1">
        <a:spcBef>
          <a:spcPct val="20000"/>
        </a:spcBef>
        <a:spcAft>
          <a:spcPts val="38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04444" indent="-234074" algn="l" defTabSz="1170369" rtl="0" eaLnBrk="1" latinLnBrk="0" hangingPunct="1">
        <a:spcBef>
          <a:spcPct val="20000"/>
        </a:spcBef>
        <a:spcAft>
          <a:spcPts val="38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78961" indent="-234074" algn="l" defTabSz="1170369" rtl="0" eaLnBrk="1" latinLnBrk="0" hangingPunct="1">
        <a:spcBef>
          <a:spcPct val="20000"/>
        </a:spcBef>
        <a:spcAft>
          <a:spcPts val="38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130073" indent="-234074" algn="l" defTabSz="1170369" rtl="0" eaLnBrk="1" latinLnBrk="0" hangingPunct="1">
        <a:spcBef>
          <a:spcPct val="20000"/>
        </a:spcBef>
        <a:spcAft>
          <a:spcPts val="38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516295" indent="-234074" algn="l" defTabSz="1170369" rtl="0" eaLnBrk="1" latinLnBrk="0" hangingPunct="1">
        <a:spcBef>
          <a:spcPct val="20000"/>
        </a:spcBef>
        <a:spcAft>
          <a:spcPts val="38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25924" indent="-234074" algn="l" defTabSz="1170369" rtl="0" eaLnBrk="1" latinLnBrk="0" hangingPunct="1">
        <a:spcBef>
          <a:spcPct val="20000"/>
        </a:spcBef>
        <a:spcAft>
          <a:spcPts val="38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2145" indent="-234074" algn="l" defTabSz="1170369" rtl="0" eaLnBrk="1" latinLnBrk="0" hangingPunct="1">
        <a:spcBef>
          <a:spcPct val="20000"/>
        </a:spcBef>
        <a:spcAft>
          <a:spcPts val="38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03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185" algn="l" defTabSz="11703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369" algn="l" defTabSz="11703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55554" algn="l" defTabSz="11703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40739" algn="l" defTabSz="11703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25924" algn="l" defTabSz="11703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1108" algn="l" defTabSz="11703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96293" algn="l" defTabSz="11703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81478" algn="l" defTabSz="11703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276761" y="4273063"/>
            <a:ext cx="10347960" cy="4574067"/>
          </a:xfrm>
          <a:prstGeom prst="ribbon2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7036" tIns="58518" rIns="117036" bIns="58518" spcCol="0"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IN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The-Rainbow-Ro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66" y="186698"/>
            <a:ext cx="10580716" cy="410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59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637" y="-157218"/>
            <a:ext cx="12365506" cy="8961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 প্রকাশের পদ্ধতি দুই প্রকারঃ</a:t>
            </a:r>
          </a:p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১।সেট গঠন পদ্ধতি  </a:t>
            </a:r>
          </a:p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২।তালিকা পদ্ধতি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48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 গঠন </a:t>
            </a:r>
            <a:r>
              <a:rPr lang="bn-BD" sz="4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পদ্ধতিঃ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পদ্ধতি সেটের সকল উপাদান সুনির্দিষ্টভাবে উল্লেখ করে ২য় বন্ধনী {}এর মধ্যে আবদ্ধ  করা হয় এবং একাধিক উপাদান থাকলে কমা ব্যবহার করা হয়।</a:t>
            </a:r>
          </a:p>
          <a:p>
            <a:pPr algn="ctr"/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 </a:t>
            </a:r>
            <a:r>
              <a:rPr lang="bn-BD" sz="4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পদ্ধতিঃ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পদ্ধতিতে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সেটের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 উপাদান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সুনির্দিষ্টভাবে উল্লেখ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 করে উপাদান নির্ধারণের জন্য সাধারণ ধর্মের উল্লেখ থাকে।</a:t>
            </a:r>
            <a:endParaRPr lang="bn-BD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4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558" y="628873"/>
            <a:ext cx="11638124" cy="73892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A={7,14,2,28} </a:t>
            </a:r>
            <a:r>
              <a:rPr lang="bn-BD" sz="4400" dirty="0" smtClean="0">
                <a:solidFill>
                  <a:schemeClr val="tx1"/>
                </a:solidFill>
              </a:rPr>
              <a:t> সেটটিকে সেট গঠন পদ্বতিতে প্রকাশ কর।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endParaRPr lang="bn-BD" sz="4400" dirty="0" smtClean="0">
              <a:solidFill>
                <a:schemeClr val="tx1"/>
              </a:solidFill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সমাধানঃ</a:t>
            </a:r>
            <a:r>
              <a:rPr lang="en-US" sz="4000" dirty="0" smtClean="0">
                <a:solidFill>
                  <a:schemeClr val="tx1"/>
                </a:solidFill>
              </a:rPr>
              <a:t>                         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  </a:t>
            </a:r>
            <a:r>
              <a:rPr lang="bn-BD" sz="4000" dirty="0" smtClean="0">
                <a:solidFill>
                  <a:schemeClr val="tx1"/>
                </a:solidFill>
              </a:rPr>
              <a:t>সেটের উপাদান সমূহঃ</a:t>
            </a:r>
            <a:r>
              <a:rPr lang="en-US" sz="4000" dirty="0" smtClean="0">
                <a:solidFill>
                  <a:schemeClr val="tx1"/>
                </a:solidFill>
              </a:rPr>
              <a:t>7,14,21,28</a:t>
            </a:r>
            <a:r>
              <a:rPr lang="bn-BD" sz="4000" dirty="0" smtClean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এখানে ,প্রত্যেকটি উপাদান </a:t>
            </a:r>
            <a:r>
              <a:rPr lang="en-US" sz="4000" dirty="0" smtClean="0">
                <a:solidFill>
                  <a:schemeClr val="tx1"/>
                </a:solidFill>
              </a:rPr>
              <a:t>7 </a:t>
            </a:r>
            <a:r>
              <a:rPr lang="bn-BD" sz="4000" dirty="0" smtClean="0">
                <a:solidFill>
                  <a:schemeClr val="tx1"/>
                </a:solidFill>
              </a:rPr>
              <a:t>দ্বারা বিভাজ্য,অর্থাৎ </a:t>
            </a:r>
            <a:r>
              <a:rPr lang="en-US" sz="4000" dirty="0" smtClean="0">
                <a:solidFill>
                  <a:schemeClr val="tx1"/>
                </a:solidFill>
              </a:rPr>
              <a:t>7 </a:t>
            </a:r>
            <a:r>
              <a:rPr lang="bn-BD" sz="4000" dirty="0" smtClean="0">
                <a:solidFill>
                  <a:schemeClr val="tx1"/>
                </a:solidFill>
              </a:rPr>
              <a:t>এর গুনিতক এবং </a:t>
            </a:r>
            <a:r>
              <a:rPr lang="en-US" sz="4000" dirty="0" smtClean="0">
                <a:solidFill>
                  <a:schemeClr val="tx1"/>
                </a:solidFill>
              </a:rPr>
              <a:t>28 </a:t>
            </a:r>
            <a:r>
              <a:rPr lang="bn-BD" sz="4000" dirty="0" smtClean="0">
                <a:solidFill>
                  <a:schemeClr val="tx1"/>
                </a:solidFill>
              </a:rPr>
              <a:t>এর বড় নয়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সুতারাং,</a:t>
            </a:r>
            <a:r>
              <a:rPr lang="en-US" sz="4000" dirty="0" smtClean="0">
                <a:solidFill>
                  <a:schemeClr val="tx1"/>
                </a:solidFill>
              </a:rPr>
              <a:t>A={x:x,28 </a:t>
            </a:r>
            <a:r>
              <a:rPr lang="bn-BD" sz="4000" dirty="0" smtClean="0">
                <a:solidFill>
                  <a:schemeClr val="tx1"/>
                </a:solidFill>
              </a:rPr>
              <a:t>এর গুণিতকএবং</a:t>
            </a:r>
            <a:r>
              <a:rPr lang="en-US" sz="4000" dirty="0" smtClean="0">
                <a:solidFill>
                  <a:schemeClr val="tx1"/>
                </a:solidFill>
              </a:rPr>
              <a:t>0&lt;x_&lt;28}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7324" y="471654"/>
            <a:ext cx="9779257" cy="11791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 গঠন পদ্ধতি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0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17325" y="1493573"/>
            <a:ext cx="10021717" cy="668177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B={x:x,28 </a:t>
            </a:r>
            <a:r>
              <a:rPr lang="bn-BD" sz="3600" dirty="0">
                <a:solidFill>
                  <a:schemeClr val="tx1"/>
                </a:solidFill>
              </a:rPr>
              <a:t>এর গুণনীয়ক}সেটটিকে তালিকা পদ্বতিতে </a:t>
            </a:r>
            <a:r>
              <a:rPr lang="bn-BD" sz="3600" dirty="0" smtClean="0">
                <a:solidFill>
                  <a:schemeClr val="tx1"/>
                </a:solidFill>
              </a:rPr>
              <a:t>প্রকাশ কর।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সমাধানঃ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এখানে,</a:t>
            </a:r>
            <a:r>
              <a:rPr lang="en-US" sz="3600" dirty="0" smtClean="0">
                <a:solidFill>
                  <a:schemeClr val="tx1"/>
                </a:solidFill>
              </a:rPr>
              <a:t>28=1x28=2x14=4x7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সুতারাং,</a:t>
            </a:r>
            <a:r>
              <a:rPr lang="en-US" sz="3600" dirty="0" smtClean="0">
                <a:solidFill>
                  <a:schemeClr val="tx1"/>
                </a:solidFill>
              </a:rPr>
              <a:t>28 </a:t>
            </a:r>
            <a:r>
              <a:rPr lang="bn-BD" sz="3600" dirty="0" smtClean="0">
                <a:solidFill>
                  <a:schemeClr val="tx1"/>
                </a:solidFill>
              </a:rPr>
              <a:t>এর গুণনীয়কসমূহঃ</a:t>
            </a:r>
            <a:r>
              <a:rPr lang="en-US" sz="3600" dirty="0" smtClean="0">
                <a:solidFill>
                  <a:schemeClr val="tx1"/>
                </a:solidFill>
              </a:rPr>
              <a:t>1,2,4,7,14,28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নির্ণয় সেট</a:t>
            </a:r>
            <a:r>
              <a:rPr lang="en-US" sz="3600" dirty="0" smtClean="0">
                <a:solidFill>
                  <a:schemeClr val="tx1"/>
                </a:solidFill>
              </a:rPr>
              <a:t> B={1,2,4,7,14,28}</a:t>
            </a:r>
            <a:r>
              <a:rPr lang="bn-BD" sz="3600" dirty="0" smtClean="0">
                <a:solidFill>
                  <a:schemeClr val="tx1"/>
                </a:solidFill>
              </a:rPr>
              <a:t> </a:t>
            </a:r>
            <a:endParaRPr lang="bn-BD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0800" y="975519"/>
            <a:ext cx="9296400" cy="990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তালিকা পদ্ধতি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5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4863" y="786091"/>
            <a:ext cx="10102538" cy="7310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১।{</a:t>
            </a:r>
            <a:r>
              <a:rPr lang="en-US" sz="4800" dirty="0" smtClean="0">
                <a:solidFill>
                  <a:schemeClr val="tx1"/>
                </a:solidFill>
              </a:rPr>
              <a:t>X </a:t>
            </a:r>
            <a:r>
              <a:rPr lang="en-US" sz="4800" dirty="0" smtClean="0">
                <a:solidFill>
                  <a:schemeClr val="tx1"/>
                </a:solidFill>
                <a:latin typeface="Brush Script MT" pitchFamily="66" charset="0"/>
              </a:rPr>
              <a:t>E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N:</a:t>
            </a:r>
            <a:r>
              <a:rPr lang="en-US" sz="48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28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ea typeface="Arial Unicode MS" pitchFamily="34" charset="-128"/>
                <a:cs typeface="NikoshBAN" pitchFamily="2" charset="0"/>
              </a:rPr>
              <a:t>এর গুণনীয়ক}সেটটিকে তালিকা পদ্বতিতে প্রকাশ কর।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ea typeface="Arial Unicode MS" pitchFamily="34" charset="-128"/>
                <a:cs typeface="NikoshBAN" pitchFamily="2" charset="0"/>
              </a:rPr>
              <a:t>২।{</a:t>
            </a:r>
            <a:r>
              <a:rPr lang="en-US" sz="4800" dirty="0" smtClean="0">
                <a:solidFill>
                  <a:schemeClr val="tx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3,5,7,9,11}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ea typeface="Arial Unicode MS" pitchFamily="34" charset="-128"/>
                <a:cs typeface="NikoshBAN" pitchFamily="2" charset="0"/>
              </a:rPr>
              <a:t>সেটটিকে গঠন পদ্বতিতে প্রকাশ কর।</a:t>
            </a:r>
            <a:endParaRPr lang="en-US" sz="3600" dirty="0">
              <a:solidFill>
                <a:schemeClr val="tx1"/>
              </a:solidFill>
              <a:latin typeface="Brush Script MT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58269" y="786091"/>
            <a:ext cx="2909531" cy="18080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একক কাজ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9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2628" y="1346608"/>
            <a:ext cx="11395663" cy="62887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A={</a:t>
            </a:r>
            <a:r>
              <a:rPr lang="en-US" sz="4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1,3,5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},B={</a:t>
            </a:r>
            <a:r>
              <a:rPr lang="en-US" sz="4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2,4,6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}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হলে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 U B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 কর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 আছে,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A={</a:t>
            </a:r>
            <a:r>
              <a:rPr lang="en-US" sz="4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1,3,5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}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এবং,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D={</a:t>
            </a:r>
            <a:r>
              <a:rPr lang="en-US" sz="4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2,4,6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}</a:t>
            </a:r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সুতারাং,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 U B={</a:t>
            </a:r>
            <a:r>
              <a:rPr lang="en-US" sz="4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1,3,5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}U{</a:t>
            </a:r>
            <a:r>
              <a:rPr lang="en-US" sz="4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2,4,6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}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= {</a:t>
            </a:r>
            <a:r>
              <a:rPr lang="en-US" sz="4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1,2,3,4,5,6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}</a:t>
            </a:r>
          </a:p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1426" y="235830"/>
            <a:ext cx="8324491" cy="11107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সংযোগ সেট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4043" y="314436"/>
            <a:ext cx="9455975" cy="149357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ছেদ সেট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066800" y="1889919"/>
                <a:ext cx="10991562" cy="6288728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B={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2,4,6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},C={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3,4,5,6,7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} B</a:t>
                </a:r>
                <a:r>
                  <a:rPr lang="en-US" sz="4000" dirty="0">
                    <a:solidFill>
                      <a:schemeClr val="tx1"/>
                    </a:solidFill>
                    <a:latin typeface="NikoshBAN" pitchFamily="2" charset="0"/>
                    <a:ea typeface="Cambria Math" panose="02040503050406030204" pitchFamily="18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নির্ণয় কর।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endPara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bn-BD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দেওয়া আছে,</a:t>
                </a:r>
                <a:endParaRPr lang="en-US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B={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2,4,6},C={3,4,5,6,7}</a:t>
                </a:r>
              </a:p>
              <a:p>
                <a:pPr algn="ctr"/>
                <a:r>
                  <a:rPr lang="bn-BD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সুতারাং,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{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2,4,6}</a:t>
                </a:r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{</a:t>
                </a:r>
                <a:r>
                  <a:rPr lang="en-US" sz="40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3,4,5,6,7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} </a:t>
                </a:r>
                <a:endParaRPr lang="bn-BD" sz="40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ctr"/>
                <a:r>
                  <a:rPr lang="en-US" sz="40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     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{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4,6</a:t>
                </a:r>
                <a:r>
                  <a:rPr lang="en-US" sz="40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}</a:t>
                </a:r>
                <a:r>
                  <a:rPr lang="en-US" sz="4000" dirty="0">
                    <a:ea typeface="Cambria Math" panose="02040503050406030204" pitchFamily="18" charset="0"/>
                  </a:rPr>
                  <a:t> </a:t>
                </a:r>
                <a:endPara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889919"/>
                <a:ext cx="10991562" cy="628872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43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325115" y="376671"/>
            <a:ext cx="9536796" cy="1274123"/>
            <a:chOff x="1276045" y="241455"/>
            <a:chExt cx="9479245" cy="1710618"/>
          </a:xfrm>
        </p:grpSpPr>
        <p:sp>
          <p:nvSpPr>
            <p:cNvPr id="4" name="TextBox 3"/>
            <p:cNvSpPr txBox="1"/>
            <p:nvPr/>
          </p:nvSpPr>
          <p:spPr>
            <a:xfrm>
              <a:off x="3817726" y="241455"/>
              <a:ext cx="4302488" cy="1710618"/>
            </a:xfrm>
            <a:prstGeom prst="rect">
              <a:avLst/>
            </a:prstGeom>
            <a:solidFill>
              <a:srgbClr val="00B050"/>
            </a:solidFill>
            <a:ln w="76200"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</p:spPr>
          <p:txBody>
            <a:bodyPr>
              <a:prstTxWarp prst="textChevron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bn-BD" sz="66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66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u="sng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33728" y="241455"/>
              <a:ext cx="2121562" cy="148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045" y="241455"/>
              <a:ext cx="2121563" cy="148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ight Arrow 7"/>
          <p:cNvSpPr/>
          <p:nvPr/>
        </p:nvSpPr>
        <p:spPr>
          <a:xfrm>
            <a:off x="2392339" y="2672710"/>
            <a:ext cx="2731333" cy="8285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5123672" y="2166877"/>
            <a:ext cx="7532285" cy="2201055"/>
          </a:xfrm>
          <a:prstGeom prst="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X={6,7,8,9},Y={2,3,4,5} </a:t>
            </a:r>
            <a:r>
              <a:rPr lang="bn-BD" sz="3200" dirty="0" smtClean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bn-BD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X U Y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 কর</a:t>
            </a:r>
            <a:r>
              <a:rPr lang="bn-BD" dirty="0" smtClean="0">
                <a:solidFill>
                  <a:schemeClr val="tx1"/>
                </a:solidFill>
              </a:rPr>
              <a:t>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6094" y="5266810"/>
            <a:ext cx="1985149" cy="2381303"/>
          </a:xfrm>
          <a:prstGeom prst="rect">
            <a:avLst/>
          </a:prstGeom>
          <a:solidFill>
            <a:srgbClr val="FF00FF"/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bn-BD" sz="48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দল-০২</a:t>
            </a:r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(গোলাপ)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553979" y="6167621"/>
            <a:ext cx="2731333" cy="8285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5204491" y="5277063"/>
                <a:ext cx="7370644" cy="275131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A={11,12,13,14,15},B={16,17,18,19,20} </a:t>
                </a:r>
                <a:r>
                  <a:rPr lang="bn-BD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হলে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en-US" sz="4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</a:rPr>
                  <a:t> B </a:t>
                </a:r>
                <a:r>
                  <a:rPr lang="bn-BD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নির্ণয় কর।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962" y="5115339"/>
                <a:ext cx="6949282" cy="26670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4922" y="1649155"/>
            <a:ext cx="1936320" cy="238130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bn-BD" sz="48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দল-০১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(শাপলা)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64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976192" y="-157218"/>
            <a:ext cx="4606757" cy="2693873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458" y="2536657"/>
            <a:ext cx="12543143" cy="5324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১।সেট কাকে বল?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২।সংযোগ সেটের প্রতীক লিখ?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৩।ফাকা সেটকে কি দ্বারা প্রকাশ করা হয়? 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৪।সার্বিক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সেটকে কি দ্বারা প্রকাশ করা হয়?</a:t>
            </a:r>
          </a:p>
          <a:p>
            <a:pPr algn="ctr"/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8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eopledotcom.files.wordpress.com/2019/05/amazon-tiny-house-1.jpg?crop=0px%2C88px%2C1500px%2C788px&amp;resize=1200%2C630"/>
          <p:cNvSpPr>
            <a:spLocks noChangeAspect="1" noChangeArrowheads="1"/>
          </p:cNvSpPr>
          <p:nvPr/>
        </p:nvSpPr>
        <p:spPr bwMode="auto">
          <a:xfrm>
            <a:off x="165010" y="-149030"/>
            <a:ext cx="323281" cy="3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51582" y="165409"/>
            <a:ext cx="8001211" cy="15639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639" y="6681774"/>
            <a:ext cx="12381501" cy="1886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+mj-cs"/>
              </a:rPr>
              <a:t>A={</a:t>
            </a:r>
            <a:r>
              <a:rPr lang="bn-BD" sz="5400" dirty="0" smtClean="0">
                <a:latin typeface="NikoshBAN" pitchFamily="2" charset="0"/>
                <a:cs typeface="+mj-cs"/>
              </a:rPr>
              <a:t>5,10,15,20,25}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সেটটিকে সেট গঠন পদ্ধতিতে প্রকাশ কর।</a:t>
            </a:r>
            <a:endParaRPr lang="en-US" sz="13800" dirty="0">
              <a:latin typeface="NikoshBAN" pitchFamily="2" charset="0"/>
              <a:cs typeface="+mj-cs"/>
            </a:endParaRPr>
          </a:p>
        </p:txBody>
      </p:sp>
      <p:pic>
        <p:nvPicPr>
          <p:cNvPr id="1028" name="Picture 4" descr="E:\amazing-wood-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73" y="1808009"/>
            <a:ext cx="11819970" cy="455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47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99463" y="1158174"/>
            <a:ext cx="11072378" cy="71534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Oval 2"/>
          <p:cNvSpPr/>
          <p:nvPr/>
        </p:nvSpPr>
        <p:spPr>
          <a:xfrm>
            <a:off x="2925527" y="5109592"/>
            <a:ext cx="7193007" cy="314436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6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EliteBook\Desktop\monir\BTT Offline April 18 (1st Draft)\93414267_224196305501948_138955783020111462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41" y="1280319"/>
            <a:ext cx="10411508" cy="636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5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-Point Star 5"/>
          <p:cNvSpPr/>
          <p:nvPr/>
        </p:nvSpPr>
        <p:spPr>
          <a:xfrm>
            <a:off x="678876" y="1139701"/>
            <a:ext cx="11346872" cy="6981604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7799" tIns="53899" rIns="107799" bIns="53899" rtlCol="0" anchor="ctr"/>
          <a:lstStyle/>
          <a:p>
            <a:pPr algn="ctr"/>
            <a:r>
              <a:rPr lang="bn-BD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bn-BD" sz="4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মোহাম্মদ </a:t>
            </a:r>
            <a:r>
              <a:rPr lang="bn-BD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মনির আহমদ</a:t>
            </a:r>
          </a:p>
          <a:p>
            <a:pPr algn="ctr"/>
            <a:r>
              <a:rPr lang="bn-BD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4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বখতিয়ার </a:t>
            </a:r>
            <a:r>
              <a:rPr lang="bn-BD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পাড়া চারপীর আউলিয়া আলিম </a:t>
            </a:r>
            <a:r>
              <a:rPr lang="bn-BD" sz="4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মাদরাসা </a:t>
            </a:r>
            <a:r>
              <a:rPr lang="bn-BD" sz="4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আনোয়ারা,চট্রগ্রাম।</a:t>
            </a:r>
            <a:endParaRPr lang="bn-BD" sz="4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EliteBook\Desktop\89658554_2624039954494861_789386649092594073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48" y="78609"/>
            <a:ext cx="4202656" cy="410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9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36073" y="840134"/>
            <a:ext cx="11055927" cy="700112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7799" tIns="53899" rIns="107799" bIns="53899" rtlCol="0" anchor="ctr"/>
          <a:lstStyle/>
          <a:p>
            <a:pPr algn="ctr"/>
            <a:r>
              <a:rPr lang="bn-BD" sz="7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শ্রেণিঃ৯ম-১০ম</a:t>
            </a:r>
            <a:endParaRPr lang="bn-BD" sz="7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বিষয়ঃগণিত</a:t>
            </a:r>
          </a:p>
          <a:p>
            <a:pPr algn="ctr"/>
            <a:r>
              <a:rPr lang="bn-BD" sz="7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অধ্যায়ঃ2য়</a:t>
            </a:r>
            <a:endParaRPr lang="bn-BD" sz="7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 ও ফাংশন</a:t>
            </a:r>
            <a:endParaRPr lang="en-US" sz="7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0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9818" y="-186697"/>
            <a:ext cx="11152908" cy="14935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7799" tIns="53899" rIns="107799" bIns="53899" rtlCol="0" anchor="ctr"/>
          <a:lstStyle/>
          <a:p>
            <a:pPr algn="ctr"/>
            <a:r>
              <a:rPr lang="bn-BD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 </a:t>
            </a:r>
            <a:r>
              <a:rPr lang="bn-BD" sz="4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 </a:t>
            </a:r>
            <a:r>
              <a:rPr lang="bn-BD" sz="4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 করঃ</a:t>
            </a:r>
            <a:endParaRPr lang="en-US" sz="4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7" y="4480722"/>
            <a:ext cx="5818909" cy="420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brass-glass-set-of-6-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38" y="1400228"/>
            <a:ext cx="6303818" cy="270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s-l1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7" y="1120181"/>
            <a:ext cx="6012872" cy="298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93" y="4434047"/>
            <a:ext cx="6061363" cy="350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70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Ban-t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5" y="157218"/>
            <a:ext cx="12123046" cy="400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Brazil_football_team_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7" y="4323501"/>
            <a:ext cx="6141502" cy="427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inkpwB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40" y="4323503"/>
            <a:ext cx="6304825" cy="438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77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551711" y="933484"/>
            <a:ext cx="10086109" cy="6441034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7799" tIns="53899" rIns="107799" bIns="53899" rtlCol="0" anchor="ctr"/>
          <a:lstStyle/>
          <a:p>
            <a:pPr algn="ctr"/>
            <a:r>
              <a:rPr lang="bn-BD" sz="11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পাঠঃসেট</a:t>
            </a:r>
            <a:endParaRPr lang="en-US" sz="11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5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849915" y="1369675"/>
            <a:ext cx="10958946" cy="7311718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7799" tIns="53899" rIns="107799" bIns="53899" rtlCol="0" anchor="ctr"/>
          <a:lstStyle/>
          <a:p>
            <a:r>
              <a:rPr lang="bn-BD" sz="5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5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5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সজ্ঞায়িত</a:t>
            </a:r>
            <a:r>
              <a:rPr lang="en-US" sz="5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5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200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5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সেটের সংজ্ঞা বলতে  পারবে</a:t>
            </a:r>
            <a:endParaRPr lang="bn-BD" sz="5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5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 প্রকাশের পদ্ধতি বর্ণনা করতে পারবে।</a:t>
            </a:r>
            <a:endParaRPr lang="en-US" sz="5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5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bn-BD" sz="5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সেট ও </a:t>
            </a:r>
            <a:r>
              <a:rPr lang="en-US" sz="5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5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bn-BD" sz="5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bn-BD" sz="5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5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BD" sz="5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9639" y="186700"/>
            <a:ext cx="9213272" cy="11201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7799" tIns="53899" rIns="107799" bIns="53899" rtlCol="0" anchor="ctr"/>
          <a:lstStyle/>
          <a:p>
            <a:r>
              <a:rPr lang="en-US" sz="57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7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7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7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7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7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7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7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43013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23119"/>
            <a:ext cx="12838146" cy="74561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7799" tIns="53899" rIns="107799" bIns="53899" spcCol="0"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১।বাস্তব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 চিন্তা জগতের সু-সংজ্ঞায়িত বস্তুর সমাবেশকে সেট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বলে। ২।যে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সেটের উপাদান সংখ্যা গণনা করে নির্ধারণ করা যায় সেই সেটকে সসীম সেট বলে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সেটের উপাদান সংখ্যা গণনা করে নির্ধারণ করা যায় না সেই সেটকে অসীম সেট বলে।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সেটের কোনো উপাদান নেই অর্থাৎ উপাদান শূণ্য সেই সেটকে ফাকা সেট বলে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-1"/>
            <a:ext cx="9677400" cy="670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গুরত্বপূর্ণ কয়েকটি সংজ্ঞাঃ</a:t>
            </a:r>
            <a:endParaRPr lang="bn-BD" sz="44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5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475</Words>
  <Application>Microsoft Office PowerPoint</Application>
  <PresentationFormat>Custom</PresentationFormat>
  <Paragraphs>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EliteBook</dc:creator>
  <cp:lastModifiedBy>EliteBook</cp:lastModifiedBy>
  <cp:revision>70</cp:revision>
  <dcterms:created xsi:type="dcterms:W3CDTF">2006-08-16T00:00:00Z</dcterms:created>
  <dcterms:modified xsi:type="dcterms:W3CDTF">2020-04-28T13:09:38Z</dcterms:modified>
</cp:coreProperties>
</file>