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2ED02-ECC1-4A17-81D0-6AE34D7F709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49409-784D-4F5D-ACA6-7AFC5043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4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49409-784D-4F5D-ACA6-7AFC5043FC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4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3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4114800"/>
            <a:ext cx="4267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MARUF\Desktop\pic contin\ফু 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174914"/>
            <a:ext cx="9541668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Process 6"/>
          <p:cNvSpPr/>
          <p:nvPr/>
        </p:nvSpPr>
        <p:spPr>
          <a:xfrm>
            <a:off x="3429000" y="4951476"/>
            <a:ext cx="3810000" cy="6126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 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77891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মোঃ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মারুফুল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হক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সহকারী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শিক্ষক</a:t>
            </a:r>
            <a:r>
              <a:rPr lang="en-US" dirty="0" smtClean="0">
                <a:solidFill>
                  <a:srgbClr val="C00000"/>
                </a:solidFill>
              </a:rPr>
              <a:t> ,</a:t>
            </a:r>
            <a:r>
              <a:rPr lang="en-US" dirty="0" err="1" smtClean="0">
                <a:solidFill>
                  <a:srgbClr val="C0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মাঃ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C00000"/>
                </a:solidFill>
              </a:rPr>
              <a:t> খুলনা০১৯২৯৬৬৮১৪৬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9248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0060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8842" y="38862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8420" y="38862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5571" y="20060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0634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17774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1257" y="313661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3565" y="313660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3414" y="609600"/>
            <a:ext cx="2597185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8104" y="609600"/>
            <a:ext cx="2657466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1219" y="1295400"/>
            <a:ext cx="5374351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7622" y="5257800"/>
            <a:ext cx="5374351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আয়তক্ষেত্রের ক্ষেত্রফল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 প্রস্থ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609600" y="340417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609600" y="340417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76FF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684220" y="78682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33600" y="3404175"/>
            <a:ext cx="0" cy="2057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>
            <a:off x="684220" y="786825"/>
            <a:ext cx="2514600" cy="2057400"/>
          </a:xfrm>
          <a:prstGeom prst="parallelogram">
            <a:avLst>
              <a:gd name="adj" fmla="val 42173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2286000" y="786825"/>
            <a:ext cx="1827220" cy="2057400"/>
          </a:xfrm>
          <a:prstGeom prst="triangle">
            <a:avLst>
              <a:gd name="adj" fmla="val 50614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941520" y="786825"/>
            <a:ext cx="0" cy="20574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5398" y="26918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7020" y="271665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2620" y="32962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9798" y="27825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7501" y="27825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0906" y="27166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4177" y="152313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24203" y="27680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45903" y="1584692"/>
                <a:ext cx="4479110" cy="1739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ABCD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ট্রাপিজিয়ামের ক্ষেত্রের ক্ষেত্রফল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ah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903" y="1584692"/>
                <a:ext cx="4479110" cy="1739964"/>
              </a:xfrm>
              <a:prstGeom prst="rect">
                <a:avLst/>
              </a:prstGeom>
              <a:blipFill rotWithShape="1">
                <a:blip r:embed="rId2"/>
                <a:stretch>
                  <a:fillRect l="-681" t="-3158" r="-313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94469" y="493693"/>
                <a:ext cx="4993675" cy="1170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AECD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ক্ষেত্রের ক্ষেত্রফল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 h = ah.</a:t>
                </a:r>
              </a:p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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CEB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ক্ষেত্রের ক্ষেত্রফল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h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469" y="493693"/>
                <a:ext cx="4993675" cy="1170641"/>
              </a:xfrm>
              <a:prstGeom prst="rect">
                <a:avLst/>
              </a:prstGeom>
              <a:blipFill rotWithShape="1">
                <a:blip r:embed="rId3"/>
                <a:stretch>
                  <a:fillRect l="-1954" t="-7292" r="-3907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226280" y="3911025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46544" y="3200400"/>
            <a:ext cx="3674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8911" y="4953000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3301425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2114" y="4928175"/>
            <a:ext cx="3674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422" y="5562600"/>
            <a:ext cx="398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সামান্তরিকের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n-IN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42244" y="5410200"/>
                <a:ext cx="41459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ট্রাপিজিয়ামের 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44" y="5410200"/>
                <a:ext cx="4145900" cy="613886"/>
              </a:xfrm>
              <a:prstGeom prst="rect">
                <a:avLst/>
              </a:prstGeom>
              <a:blipFill rotWithShape="1">
                <a:blip r:embed="rId4"/>
                <a:stretch>
                  <a:fillRect r="-1765" b="-1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09600" y="6015335"/>
            <a:ext cx="80785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ট্রাপিজিয়াম ক্ষেত্রের 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সমান্তরাল বাহুদ্বয়ের সমষ্টির গড়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 উচ্চতা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repeatCount="200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7917 1.1111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6" grpId="0" animBg="1"/>
      <p:bldP spid="6" grpId="1" animBg="1"/>
      <p:bldP spid="8" grpId="0" animBg="1"/>
      <p:bldP spid="9" grpId="0" animBg="1"/>
      <p:bldP spid="9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build="p"/>
      <p:bldP spid="20" grpId="0" build="p"/>
      <p:bldP spid="21" grpId="0"/>
      <p:bldP spid="22" grpId="0"/>
      <p:bldP spid="23" grpId="0"/>
      <p:bldP spid="24" grpId="0"/>
      <p:bldP spid="25" grpId="0"/>
      <p:bldP spid="26" grpId="0" build="p"/>
      <p:bldP spid="27" grpId="0" build="p"/>
      <p:bldP spid="2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09600"/>
            <a:ext cx="80772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3581400" y="2121187"/>
            <a:ext cx="3962400" cy="2362200"/>
          </a:xfrm>
          <a:prstGeom prst="trapezoid">
            <a:avLst>
              <a:gd name="adj" fmla="val 32890"/>
            </a:avLst>
          </a:prstGeom>
          <a:solidFill>
            <a:srgbClr val="25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5257800"/>
            <a:ext cx="8077200" cy="584775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চিত্রটিকে দুটি ত্রিভুজক্ষেত্রে বিভক্ত করে এর ক্ষেত্রফল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3964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4191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00600" y="1905000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27937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6927" y="1545486"/>
            <a:ext cx="3016696" cy="32302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2127040">
            <a:off x="2606217" y="2535820"/>
            <a:ext cx="3474368" cy="2477450"/>
          </a:xfrm>
          <a:prstGeom prst="parallelogram">
            <a:avLst>
              <a:gd name="adj" fmla="val 33728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4335558" y="2252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H="1">
            <a:off x="2209800" y="2252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 flipV="1">
            <a:off x="2209800" y="3776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V="1">
            <a:off x="4343400" y="3776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1" y="533400"/>
                <a:ext cx="8001000" cy="613886"/>
              </a:xfrm>
              <a:prstGeom prst="rect">
                <a:avLst/>
              </a:prstGeom>
              <a:solidFill>
                <a:srgbClr val="66FF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প্রতিটি ত্রিভুজ ক্ষেত্রের ক্ষেত্রফল</a:t>
                </a:r>
                <a:r>
                  <a:rPr lang="en-US" sz="2400" dirty="0" smtClean="0"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b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)=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533400"/>
                <a:ext cx="8001000" cy="613886"/>
              </a:xfrm>
              <a:prstGeom prst="rect">
                <a:avLst/>
              </a:prstGeom>
              <a:blipFill rotWithShape="1">
                <a:blip r:embed="rId2"/>
                <a:stretch>
                  <a:fillRect t="-15534" b="-2038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1" y="1298547"/>
                <a:ext cx="8001000" cy="613886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ABCD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রম্বসক্ষেত্রের ক্ষেত্রফল</a:t>
                </a:r>
                <a:r>
                  <a:rPr lang="en-US" sz="2400" dirty="0" smtClean="0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ab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ab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298547"/>
                <a:ext cx="8001000" cy="613886"/>
              </a:xfrm>
              <a:prstGeom prst="rect">
                <a:avLst/>
              </a:prstGeom>
              <a:blipFill rotWithShape="1">
                <a:blip r:embed="rId3"/>
                <a:stretch>
                  <a:fillRect t="-15385" b="-2019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57201" y="5791200"/>
            <a:ext cx="8001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রম্বসক্ষেত্রের ক্ষেত্রফল = কর্ণদ্বয়ের গুণফলের অর্ধেক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0841" y="1790856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3500735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8475" y="524095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9158" y="3543712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72448" y="3348335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79932" y="2816918"/>
                <a:ext cx="665567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32" y="2816918"/>
                <a:ext cx="665567" cy="783804"/>
              </a:xfrm>
              <a:prstGeom prst="rect">
                <a:avLst/>
              </a:prstGeom>
              <a:blipFill rotWithShape="1">
                <a:blip r:embed="rId4"/>
                <a:stretch>
                  <a:fillRect r="-14545" b="-7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77833" y="3886200"/>
                <a:ext cx="665567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833" y="3886200"/>
                <a:ext cx="665567" cy="783804"/>
              </a:xfrm>
              <a:prstGeom prst="rect">
                <a:avLst/>
              </a:prstGeom>
              <a:blipFill rotWithShape="1">
                <a:blip r:embed="rId5"/>
                <a:stretch>
                  <a:fillRect r="-14545" b="-7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5193" y="3786462"/>
                <a:ext cx="683200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193" y="3786462"/>
                <a:ext cx="683200" cy="783804"/>
              </a:xfrm>
              <a:prstGeom prst="rect">
                <a:avLst/>
              </a:prstGeom>
              <a:blipFill rotWithShape="1">
                <a:blip r:embed="rId6"/>
                <a:stretch>
                  <a:fillRect r="-14286" b="-7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55400" y="2956433"/>
                <a:ext cx="683200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400" y="2956433"/>
                <a:ext cx="683200" cy="783804"/>
              </a:xfrm>
              <a:prstGeom prst="rect">
                <a:avLst/>
              </a:prstGeom>
              <a:blipFill rotWithShape="1">
                <a:blip r:embed="rId7"/>
                <a:stretch>
                  <a:fillRect r="-14159" b="-7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9255" y="2057400"/>
                <a:ext cx="2759089" cy="61388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AC=</a:t>
                </a:r>
                <a:r>
                  <a:rPr lang="en-US" sz="2400" dirty="0" err="1" smtClean="0"/>
                  <a:t>a,AO</a:t>
                </a:r>
                <a:r>
                  <a:rPr lang="en-US" sz="2400" dirty="0" smtClean="0"/>
                  <a:t>=CO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55" y="2057400"/>
                <a:ext cx="2759089" cy="613886"/>
              </a:xfrm>
              <a:prstGeom prst="rect">
                <a:avLst/>
              </a:prstGeom>
              <a:blipFill rotWithShape="1">
                <a:blip r:embed="rId8"/>
                <a:stretch>
                  <a:fillRect l="-3297" b="-776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11195" y="4908157"/>
                <a:ext cx="3348865" cy="783804"/>
              </a:xfrm>
              <a:prstGeom prst="rect">
                <a:avLst/>
              </a:prstGeom>
              <a:solidFill>
                <a:srgbClr val="CCFF33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BD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  <m:r>
                        <a:rPr lang="en-US" sz="2400" b="0" i="0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BO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DO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195" y="4908157"/>
                <a:ext cx="3348865" cy="783804"/>
              </a:xfrm>
              <a:prstGeom prst="rect">
                <a:avLst/>
              </a:prstGeom>
              <a:blipFill rotWithShape="1">
                <a:blip r:embed="rId9"/>
                <a:stretch>
                  <a:fillRect r="-253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repeatCount="200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666 -0.1111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55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11666 0.11111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5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11666 0.11111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5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1666 -0.1111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5461" y="2817812"/>
            <a:ext cx="2667000" cy="1068388"/>
            <a:chOff x="5943600" y="2590800"/>
            <a:chExt cx="2667000" cy="1068388"/>
          </a:xfrm>
        </p:grpSpPr>
        <p:sp>
          <p:nvSpPr>
            <p:cNvPr id="5" name="TextBox 4"/>
            <p:cNvSpPr txBox="1"/>
            <p:nvPr/>
          </p:nvSpPr>
          <p:spPr>
            <a:xfrm>
              <a:off x="7239000" y="2744788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553200" y="2590800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715000" y="2819400"/>
              <a:ext cx="10668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7772400" y="2819400"/>
              <a:ext cx="10668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943600" y="3657600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75461" y="760412"/>
            <a:ext cx="2667000" cy="1068388"/>
            <a:chOff x="5715000" y="1371600"/>
            <a:chExt cx="2667000" cy="1068388"/>
          </a:xfrm>
        </p:grpSpPr>
        <p:grpSp>
          <p:nvGrpSpPr>
            <p:cNvPr id="11" name="Group 10"/>
            <p:cNvGrpSpPr/>
            <p:nvPr/>
          </p:nvGrpSpPr>
          <p:grpSpPr>
            <a:xfrm>
              <a:off x="5715000" y="1371600"/>
              <a:ext cx="2667000" cy="1068388"/>
              <a:chOff x="4495800" y="1752600"/>
              <a:chExt cx="2667000" cy="1068388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1054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4267200" y="1981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6324600" y="1981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495800" y="28194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6858000" y="15240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85061" y="760412"/>
            <a:ext cx="2058988" cy="2058988"/>
            <a:chOff x="5715000" y="1524000"/>
            <a:chExt cx="2058988" cy="2058988"/>
          </a:xfrm>
        </p:grpSpPr>
        <p:grpSp>
          <p:nvGrpSpPr>
            <p:cNvPr id="18" name="Group 17"/>
            <p:cNvGrpSpPr/>
            <p:nvPr/>
          </p:nvGrpSpPr>
          <p:grpSpPr>
            <a:xfrm>
              <a:off x="5715000" y="1524000"/>
              <a:ext cx="2058988" cy="2058988"/>
              <a:chOff x="6477000" y="1752600"/>
              <a:chExt cx="2058988" cy="205898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64770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75064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477000" y="38100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54490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6934200" y="17526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5461" y="760412"/>
            <a:ext cx="619939" cy="3124200"/>
            <a:chOff x="6400800" y="609600"/>
            <a:chExt cx="619939" cy="3124200"/>
          </a:xfrm>
        </p:grpSpPr>
        <p:grpSp>
          <p:nvGrpSpPr>
            <p:cNvPr id="25" name="Group 24"/>
            <p:cNvGrpSpPr/>
            <p:nvPr/>
          </p:nvGrpSpPr>
          <p:grpSpPr>
            <a:xfrm>
              <a:off x="6400800" y="609600"/>
              <a:ext cx="611188" cy="3124200"/>
              <a:chOff x="4953000" y="990600"/>
              <a:chExt cx="611188" cy="31242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45346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47244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39250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47244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6477000" y="18288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5461" y="1827212"/>
            <a:ext cx="2058988" cy="2058988"/>
            <a:chOff x="6553200" y="4038600"/>
            <a:chExt cx="2058988" cy="2058988"/>
          </a:xfrm>
        </p:grpSpPr>
        <p:grpSp>
          <p:nvGrpSpPr>
            <p:cNvPr id="32" name="Group 31"/>
            <p:cNvGrpSpPr/>
            <p:nvPr/>
          </p:nvGrpSpPr>
          <p:grpSpPr>
            <a:xfrm>
              <a:off x="6553200" y="4038600"/>
              <a:ext cx="2058988" cy="2058988"/>
              <a:chOff x="6477000" y="1752600"/>
              <a:chExt cx="2058988" cy="205898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64770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75064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477000" y="38100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54490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162800" y="5183188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32861" y="760412"/>
            <a:ext cx="619939" cy="3124200"/>
            <a:chOff x="4495800" y="457200"/>
            <a:chExt cx="619939" cy="3124200"/>
          </a:xfrm>
        </p:grpSpPr>
        <p:grpSp>
          <p:nvGrpSpPr>
            <p:cNvPr id="39" name="Group 38"/>
            <p:cNvGrpSpPr/>
            <p:nvPr/>
          </p:nvGrpSpPr>
          <p:grpSpPr>
            <a:xfrm>
              <a:off x="4495800" y="457200"/>
              <a:ext cx="611188" cy="3124200"/>
              <a:chOff x="4953000" y="990600"/>
              <a:chExt cx="611188" cy="31242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rot="5400000">
                <a:off x="45346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47244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39250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47244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4572000" y="17526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675461" y="5638800"/>
            <a:ext cx="7782739" cy="584775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ঘনকের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সমগ্র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ক্ষেত্রফল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6a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09236" y="373380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52800" y="165644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0411" y="7604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651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79 L 0.65782 -0.0164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96296E-6 L 0.55782 -0.0164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0416 -0.027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14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37083 0.1391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29965" y="2422237"/>
            <a:ext cx="2741203" cy="1616705"/>
            <a:chOff x="1600200" y="3581400"/>
            <a:chExt cx="3430588" cy="2058988"/>
          </a:xfrm>
          <a:noFill/>
        </p:grpSpPr>
        <p:cxnSp>
          <p:nvCxnSpPr>
            <p:cNvPr id="5" name="Straight Connector 4"/>
            <p:cNvCxnSpPr/>
            <p:nvPr/>
          </p:nvCxnSpPr>
          <p:spPr>
            <a:xfrm>
              <a:off x="1600200" y="3581400"/>
              <a:ext cx="34290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00200" y="5638800"/>
              <a:ext cx="34290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72294" y="4609306"/>
              <a:ext cx="20574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001294" y="4609306"/>
              <a:ext cx="20574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117559" y="3796077"/>
              <a:ext cx="716594" cy="74475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ab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83316" y="2441581"/>
            <a:ext cx="572593" cy="2556235"/>
            <a:chOff x="5410200" y="2895600"/>
            <a:chExt cx="665561" cy="3124200"/>
          </a:xfrm>
        </p:grpSpPr>
        <p:grpSp>
          <p:nvGrpSpPr>
            <p:cNvPr id="11" name="Group 10"/>
            <p:cNvGrpSpPr/>
            <p:nvPr/>
          </p:nvGrpSpPr>
          <p:grpSpPr>
            <a:xfrm>
              <a:off x="5410200" y="2895600"/>
              <a:ext cx="611188" cy="3124200"/>
              <a:chOff x="8153400" y="990600"/>
              <a:chExt cx="611188" cy="3124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5400000">
                <a:off x="77350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79248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71254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79248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5410200" y="4114800"/>
              <a:ext cx="665561" cy="7147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bc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345017" y="35369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3" imgW="126890" imgH="241091" progId="Equation.3">
                  <p:embed/>
                </p:oleObj>
              </mc:Choice>
              <mc:Fallback>
                <p:oleObj name="Equation" r:id="rId3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017" y="3536950"/>
                        <a:ext cx="127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097154"/>
              </p:ext>
            </p:extLst>
          </p:nvPr>
        </p:nvGraphicFramePr>
        <p:xfrm>
          <a:off x="4529953" y="3491611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5" imgW="126890" imgH="241091" progId="Equation.3">
                  <p:embed/>
                </p:oleObj>
              </mc:Choice>
              <mc:Fallback>
                <p:oleObj name="Equation" r:id="rId5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953" y="3491611"/>
                        <a:ext cx="127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923791" y="504170"/>
            <a:ext cx="8077199" cy="52322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আয়তকার ঘনকের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সমগ্র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ক্ষেত্রফল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397251" y="3402557"/>
            <a:ext cx="2775870" cy="1595259"/>
            <a:chOff x="1600200" y="3581400"/>
            <a:chExt cx="3430588" cy="205898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600200" y="3581400"/>
              <a:ext cx="3429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600200" y="5638800"/>
              <a:ext cx="3429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72294" y="4609306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001294" y="4609306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675336" y="4579606"/>
              <a:ext cx="707645" cy="7547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ab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2199" y="2422236"/>
            <a:ext cx="522899" cy="2563253"/>
            <a:chOff x="5356464" y="2895600"/>
            <a:chExt cx="695438" cy="3124200"/>
          </a:xfrm>
        </p:grpSpPr>
        <p:grpSp>
          <p:nvGrpSpPr>
            <p:cNvPr id="27" name="Group 26"/>
            <p:cNvGrpSpPr/>
            <p:nvPr/>
          </p:nvGrpSpPr>
          <p:grpSpPr>
            <a:xfrm>
              <a:off x="5410200" y="2895600"/>
              <a:ext cx="611188" cy="3124200"/>
              <a:chOff x="8153400" y="990600"/>
              <a:chExt cx="611188" cy="31242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5400000">
                <a:off x="77350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79248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71254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79248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5356464" y="4114800"/>
              <a:ext cx="695438" cy="6377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43608" y="4008331"/>
            <a:ext cx="3228548" cy="979209"/>
            <a:chOff x="3886200" y="4267200"/>
            <a:chExt cx="4038600" cy="1068388"/>
          </a:xfrm>
        </p:grpSpPr>
        <p:grpSp>
          <p:nvGrpSpPr>
            <p:cNvPr id="34" name="Group 33"/>
            <p:cNvGrpSpPr/>
            <p:nvPr/>
          </p:nvGrpSpPr>
          <p:grpSpPr>
            <a:xfrm>
              <a:off x="3886200" y="4267200"/>
              <a:ext cx="4038600" cy="1068388"/>
              <a:chOff x="4724400" y="4343400"/>
              <a:chExt cx="4038600" cy="1068388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334000" y="43434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4495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724400" y="54102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7924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6232196" y="4419600"/>
              <a:ext cx="672327" cy="638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ac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32952" y="2430007"/>
            <a:ext cx="3272648" cy="937706"/>
            <a:chOff x="3886200" y="4267200"/>
            <a:chExt cx="4038600" cy="1068388"/>
          </a:xfrm>
        </p:grpSpPr>
        <p:grpSp>
          <p:nvGrpSpPr>
            <p:cNvPr id="41" name="Group 40"/>
            <p:cNvGrpSpPr/>
            <p:nvPr/>
          </p:nvGrpSpPr>
          <p:grpSpPr>
            <a:xfrm>
              <a:off x="3886200" y="4267200"/>
              <a:ext cx="4038600" cy="1068388"/>
              <a:chOff x="4724400" y="4343400"/>
              <a:chExt cx="4038600" cy="1068388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5334000" y="43434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4495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724400" y="54102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7924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857303" y="4419600"/>
              <a:ext cx="678912" cy="6662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ac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695691" y="51054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43200" y="3984765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29400" y="435152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792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01665E-6 L 0.14358 -0.0846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423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10546E-7 L -0.18246 -0.0756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-37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7206E-6 L -0.00451 -0.1891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945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8529E-7 L -0.33229 0.1662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12766E-6 L 0.26007 0.1764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881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1147834" y="2546194"/>
            <a:ext cx="2743200" cy="2057400"/>
          </a:xfrm>
          <a:prstGeom prst="parallelogram">
            <a:avLst>
              <a:gd name="adj" fmla="val 2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6918768">
            <a:off x="3353313" y="2961711"/>
            <a:ext cx="2538454" cy="2057400"/>
          </a:xfrm>
          <a:prstGeom prst="parallelogram">
            <a:avLst>
              <a:gd name="adj" fmla="val 20238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rot="865339">
            <a:off x="1478939" y="3755323"/>
            <a:ext cx="3530225" cy="2539328"/>
          </a:xfrm>
          <a:prstGeom prst="parallelogram">
            <a:avLst>
              <a:gd name="adj" fmla="val 46700"/>
            </a:avLst>
          </a:prstGeom>
          <a:solidFill>
            <a:srgbClr val="1D9EFF"/>
          </a:solidFill>
          <a:ln w="5715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3048000" y="3353417"/>
            <a:ext cx="2743200" cy="2115013"/>
          </a:xfrm>
          <a:prstGeom prst="parallelogram">
            <a:avLst>
              <a:gd name="adj" fmla="val 2023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 rot="6090178">
            <a:off x="1053299" y="2974357"/>
            <a:ext cx="2560302" cy="2064188"/>
          </a:xfrm>
          <a:prstGeom prst="parallelogram">
            <a:avLst>
              <a:gd name="adj" fmla="val 2211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 rot="865339">
            <a:off x="1926785" y="1668513"/>
            <a:ext cx="3529708" cy="2625145"/>
          </a:xfrm>
          <a:prstGeom prst="parallelogram">
            <a:avLst>
              <a:gd name="adj" fmla="val 46700"/>
            </a:avLst>
          </a:prstGeom>
          <a:solidFill>
            <a:srgbClr val="76FF4B"/>
          </a:solidFill>
          <a:ln w="5715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rot="6090178">
            <a:off x="5235967" y="3798167"/>
            <a:ext cx="2594158" cy="2064188"/>
          </a:xfrm>
          <a:prstGeom prst="parallelogram">
            <a:avLst>
              <a:gd name="adj" fmla="val 2211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865339">
            <a:off x="4184639" y="1625657"/>
            <a:ext cx="3529708" cy="2625145"/>
          </a:xfrm>
          <a:prstGeom prst="parallelogram">
            <a:avLst>
              <a:gd name="adj" fmla="val 46700"/>
            </a:avLst>
          </a:prstGeom>
          <a:solidFill>
            <a:srgbClr val="76FF4B"/>
          </a:solidFill>
          <a:ln w="5715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1582601" y="457200"/>
            <a:ext cx="2743200" cy="2115013"/>
          </a:xfrm>
          <a:prstGeom prst="parallelogram">
            <a:avLst>
              <a:gd name="adj" fmla="val 2023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71779" y="472440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0876" y="5334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0392" y="2956814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123" y="5877580"/>
            <a:ext cx="560762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আয়তকার ঘনকের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পৃষ্ঠতলের 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ত্রফল নির্ণয়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574351"/>
            <a:ext cx="378507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33400"/>
            <a:ext cx="7976074" cy="70788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7976074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একটি কর্ণ দ্বারা কোনো বর্গক্ষেত্র কয়টি ত্রিভুজে বিভক্ত হয়?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দুইটি।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রম্বসের কর্ণদ্বয় পরস্পরকে কত কোণে ছেদ করে?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৯০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বা সমকোণে।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রম্বসের ক্ষেত্রফল নির্ণয়ের জন্য কী কী প্রয়োজন?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কর্ণদ্বয়ের দৈর্ঘ্য।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ট্রাপিজিয়ামের ক্ষেত্রফল নির্ণয় করতে কী কী প্রয়োজন?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সমান্তরাল বাহুদ্বয়ের দৈর্ঘ্য ও উচ্চতা।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ট্রাপিজিয়ামের ক্ষেত্রফল নির্ণয়ের সূত্র কী?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সমান্তরাল বাহুদ্বয়ের সমষ্টি গড়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উচ্চতা।</a:t>
            </a:r>
          </a:p>
        </p:txBody>
      </p:sp>
      <p:pic>
        <p:nvPicPr>
          <p:cNvPr id="6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8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86200"/>
            <a:ext cx="9143999" cy="2308324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রম্বস ও একটি ট্রাপিজিয়ামকে দুটি ত্রিভুজক্ষেত্রে </a:t>
            </a:r>
          </a:p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বিভক্ত করে এর ক্ষেত্রফল নির্ণয়ের সূত্র গঠন কর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343400" y="533400"/>
            <a:ext cx="3048000" cy="2743200"/>
          </a:xfrm>
          <a:prstGeom prst="wedgeEllipseCallout">
            <a:avLst>
              <a:gd name="adj1" fmla="val -3525"/>
              <a:gd name="adj2" fmla="val 69639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ARUF\Desktop\pic contin\বাড়ি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191000" cy="380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36" y="571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1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MARUF\Desktop\pic contin\ফুল ৪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2524"/>
            <a:ext cx="82296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4953000"/>
            <a:ext cx="480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accent6">
                    <a:lumMod val="75000"/>
                  </a:schemeClr>
                </a:solidFill>
              </a:rPr>
              <a:t>ধন্যবাদ</a:t>
            </a:r>
            <a:r>
              <a:rPr lang="bn-IN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4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Round Single Corner Rectangle 4"/>
          <p:cNvSpPr/>
          <p:nvPr/>
        </p:nvSpPr>
        <p:spPr>
          <a:xfrm>
            <a:off x="152400" y="304800"/>
            <a:ext cx="8686800" cy="914400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3361220" y="1524000"/>
            <a:ext cx="5782780" cy="533400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</a:rPr>
              <a:t>মোঃ মারুফুল হক </a:t>
            </a:r>
          </a:p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(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গনিত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বঙ্গবাসী মাধ্যমিক বিদ্যালয় </a:t>
            </a:r>
          </a:p>
          <a:p>
            <a:pPr algn="ctr"/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খালিশপুর , খুলনা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মোবাঃ ০১৯২৯৬৬৮১৪৬</a:t>
            </a:r>
          </a:p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ইমেল নং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marufulhoque</a:t>
            </a:r>
            <a:r>
              <a:rPr lang="bn-I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311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MARUF\Desktop\pic contin\my 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9256"/>
            <a:ext cx="3505200" cy="42836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/>
              <a:t>ে</a:t>
            </a:r>
            <a:endParaRPr lang="en-US" dirty="0"/>
          </a:p>
        </p:txBody>
      </p:sp>
      <p:pic>
        <p:nvPicPr>
          <p:cNvPr id="5" name="Picture 4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0" y="-21605"/>
            <a:ext cx="1199785" cy="6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-317925" y="0"/>
            <a:ext cx="9392652" cy="7010400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914400" y="572791"/>
            <a:ext cx="7650429" cy="5754749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448101"/>
            <a:ext cx="7650429" cy="15330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776609-A1A9-4146-93C3-2D394520A639}"/>
              </a:ext>
            </a:extLst>
          </p:cNvPr>
          <p:cNvSpPr txBox="1"/>
          <p:nvPr/>
        </p:nvSpPr>
        <p:spPr>
          <a:xfrm>
            <a:off x="4191000" y="2127969"/>
            <a:ext cx="4121701" cy="3724096"/>
          </a:xfrm>
          <a:prstGeom prst="rect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চতুর্ভজ 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বস্তুঃ চতুর্ভজক্ষেত্রের ক্ষেত্রফল 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27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UF\Desktop\pic contin\8 ম শ্রেনি ব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29107"/>
            <a:ext cx="3124200" cy="382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6400800" cy="34194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9527" r="3781" b="9100"/>
          <a:stretch/>
        </p:blipFill>
        <p:spPr>
          <a:xfrm>
            <a:off x="381000" y="3429000"/>
            <a:ext cx="6477000" cy="3124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58000" y="4491097"/>
            <a:ext cx="2438400" cy="2062103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 আকার বিশিষ্ট বস্তু দ্বারা চতুর্ভূজের জ্যামিতিক চিত্র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399"/>
            <a:ext cx="4419600" cy="43572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2365" r="5902" b="2365"/>
          <a:stretch/>
        </p:blipFill>
        <p:spPr>
          <a:xfrm>
            <a:off x="13854" y="13855"/>
            <a:ext cx="4710545" cy="4495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2764" y="5791200"/>
            <a:ext cx="8518836" cy="58477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আকার বিশিষ্ট বস্তু দ্বারা চতুর্ভূজের জ্যামিতিক চিত্র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578" y="0"/>
            <a:ext cx="951058" cy="95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534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4572000"/>
            <a:ext cx="2209800" cy="146106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838200" y="2819400"/>
            <a:ext cx="2590800" cy="1528556"/>
          </a:xfrm>
          <a:prstGeom prst="parallelogram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5334000" y="3203448"/>
            <a:ext cx="1295400" cy="1216152"/>
          </a:xfrm>
          <a:prstGeom prst="trapezoid">
            <a:avLst>
              <a:gd name="adj" fmla="val 24105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Input 7"/>
          <p:cNvSpPr/>
          <p:nvPr/>
        </p:nvSpPr>
        <p:spPr>
          <a:xfrm rot="5400000">
            <a:off x="5555967" y="4197635"/>
            <a:ext cx="1461066" cy="2209801"/>
          </a:xfrm>
          <a:prstGeom prst="flowChartManualInpu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3200400" y="2819400"/>
            <a:ext cx="2552700" cy="1524000"/>
          </a:xfrm>
          <a:prstGeom prst="parallelogram">
            <a:avLst>
              <a:gd name="adj" fmla="val 59127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572000"/>
            <a:ext cx="2209800" cy="1461069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838200" y="2819400"/>
            <a:ext cx="2590800" cy="1528556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5334000" y="3203448"/>
            <a:ext cx="1295400" cy="1216152"/>
          </a:xfrm>
          <a:prstGeom prst="trapezoid">
            <a:avLst>
              <a:gd name="adj" fmla="val 2410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anual Input 12"/>
          <p:cNvSpPr/>
          <p:nvPr/>
        </p:nvSpPr>
        <p:spPr>
          <a:xfrm rot="5400000">
            <a:off x="5555965" y="4197636"/>
            <a:ext cx="1461067" cy="2209801"/>
          </a:xfrm>
          <a:prstGeom prst="flowChartManualInpu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>
            <a:off x="3200400" y="2819400"/>
            <a:ext cx="2552700" cy="1524000"/>
          </a:xfrm>
          <a:prstGeom prst="parallelogram">
            <a:avLst>
              <a:gd name="adj" fmla="val 5912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76600" y="4572000"/>
            <a:ext cx="1752600" cy="146106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6600" y="4572000"/>
            <a:ext cx="1752600" cy="1461069"/>
          </a:xfrm>
          <a:prstGeom prst="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549571"/>
            <a:ext cx="81533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চতুর্ভুজক্ষেত্রের ক্ষেত্রফল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663714"/>
            <a:ext cx="8120743" cy="707886"/>
          </a:xfrm>
          <a:prstGeom prst="rect">
            <a:avLst/>
          </a:prstGeom>
          <a:solidFill>
            <a:srgbClr val="76FF4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682425"/>
            <a:ext cx="8120743" cy="584775"/>
          </a:xfrm>
          <a:prstGeom prst="rect">
            <a:avLst/>
          </a:prstGeom>
          <a:solidFill>
            <a:srgbClr val="25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চতুর্ভুজ ক্ষেত্রের ক্ষেত্রফল নির্ণয় করতে পারবে;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743" y="5358825"/>
            <a:ext cx="8120743" cy="584775"/>
          </a:xfrm>
          <a:prstGeom prst="rect">
            <a:avLst/>
          </a:prstGeom>
          <a:solidFill>
            <a:srgbClr val="25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ঘনবস্তুর পৃষ্ঠতলের ক্ষেত্রফল পরিমাপ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743" y="1905000"/>
            <a:ext cx="815340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এই পাঠ শেষে শিক্ষার্থীরা---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" y="4520625"/>
            <a:ext cx="8120743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ট্রাপিজাম ও রম্বসক্ষেত্রের ক্ষেত্রফলের সূত্র নির্ণয় করতে 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857" y="2844225"/>
            <a:ext cx="8120743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বিভিন্ন চতুর্ভুজক্ষেত্রের ক্ষেত্রফলের সূত্র ব্যাখ্যা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10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>
            <a:off x="2133598" y="1349826"/>
            <a:ext cx="3048001" cy="3069772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 flipH="1">
            <a:off x="2122713" y="1360713"/>
            <a:ext cx="3069773" cy="3048001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282625"/>
            <a:ext cx="8153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বর্গক্ষেত্র =সামান্তরিকক্ষেত্র =ত্রিভুজক্ষেত্র =ট্রাপিজিয়ামক্ষেত্র +ত্রিভুজক্ষেত্র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2133598" y="2884713"/>
            <a:ext cx="6096002" cy="1534887"/>
          </a:xfrm>
          <a:prstGeom prst="trapezoid">
            <a:avLst>
              <a:gd name="adj" fmla="val 99071"/>
            </a:avLst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657599" y="1360715"/>
            <a:ext cx="3048002" cy="1523998"/>
          </a:xfrm>
          <a:prstGeom prst="triangle">
            <a:avLst>
              <a:gd name="adj" fmla="val 50366"/>
            </a:avLst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3333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111 L -0.16667 0.2238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6 0.22384 L -0.33333 0.223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8" grpId="1" animBg="1"/>
      <p:bldP spid="8" grpId="2" animBg="1"/>
      <p:bldP spid="8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2" t="39233" r="31893" b="15443"/>
          <a:stretch/>
        </p:blipFill>
        <p:spPr>
          <a:xfrm>
            <a:off x="1105022" y="988998"/>
            <a:ext cx="3807426" cy="37664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5022" y="988998"/>
            <a:ext cx="3786941" cy="3766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81963" y="2872227"/>
            <a:ext cx="3807426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105022" y="2872227"/>
            <a:ext cx="38074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7500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593" y="447371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9389" y="447371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8551" y="7500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4821" y="38100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2448" y="251828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751393"/>
            <a:ext cx="3698448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2590" y="454991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774" y="251828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381780"/>
            <a:ext cx="3698448" cy="646331"/>
          </a:xfrm>
          <a:prstGeom prst="rect">
            <a:avLst/>
          </a:prstGeom>
          <a:solidFill>
            <a:srgbClr val="76FF4B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448" y="5410200"/>
            <a:ext cx="8129199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বর্গক্ষেত্রের ক্ষেত্রফল = দৈর্ঘ্য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প্রস্থ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bn-IN" sz="3600" baseline="30000" dirty="0" smtClean="0"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1704945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-198438" y="6518564"/>
            <a:ext cx="9601200" cy="339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মোঃ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মারুফুল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হক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গণিত,বঙ্গবাসী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বিদ্যাঃ,খালিশপুর</a:t>
            </a:r>
            <a:r>
              <a:rPr lang="en-US" dirty="0" smtClean="0">
                <a:solidFill>
                  <a:srgbClr val="FF0000"/>
                </a:solidFill>
              </a:rPr>
              <a:t> খুলনা০১৯২৯৬৬৮১৪৬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758</Words>
  <Application>Microsoft Office PowerPoint</Application>
  <PresentationFormat>On-screen Show (4:3)</PresentationFormat>
  <Paragraphs>153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57</cp:revision>
  <dcterms:created xsi:type="dcterms:W3CDTF">2006-08-16T00:00:00Z</dcterms:created>
  <dcterms:modified xsi:type="dcterms:W3CDTF">2020-04-28T06:45:56Z</dcterms:modified>
</cp:coreProperties>
</file>