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76" r:id="rId3"/>
    <p:sldId id="256" r:id="rId4"/>
    <p:sldId id="257" r:id="rId5"/>
    <p:sldId id="258" r:id="rId6"/>
    <p:sldId id="259" r:id="rId7"/>
    <p:sldId id="277" r:id="rId8"/>
    <p:sldId id="278" r:id="rId9"/>
    <p:sldId id="264" r:id="rId10"/>
    <p:sldId id="266" r:id="rId11"/>
    <p:sldId id="268" r:id="rId12"/>
    <p:sldId id="262" r:id="rId13"/>
    <p:sldId id="269" r:id="rId14"/>
    <p:sldId id="261" r:id="rId15"/>
    <p:sldId id="282" r:id="rId16"/>
    <p:sldId id="270" r:id="rId17"/>
    <p:sldId id="271" r:id="rId18"/>
    <p:sldId id="275" r:id="rId19"/>
    <p:sldId id="273" r:id="rId20"/>
    <p:sldId id="274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FF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77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00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01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4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75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94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67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06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1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98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7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46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32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8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BB64B6-7707-429A-9A1D-03FB93C93FA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258976-40D5-42E2-9DC3-D07296C3F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6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3.jpeg"/><Relationship Id="rId7" Type="http://schemas.microsoft.com/office/2007/relationships/hdphoto" Target="../media/hdphoto4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11.jpe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azon.com : Laeacco 7x5ft Vinyl Photography Background Sta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পলো দিয়ে মাছ ধরার এক অনবদ্য দৃশ্য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87" y="1804250"/>
            <a:ext cx="4844472" cy="30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খাল- বিলে ও নদীতে দেশি মাছ ধরা পড়ায়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91" y="1804249"/>
            <a:ext cx="5008945" cy="30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9539" y="5172891"/>
            <a:ext cx="4206240" cy="64633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MJ" pitchFamily="2" charset="0"/>
              </a:rPr>
              <a:t>w</a:t>
            </a:r>
            <a:r>
              <a:rPr lang="en-US" sz="3600" dirty="0" err="1" smtClean="0">
                <a:latin typeface="SutonnyMJ" pitchFamily="2" charset="0"/>
              </a:rPr>
              <a:t>ej</a:t>
            </a:r>
            <a:r>
              <a:rPr lang="en-US" sz="3600" dirty="0" smtClean="0">
                <a:latin typeface="SutonnyMJ" pitchFamily="2" charset="0"/>
              </a:rPr>
              <a:t> †_‡KI </a:t>
            </a:r>
            <a:r>
              <a:rPr lang="en-US" sz="3600" dirty="0" err="1" smtClean="0">
                <a:latin typeface="SutonnyMJ" pitchFamily="2" charset="0"/>
              </a:rPr>
              <a:t>gvQ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cvIqv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hvq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2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বিশুদ্ধ পানি পায় না দেশের সাড়ে নয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4" y="1254034"/>
            <a:ext cx="5438452" cy="20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দূষিত পানির ব্যবহা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67" y="1254034"/>
            <a:ext cx="4752108" cy="20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Does it matter whether you use cold or warm tap water to boil you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4" y="3932440"/>
            <a:ext cx="5438452" cy="16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ভূ-গর্ভস্থ পানির স্তর নামছেই : ডেইলি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67" y="3932441"/>
            <a:ext cx="4752108" cy="16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0932" y="587305"/>
            <a:ext cx="2704010" cy="584775"/>
          </a:xfrm>
          <a:prstGeom prst="rect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</a:rPr>
              <a:t>cvwbi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</a:rPr>
              <a:t>bvbv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</a:rPr>
              <a:t>e¨envi</a:t>
            </a:r>
            <a:endParaRPr lang="en-US" sz="32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4398" y="3275462"/>
            <a:ext cx="407561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         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</a:rPr>
              <a:t>cvwb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</a:rPr>
              <a:t>cvb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</a:rPr>
              <a:t>Kiv</a:t>
            </a:r>
            <a:endParaRPr lang="en-US" sz="2800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6045" y="3347666"/>
            <a:ext cx="407561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            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</a:rPr>
              <a:t>‡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</a:rPr>
              <a:t>avqv‡gvQv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</a:rPr>
              <a:t>Kiv</a:t>
            </a:r>
            <a:endParaRPr lang="en-US" sz="2800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7115" y="5675007"/>
            <a:ext cx="407561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              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</a:rPr>
              <a:t>RwgPvl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</a:rPr>
              <a:t>Kiv</a:t>
            </a:r>
            <a:endParaRPr lang="en-US" sz="2800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7543" y="5694191"/>
            <a:ext cx="407561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          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</a:rPr>
              <a:t>ivbœv</a:t>
            </a:r>
            <a:r>
              <a:rPr lang="en-US" sz="28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utonnyMJ" pitchFamily="2" charset="0"/>
              </a:rPr>
              <a:t>Kiv</a:t>
            </a:r>
            <a:endParaRPr lang="en-US" sz="2800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6106" y="5145182"/>
            <a:ext cx="800535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cvwbi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 †¯ª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vZ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†_‡K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বিদ্যুৎ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Drcv`b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Kiv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 nq|‡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hgb-KvßvB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NikoshBAN" pitchFamily="2" charset="0"/>
              </a:rPr>
              <a:t> n«`|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NikoshBAN" pitchFamily="2" charset="0"/>
            </a:endParaRPr>
          </a:p>
          <a:p>
            <a:endParaRPr lang="en-US" sz="3200" dirty="0">
              <a:latin typeface="SutonnyMJ" pitchFamily="2" charset="0"/>
            </a:endParaRPr>
          </a:p>
        </p:txBody>
      </p:sp>
      <p:pic>
        <p:nvPicPr>
          <p:cNvPr id="3074" name="Picture 2" descr="পানির চাপ বাড়ায় খুলে দেওয়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25" y="998586"/>
            <a:ext cx="7741919" cy="40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1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vel Sundarban | World's Largest Mangrove Forest!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4" y="1991707"/>
            <a:ext cx="4489592" cy="252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tural Wood Chair | Furniture | Official Bigjigs To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64" y="653415"/>
            <a:ext cx="2674156" cy="213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 Books in a Week: The Reading Rush Wrap-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697" y="3242779"/>
            <a:ext cx="2348713" cy="14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sprint Paper ( IMPORTED) 48.8gsm | Shopee Philippin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62" y="3994425"/>
            <a:ext cx="2336943" cy="233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155205" y="2647666"/>
            <a:ext cx="3687492" cy="10099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89660" y="2792740"/>
            <a:ext cx="110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চেয়ার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178246" y="3589024"/>
            <a:ext cx="3641410" cy="2432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55205" y="3975668"/>
            <a:ext cx="1163708" cy="9511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44797" y="4932065"/>
            <a:ext cx="110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বই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21717" y="5408699"/>
            <a:ext cx="110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কাগজ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19367" y="545910"/>
            <a:ext cx="398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বনজ সম্পদ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দেশের বৃহত্তম চুনাপাথর খনির সন্ধান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6" y="507455"/>
            <a:ext cx="2598738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ওয়াল ডেকোরেশন বা মেঝের জন্য মিক্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78" y="507455"/>
            <a:ext cx="3901916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6489" y="3202764"/>
            <a:ext cx="1471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/>
              <a:t>চুনাপাথর</a:t>
            </a:r>
            <a:endParaRPr lang="en-US" sz="2000" b="1" dirty="0"/>
          </a:p>
        </p:txBody>
      </p:sp>
      <p:pic>
        <p:nvPicPr>
          <p:cNvPr id="2060" name="Picture 12" descr="2l-Image-Gold Bar - Mining Technology | Mining News and View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09" y="507455"/>
            <a:ext cx="3464984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GC61VCH Silver Nugget - Greens Creek (Traditional Cache) i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426" y="3697101"/>
            <a:ext cx="3588801" cy="24124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তামা - উইকিপিডিয়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44" b="94904" l="2021" r="95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3" y="3699445"/>
            <a:ext cx="2546237" cy="2410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olid Mineral Iron Ore, 2% Max, Rs 12 /kg, Gogga Minerals ..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89" y="3699445"/>
            <a:ext cx="2410128" cy="24101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22426" y="3202764"/>
            <a:ext cx="1992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মার্বেল পাথর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52064" y="3201592"/>
            <a:ext cx="1992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সোনা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48616" y="6302715"/>
            <a:ext cx="19922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লোহা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16984" y="6338764"/>
            <a:ext cx="19922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তামা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74689" y="6353953"/>
            <a:ext cx="199227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রূপা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21296" y="-85797"/>
            <a:ext cx="395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22225">
                  <a:solidFill>
                    <a:srgbClr val="00B0F0"/>
                  </a:solidFill>
                  <a:prstDash val="solid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খনিজ সম্পদ</a:t>
            </a:r>
            <a:endParaRPr lang="en-US" sz="4000" b="1" dirty="0">
              <a:ln w="22225">
                <a:solidFill>
                  <a:srgbClr val="00B0F0"/>
                </a:solidFill>
                <a:prstDash val="solid"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55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শাহজাদপুরে “পালতোলা নৌকা” এখন শুধু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81" y="2303706"/>
            <a:ext cx="61341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lar Energy Diagram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 bwMode="auto">
          <a:xfrm>
            <a:off x="7026441" y="2303706"/>
            <a:ext cx="4466891" cy="34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5831" y="673769"/>
            <a:ext cx="433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অন্যান্য প্রাকৃতিক সম্পদ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0651" y="5732707"/>
            <a:ext cx="5470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বায়ু প্রবাহ ব্যবহার করে পালতোলা নৌকা চলে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346525" y="5732707"/>
            <a:ext cx="5470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সূর্যের আলো ব্যবহার করে বিদ্যুৎ উৎপাদন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50260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4821" y="757646"/>
            <a:ext cx="7249887" cy="1138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                      </a:t>
            </a:r>
            <a:r>
              <a:rPr lang="en-US" sz="3600" dirty="0" smtClean="0">
                <a:latin typeface="SutonnyMJ" pitchFamily="2" charset="0"/>
              </a:rPr>
              <a:t>GKK </a:t>
            </a:r>
            <a:r>
              <a:rPr lang="en-US" sz="3600" dirty="0" err="1" smtClean="0">
                <a:latin typeface="SutonnyMJ" pitchFamily="2" charset="0"/>
              </a:rPr>
              <a:t>KvR</a:t>
            </a:r>
            <a:endParaRPr lang="en-US" sz="3600" dirty="0">
              <a:latin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</a:rPr>
              <a:t>eÜziv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wb‡Pi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QKwU</a:t>
            </a:r>
            <a:r>
              <a:rPr lang="en-US" sz="3200" dirty="0" smtClean="0">
                <a:latin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</a:rPr>
              <a:t>Zvgiv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LvZvq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AvuK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c~iY</a:t>
            </a:r>
            <a:r>
              <a:rPr lang="en-US" sz="3200" dirty="0" smtClean="0">
                <a:latin typeface="SutonnyMJ" pitchFamily="2" charset="0"/>
              </a:rPr>
              <a:t> Ki|</a:t>
            </a:r>
            <a:endParaRPr lang="en-US" sz="3200" dirty="0">
              <a:latin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75330"/>
              </p:ext>
            </p:extLst>
          </p:nvPr>
        </p:nvGraphicFramePr>
        <p:xfrm>
          <a:off x="1276350" y="2125386"/>
          <a:ext cx="10157441" cy="377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308">
                  <a:extLst>
                    <a:ext uri="{9D8B030D-6E8A-4147-A177-3AD203B41FA5}">
                      <a16:colId xmlns:a16="http://schemas.microsoft.com/office/drawing/2014/main" val="3780420403"/>
                    </a:ext>
                  </a:extLst>
                </a:gridCol>
                <a:gridCol w="6642133">
                  <a:extLst>
                    <a:ext uri="{9D8B030D-6E8A-4147-A177-3AD203B41FA5}">
                      <a16:colId xmlns:a16="http://schemas.microsoft.com/office/drawing/2014/main" val="4076274878"/>
                    </a:ext>
                  </a:extLst>
                </a:gridCol>
              </a:tblGrid>
              <a:tr h="5017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utonnyMJ" pitchFamily="2" charset="0"/>
                        </a:rPr>
                        <a:t>           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cÖvK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…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wZK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m¤ú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`</a:t>
                      </a:r>
                      <a:endParaRPr lang="en-US" sz="2400" dirty="0">
                        <a:solidFill>
                          <a:srgbClr val="00B0F0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e¨envi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640785"/>
                  </a:ext>
                </a:extLst>
              </a:tr>
              <a:tr h="468259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utonnyMJ" pitchFamily="2" charset="0"/>
                        </a:rPr>
                        <a:t>cvwb</a:t>
                      </a:r>
                      <a:r>
                        <a:rPr lang="bn-BD" sz="22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200" dirty="0" smtClean="0">
                          <a:latin typeface="SutonnyMJ" pitchFamily="2" charset="0"/>
                        </a:rPr>
                        <a:t>I</a:t>
                      </a:r>
                      <a:r>
                        <a:rPr lang="en-US" sz="22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SutonnyMJ" pitchFamily="2" charset="0"/>
                        </a:rPr>
                        <a:t>cvwbi</a:t>
                      </a:r>
                      <a:r>
                        <a:rPr lang="bn-BD" sz="22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200" baseline="0" dirty="0" smtClean="0">
                          <a:latin typeface="SutonnyMJ" pitchFamily="2" charset="0"/>
                        </a:rPr>
                        <a:t>†¯ª</a:t>
                      </a:r>
                      <a:r>
                        <a:rPr lang="en-US" sz="2200" baseline="0" dirty="0" err="1" smtClean="0">
                          <a:latin typeface="SutonnyMJ" pitchFamily="2" charset="0"/>
                        </a:rPr>
                        <a:t>vZ</a:t>
                      </a:r>
                      <a:endParaRPr lang="en-US" sz="22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939596"/>
                  </a:ext>
                </a:extLst>
              </a:tr>
              <a:tr h="468259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utonnyMJ" pitchFamily="2" charset="0"/>
                        </a:rPr>
                        <a:t>ebR</a:t>
                      </a:r>
                      <a:r>
                        <a:rPr lang="en-US" sz="22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SutonnyMJ" pitchFamily="2" charset="0"/>
                        </a:rPr>
                        <a:t>m¤ú</a:t>
                      </a:r>
                      <a:r>
                        <a:rPr lang="en-US" sz="2200" dirty="0" smtClean="0">
                          <a:latin typeface="SutonnyMJ" pitchFamily="2" charset="0"/>
                        </a:rPr>
                        <a:t>`</a:t>
                      </a:r>
                      <a:endParaRPr lang="en-US" sz="22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94051"/>
                  </a:ext>
                </a:extLst>
              </a:tr>
              <a:tr h="468259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utonnyMJ" pitchFamily="2" charset="0"/>
                        </a:rPr>
                        <a:t>fzwg</a:t>
                      </a:r>
                      <a:r>
                        <a:rPr lang="en-US" sz="22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SutonnyMJ" pitchFamily="2" charset="0"/>
                        </a:rPr>
                        <a:t>m¤ú</a:t>
                      </a:r>
                      <a:r>
                        <a:rPr lang="en-US" sz="2200" baseline="0" dirty="0" smtClean="0">
                          <a:latin typeface="SutonnyMJ" pitchFamily="2" charset="0"/>
                        </a:rPr>
                        <a:t>`</a:t>
                      </a:r>
                      <a:endParaRPr lang="en-US" sz="22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54652"/>
                  </a:ext>
                </a:extLst>
              </a:tr>
              <a:tr h="468259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utonnyMJ" pitchFamily="2" charset="0"/>
                        </a:rPr>
                        <a:t>wkjv</a:t>
                      </a:r>
                      <a:r>
                        <a:rPr lang="en-US" sz="22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SutonnyMJ" pitchFamily="2" charset="0"/>
                        </a:rPr>
                        <a:t>Ges</a:t>
                      </a:r>
                      <a:r>
                        <a:rPr lang="en-US" sz="22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SutonnyMJ" pitchFamily="2" charset="0"/>
                        </a:rPr>
                        <a:t>LwbR</a:t>
                      </a:r>
                      <a:endParaRPr lang="en-US" sz="2200" baseline="0" dirty="0" smtClean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471867"/>
                  </a:ext>
                </a:extLst>
              </a:tr>
              <a:tr h="46825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utonnyMJ" pitchFamily="2" charset="0"/>
                        </a:rPr>
                        <a:t>‡</a:t>
                      </a:r>
                      <a:r>
                        <a:rPr lang="en-US" sz="2200" dirty="0" err="1" smtClean="0">
                          <a:latin typeface="SutonnyMJ" pitchFamily="2" charset="0"/>
                        </a:rPr>
                        <a:t>Zj</a:t>
                      </a:r>
                      <a:r>
                        <a:rPr lang="en-US" sz="2200" dirty="0" smtClean="0">
                          <a:latin typeface="SutonnyMJ" pitchFamily="2" charset="0"/>
                        </a:rPr>
                        <a:t>, </a:t>
                      </a:r>
                      <a:r>
                        <a:rPr lang="en-US" sz="2200" dirty="0" err="1" smtClean="0">
                          <a:latin typeface="SutonnyMJ" pitchFamily="2" charset="0"/>
                        </a:rPr>
                        <a:t>Kqjv</a:t>
                      </a:r>
                      <a:r>
                        <a:rPr lang="en-US" sz="22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SutonnyMJ" pitchFamily="2" charset="0"/>
                        </a:rPr>
                        <a:t>Ges</a:t>
                      </a:r>
                      <a:r>
                        <a:rPr lang="en-US" sz="22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SutonnyMJ" pitchFamily="2" charset="0"/>
                        </a:rPr>
                        <a:t>cÖvK</a:t>
                      </a:r>
                      <a:r>
                        <a:rPr lang="en-US" sz="2200" dirty="0" smtClean="0">
                          <a:latin typeface="SutonnyMJ" pitchFamily="2" charset="0"/>
                        </a:rPr>
                        <a:t>…</a:t>
                      </a:r>
                      <a:r>
                        <a:rPr lang="en-US" sz="2200" dirty="0" err="1" smtClean="0">
                          <a:latin typeface="SutonnyMJ" pitchFamily="2" charset="0"/>
                        </a:rPr>
                        <a:t>wZK</a:t>
                      </a:r>
                      <a:r>
                        <a:rPr lang="en-US" sz="22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SutonnyMJ" pitchFamily="2" charset="0"/>
                        </a:rPr>
                        <a:t>M¨vm</a:t>
                      </a:r>
                      <a:endParaRPr lang="en-US" sz="22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70276"/>
                  </a:ext>
                </a:extLst>
              </a:tr>
              <a:tr h="468259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SutonnyMJ" pitchFamily="2" charset="0"/>
                        </a:rPr>
                        <a:t>evqy</a:t>
                      </a:r>
                      <a:r>
                        <a:rPr lang="en-US" sz="2200" baseline="0" dirty="0" smtClean="0">
                          <a:latin typeface="SutonnyMJ" pitchFamily="2" charset="0"/>
                        </a:rPr>
                        <a:t> I </a:t>
                      </a:r>
                      <a:r>
                        <a:rPr lang="en-US" sz="2200" baseline="0" dirty="0" err="1" smtClean="0">
                          <a:latin typeface="SutonnyMJ" pitchFamily="2" charset="0"/>
                        </a:rPr>
                        <a:t>evqy</a:t>
                      </a:r>
                      <a:r>
                        <a:rPr lang="en-US" sz="22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SutonnyMJ" pitchFamily="2" charset="0"/>
                        </a:rPr>
                        <a:t>cÖevn</a:t>
                      </a:r>
                      <a:endParaRPr lang="en-US" sz="22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407418"/>
                  </a:ext>
                </a:extLst>
              </a:tr>
              <a:tr h="46825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SutonnyMJ" pitchFamily="2" charset="0"/>
                        </a:rPr>
                        <a:t>m~‡</a:t>
                      </a:r>
                      <a:r>
                        <a:rPr lang="en-US" sz="2200" dirty="0" err="1" smtClean="0">
                          <a:latin typeface="SutonnyMJ" pitchFamily="2" charset="0"/>
                        </a:rPr>
                        <a:t>h©i</a:t>
                      </a:r>
                      <a:r>
                        <a:rPr lang="en-US" sz="22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SutonnyMJ" pitchFamily="2" charset="0"/>
                        </a:rPr>
                        <a:t>Av‡jv</a:t>
                      </a:r>
                      <a:endParaRPr lang="en-US" sz="22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79307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209" t="23698" r="366" b="15625"/>
          <a:stretch/>
        </p:blipFill>
        <p:spPr>
          <a:xfrm>
            <a:off x="12636432" y="2599480"/>
            <a:ext cx="6617885" cy="3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64075 -0.0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27" y="1146704"/>
            <a:ext cx="308439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utonnyMJ" pitchFamily="2" charset="0"/>
              </a:rPr>
              <a:t>      </a:t>
            </a:r>
            <a:r>
              <a:rPr lang="en-US" sz="4000" b="1" dirty="0" smtClean="0">
                <a:latin typeface="SutonnyMJ" pitchFamily="2" charset="0"/>
              </a:rPr>
              <a:t>`</a:t>
            </a:r>
            <a:r>
              <a:rPr lang="en-US" sz="4000" b="1" dirty="0" err="1" smtClean="0">
                <a:latin typeface="SutonnyMJ" pitchFamily="2" charset="0"/>
              </a:rPr>
              <a:t>jxq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KvR</a:t>
            </a:r>
            <a:endParaRPr lang="en-US" sz="4000" b="1" dirty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7091" y="2797790"/>
            <a:ext cx="1610437" cy="928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0751" y="5049670"/>
            <a:ext cx="3193576" cy="769441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`‡</a:t>
            </a:r>
            <a:r>
              <a:rPr lang="en-US" sz="4400" dirty="0" err="1" smtClean="0">
                <a:latin typeface="SutonnyMJ" pitchFamily="2" charset="0"/>
              </a:rPr>
              <a:t>ji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bvgt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wkjv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751" y="3914648"/>
            <a:ext cx="3193576" cy="769441"/>
          </a:xfrm>
          <a:prstGeom prst="rect">
            <a:avLst/>
          </a:prstGeom>
          <a:solidFill>
            <a:srgbClr val="00CC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`‡</a:t>
            </a:r>
            <a:r>
              <a:rPr lang="en-US" sz="4400" dirty="0" err="1" smtClean="0">
                <a:latin typeface="SutonnyMJ" pitchFamily="2" charset="0"/>
              </a:rPr>
              <a:t>ji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bvgt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mvMi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751" y="2784141"/>
            <a:ext cx="3193576" cy="76944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`‡</a:t>
            </a:r>
            <a:r>
              <a:rPr lang="en-US" sz="4400" dirty="0" err="1" smtClean="0">
                <a:latin typeface="SutonnyMJ" pitchFamily="2" charset="0"/>
              </a:rPr>
              <a:t>ji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bvgt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b`x</a:t>
            </a:r>
            <a:endParaRPr lang="en-US" sz="4400" dirty="0">
              <a:latin typeface="SutonnyMJ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40700"/>
              </p:ext>
            </p:extLst>
          </p:nvPr>
        </p:nvGraphicFramePr>
        <p:xfrm>
          <a:off x="5158853" y="3848993"/>
          <a:ext cx="560923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616">
                  <a:extLst>
                    <a:ext uri="{9D8B030D-6E8A-4147-A177-3AD203B41FA5}">
                      <a16:colId xmlns:a16="http://schemas.microsoft.com/office/drawing/2014/main" val="2835893027"/>
                    </a:ext>
                  </a:extLst>
                </a:gridCol>
                <a:gridCol w="2804616">
                  <a:extLst>
                    <a:ext uri="{9D8B030D-6E8A-4147-A177-3AD203B41FA5}">
                      <a16:colId xmlns:a16="http://schemas.microsoft.com/office/drawing/2014/main" val="258075210"/>
                    </a:ext>
                  </a:extLst>
                </a:gridCol>
              </a:tblGrid>
              <a:tr h="37955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SutonnyMJ" pitchFamily="2" charset="0"/>
                        </a:rPr>
                        <a:t>f‚wg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m¤ú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`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36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SutonnyMJ" pitchFamily="2" charset="0"/>
                        </a:rPr>
                        <a:t>wkjvI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LwbR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m¤ú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`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170083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46389"/>
              </p:ext>
            </p:extLst>
          </p:nvPr>
        </p:nvGraphicFramePr>
        <p:xfrm>
          <a:off x="5158853" y="2678466"/>
          <a:ext cx="560923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4616">
                  <a:extLst>
                    <a:ext uri="{9D8B030D-6E8A-4147-A177-3AD203B41FA5}">
                      <a16:colId xmlns:a16="http://schemas.microsoft.com/office/drawing/2014/main" val="489830724"/>
                    </a:ext>
                  </a:extLst>
                </a:gridCol>
                <a:gridCol w="2804616">
                  <a:extLst>
                    <a:ext uri="{9D8B030D-6E8A-4147-A177-3AD203B41FA5}">
                      <a16:colId xmlns:a16="http://schemas.microsoft.com/office/drawing/2014/main" val="3655864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SutonnyMJ" pitchFamily="2" charset="0"/>
                        </a:rPr>
                        <a:t>cvwb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 I 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cvwbi</a:t>
                      </a:r>
                      <a:r>
                        <a:rPr lang="en-US" sz="2400" baseline="0" dirty="0" smtClean="0">
                          <a:latin typeface="SutonnyMJ" pitchFamily="2" charset="0"/>
                        </a:rPr>
                        <a:t> †¯ª</a:t>
                      </a:r>
                      <a:r>
                        <a:rPr lang="en-US" sz="2400" baseline="0" dirty="0" err="1" smtClean="0">
                          <a:latin typeface="SutonnyMJ" pitchFamily="2" charset="0"/>
                        </a:rPr>
                        <a:t>vZ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916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SutonnyMJ" pitchFamily="2" charset="0"/>
                        </a:rPr>
                        <a:t>ebR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m¤ú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`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30036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995334"/>
              </p:ext>
            </p:extLst>
          </p:nvPr>
        </p:nvGraphicFramePr>
        <p:xfrm>
          <a:off x="5158853" y="4956446"/>
          <a:ext cx="560923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011">
                  <a:extLst>
                    <a:ext uri="{9D8B030D-6E8A-4147-A177-3AD203B41FA5}">
                      <a16:colId xmlns:a16="http://schemas.microsoft.com/office/drawing/2014/main" val="2835893027"/>
                    </a:ext>
                  </a:extLst>
                </a:gridCol>
                <a:gridCol w="2770221">
                  <a:extLst>
                    <a:ext uri="{9D8B030D-6E8A-4147-A177-3AD203B41FA5}">
                      <a16:colId xmlns:a16="http://schemas.microsoft.com/office/drawing/2014/main" val="258075210"/>
                    </a:ext>
                  </a:extLst>
                </a:gridCol>
              </a:tblGrid>
              <a:tr h="436265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SutonnyMJ" pitchFamily="2" charset="0"/>
                        </a:rPr>
                        <a:t>evqyI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evqy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cÖevn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361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SutonnyMJ" pitchFamily="2" charset="0"/>
                        </a:rPr>
                        <a:t>m~‡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h©i</a:t>
                      </a:r>
                      <a:r>
                        <a:rPr lang="en-US" sz="2400" dirty="0" smtClean="0">
                          <a:latin typeface="SutonnyMJ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SutonnyMJ" pitchFamily="2" charset="0"/>
                        </a:rPr>
                        <a:t>Av‡jv</a:t>
                      </a:r>
                      <a:endParaRPr lang="en-US" sz="2400" dirty="0">
                        <a:latin typeface="SutonnyMJ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170083"/>
                  </a:ext>
                </a:extLst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>
            <a:off x="4258101" y="2797790"/>
            <a:ext cx="805218" cy="755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255825" y="3928297"/>
            <a:ext cx="805218" cy="755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255825" y="5204668"/>
            <a:ext cx="805218" cy="755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2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38" y="273247"/>
            <a:ext cx="543181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utonnyMJ" pitchFamily="2" charset="0"/>
              </a:rPr>
              <a:t>পাঠ্য বইয়ের সাথে সংযোগ</a:t>
            </a:r>
            <a:endParaRPr lang="en-US" sz="4000" b="1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2761" y="968994"/>
            <a:ext cx="9990163" cy="64633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utonnyMJ" pitchFamily="2" charset="0"/>
              </a:rPr>
              <a:t>পাঠ্য বইয়ের ৪৮ ও ৪৯ পৃষ্ঠা খোল ও নীচু স্বরে পড়</a:t>
            </a:r>
            <a:endParaRPr lang="en-US" sz="3600" b="1" dirty="0"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544" y="1726297"/>
            <a:ext cx="3525304" cy="4443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6422" y="1726297"/>
            <a:ext cx="3545304" cy="44482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933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6713" y="1460311"/>
            <a:ext cx="2729554" cy="830997"/>
          </a:xfrm>
          <a:prstGeom prst="rect">
            <a:avLst/>
          </a:prstGeom>
          <a:solidFill>
            <a:srgbClr val="00CC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  </a:t>
            </a:r>
            <a:r>
              <a:rPr lang="bn-BD" sz="4800" b="1" dirty="0" smtClean="0">
                <a:solidFill>
                  <a:srgbClr val="FFFF00"/>
                </a:solidFill>
              </a:rPr>
              <a:t>মূল্যায়ন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535" y="3684894"/>
            <a:ext cx="968991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C0000"/>
                </a:solidFill>
              </a:rPr>
              <a:t>১। ৫টি প্রাকৃতিক সম্পদের নাম লিখ।</a:t>
            </a:r>
          </a:p>
          <a:p>
            <a:r>
              <a:rPr lang="bn-BD" sz="3200" b="1" dirty="0" smtClean="0">
                <a:solidFill>
                  <a:srgbClr val="CC0000"/>
                </a:solidFill>
              </a:rPr>
              <a:t>২। খনিজ সম্পদ কি? এগুলো আমাদের কী কাজে লাগে?</a:t>
            </a:r>
          </a:p>
          <a:p>
            <a:r>
              <a:rPr lang="bn-BD" sz="3200" b="1" dirty="0" smtClean="0">
                <a:solidFill>
                  <a:srgbClr val="CC0000"/>
                </a:solidFill>
              </a:rPr>
              <a:t>৩। বাংলাদেশে কোন কোন প্রাকৃতিক সম্পদ রয়েছে?</a:t>
            </a:r>
            <a:endParaRPr lang="en-US" sz="32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85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gant blooming animated swirls and flowers. Isolated on whi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7" y="719169"/>
            <a:ext cx="10913478" cy="53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1137" y="3656525"/>
            <a:ext cx="947739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lgDash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আজকের পাঠে সবাইকে স্বাগতম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lgDash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76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5617" y="1624084"/>
            <a:ext cx="4080681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33CC"/>
                </a:solidFill>
              </a:rPr>
              <a:t>পরিকল্পিত কাজ</a:t>
            </a:r>
            <a:endParaRPr lang="en-US" sz="4400" b="1" dirty="0"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185" y="3889611"/>
            <a:ext cx="9471546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/>
              <a:t>তোমার বাড়ীর আশেপাশের পাঁচটি প্রাকৃতিক সম্পদের নাম লিখে আনবে।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9564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inema Hall White Blank Screen Chairs Red Curtain Realistic Blu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3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53708" y="640416"/>
            <a:ext cx="6918882" cy="15696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সকলকে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r>
              <a:rPr lang="en-US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2" descr="Breaking News Sticke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84" y="1949115"/>
            <a:ext cx="4349165" cy="289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reaking News Sticke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86" y="1979278"/>
            <a:ext cx="4349165" cy="289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age clipart movie house, Picture #239733 stage clipart movie hou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6" t="13951" r="8118" b="16926"/>
          <a:stretch/>
        </p:blipFill>
        <p:spPr bwMode="auto">
          <a:xfrm>
            <a:off x="419029" y="-4740443"/>
            <a:ext cx="11353943" cy="47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112 0.7312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8398" y="1489998"/>
            <a:ext cx="7165075" cy="36009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70C0"/>
                </a:solidFill>
                <a:latin typeface="SutonnyMJ" pitchFamily="2" charset="0"/>
                <a:cs typeface="SutonnyOMJ" panose="01010600010101010101" pitchFamily="2" charset="0"/>
              </a:rPr>
              <a:t>শিক্ষক</a:t>
            </a:r>
            <a:r>
              <a:rPr lang="bn-BD" sz="4400" b="1" dirty="0" smtClean="0">
                <a:solidFill>
                  <a:srgbClr val="0070C0"/>
                </a:solidFill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SutonnyMJ" pitchFamily="2" charset="0"/>
                <a:cs typeface="SutonnyOMJ" panose="01010600010101010101" pitchFamily="2" charset="0"/>
              </a:rPr>
              <a:t>cwiwPwZ</a:t>
            </a:r>
            <a:endParaRPr lang="bn-BD" sz="4400" b="1" dirty="0">
              <a:solidFill>
                <a:srgbClr val="0070C0"/>
              </a:solidFill>
              <a:latin typeface="SutonnyMJ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accent4"/>
                </a:solidFill>
                <a:latin typeface="SutonnyMJ" pitchFamily="2" charset="0"/>
                <a:cs typeface="SutonnyOMJ" panose="01010600010101010101" pitchFamily="2" charset="0"/>
              </a:rPr>
              <a:t>সম্পী</a:t>
            </a:r>
            <a:r>
              <a:rPr lang="en-US" sz="3600" b="1" dirty="0" smtClean="0">
                <a:solidFill>
                  <a:schemeClr val="accent4"/>
                </a:solidFill>
                <a:latin typeface="SutonnyMJ" pitchFamily="2" charset="0"/>
                <a:cs typeface="SutonnyOMJ" panose="01010600010101010101" pitchFamily="2" charset="0"/>
              </a:rPr>
              <a:t> ‡</a:t>
            </a:r>
            <a:r>
              <a:rPr lang="en-US" sz="3600" b="1" dirty="0" err="1" smtClean="0">
                <a:solidFill>
                  <a:schemeClr val="accent4"/>
                </a:solidFill>
                <a:latin typeface="SutonnyMJ" pitchFamily="2" charset="0"/>
                <a:cs typeface="SutonnyOMJ" panose="01010600010101010101" pitchFamily="2" charset="0"/>
              </a:rPr>
              <a:t>cvÏvi</a:t>
            </a:r>
            <a:endParaRPr lang="bn-BD" sz="3600" b="1" dirty="0">
              <a:solidFill>
                <a:schemeClr val="accent4"/>
              </a:solidFill>
              <a:latin typeface="SutonnyMJ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OMJ" panose="01010600010101010101" pitchFamily="2" charset="0"/>
              </a:rPr>
              <a:t>mnKvix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OMJ" panose="01010600010101010101" pitchFamily="2" charset="0"/>
              </a:rPr>
              <a:t>শিক্ষক</a:t>
            </a:r>
            <a:endParaRPr lang="bn-BD" sz="3200" b="1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accent4"/>
                </a:solidFill>
                <a:latin typeface="SutonnyMJ" pitchFamily="2" charset="0"/>
                <a:cs typeface="SutonnyOMJ" panose="01010600010101010101" pitchFamily="2" charset="0"/>
              </a:rPr>
              <a:t>42bs ‡`</a:t>
            </a:r>
            <a:r>
              <a:rPr lang="en-US" sz="3600" b="1" dirty="0" err="1" smtClean="0">
                <a:solidFill>
                  <a:schemeClr val="accent4"/>
                </a:solidFill>
                <a:latin typeface="SutonnyMJ" pitchFamily="2" charset="0"/>
                <a:cs typeface="SutonnyOMJ" panose="01010600010101010101" pitchFamily="2" charset="0"/>
              </a:rPr>
              <a:t>e‡fvM</a:t>
            </a:r>
            <a:r>
              <a:rPr lang="en-US" sz="3600" b="1" dirty="0" smtClean="0">
                <a:solidFill>
                  <a:schemeClr val="accent4"/>
                </a:solidFill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SutonnyMJ" pitchFamily="2" charset="0"/>
                <a:cs typeface="SutonnyOMJ" panose="01010600010101010101" pitchFamily="2" charset="0"/>
              </a:rPr>
              <a:t>miKvwi</a:t>
            </a:r>
            <a:r>
              <a:rPr lang="en-US" sz="3600" b="1" dirty="0" smtClean="0">
                <a:solidFill>
                  <a:schemeClr val="accent4"/>
                </a:solidFill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SutonnyMJ" pitchFamily="2" charset="0"/>
                <a:cs typeface="SutonnyOMJ" panose="01010600010101010101" pitchFamily="2" charset="0"/>
              </a:rPr>
              <a:t>cÖv_wgK</a:t>
            </a:r>
            <a:r>
              <a:rPr lang="en-US" sz="3600" b="1" dirty="0" smtClean="0">
                <a:solidFill>
                  <a:schemeClr val="accent4"/>
                </a:solidFill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SutonnyMJ" pitchFamily="2" charset="0"/>
                <a:cs typeface="SutonnyOMJ" panose="01010600010101010101" pitchFamily="2" charset="0"/>
              </a:rPr>
              <a:t>we`vjq</a:t>
            </a:r>
            <a:endParaRPr lang="bn-BD" sz="3600" b="1" dirty="0">
              <a:solidFill>
                <a:schemeClr val="accent4"/>
              </a:solidFill>
              <a:latin typeface="SutonnyMJ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OMJ" panose="01010600010101010101" pitchFamily="2" charset="0"/>
              </a:rPr>
              <a:t>bovBj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OMJ" panose="01010600010101010101" pitchFamily="2" charset="0"/>
              </a:rPr>
              <a:t>m`i,bovBj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OMJ" panose="01010600010101010101" pitchFamily="2" charset="0"/>
              </a:rPr>
              <a:t>|</a:t>
            </a:r>
          </a:p>
          <a:p>
            <a:pPr algn="ctr"/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196" y="778507"/>
            <a:ext cx="9972105" cy="4862870"/>
          </a:xfrm>
          <a:prstGeom prst="rect">
            <a:avLst/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2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solidFill>
                  <a:srgbClr val="FF33CC"/>
                </a:solidFill>
                <a:latin typeface="SutonnyMJ" pitchFamily="2" charset="0"/>
                <a:cs typeface="NikoshBAN" pitchFamily="2" charset="0"/>
              </a:rPr>
              <a:t>PZz</a:t>
            </a:r>
            <a:r>
              <a:rPr lang="en-US" sz="3200" dirty="0" smtClean="0">
                <a:solidFill>
                  <a:srgbClr val="FF33CC"/>
                </a:solidFill>
                <a:latin typeface="SutonnyMJ" pitchFamily="2" charset="0"/>
                <a:cs typeface="NikoshBAN" pitchFamily="2" charset="0"/>
              </a:rPr>
              <a:t>_©</a:t>
            </a:r>
            <a:r>
              <a:rPr lang="bn-IN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 smtClean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SutonnyMJ" pitchFamily="2" charset="0"/>
                <a:cs typeface="NikoshBAN" pitchFamily="2" charset="0"/>
              </a:rPr>
              <a:t>cÖvK</a:t>
            </a:r>
            <a:r>
              <a:rPr lang="en-US" sz="3200" dirty="0">
                <a:solidFill>
                  <a:srgbClr val="00CC00"/>
                </a:solidFill>
                <a:latin typeface="SutonnyMJ" pitchFamily="2" charset="0"/>
                <a:cs typeface="NikoshBAN" pitchFamily="2" charset="0"/>
              </a:rPr>
              <a:t>…</a:t>
            </a:r>
            <a:r>
              <a:rPr lang="en-US" sz="3200" dirty="0" err="1">
                <a:solidFill>
                  <a:srgbClr val="00CC00"/>
                </a:solidFill>
                <a:latin typeface="SutonnyMJ" pitchFamily="2" charset="0"/>
                <a:cs typeface="NikoshBAN" pitchFamily="2" charset="0"/>
              </a:rPr>
              <a:t>wZK</a:t>
            </a:r>
            <a:r>
              <a:rPr lang="en-US" sz="3200" dirty="0">
                <a:solidFill>
                  <a:srgbClr val="00CC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CC00"/>
                </a:solidFill>
                <a:latin typeface="SutonnyMJ" pitchFamily="2" charset="0"/>
                <a:cs typeface="NikoshBAN" pitchFamily="2" charset="0"/>
              </a:rPr>
              <a:t>m¤ú</a:t>
            </a:r>
            <a:r>
              <a:rPr lang="en-US" sz="3200" dirty="0">
                <a:solidFill>
                  <a:srgbClr val="00CC00"/>
                </a:solidFill>
                <a:latin typeface="SutonnyMJ" pitchFamily="2" charset="0"/>
                <a:cs typeface="NikoshBAN" pitchFamily="2" charset="0"/>
              </a:rPr>
              <a:t>`|</a:t>
            </a:r>
            <a:r>
              <a:rPr lang="en-US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48-49</a:t>
            </a:r>
            <a:r>
              <a:rPr lang="bn-IN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নং পৃষ্ঠা </a:t>
            </a:r>
            <a:r>
              <a:rPr lang="bn-IN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)।</a:t>
            </a:r>
            <a:endParaRPr lang="en-US" sz="32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cvVvsktwewfbœ</a:t>
            </a:r>
            <a:r>
              <a:rPr lang="en-US" sz="3200" dirty="0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ai‡bi</a:t>
            </a:r>
            <a:r>
              <a:rPr lang="en-US" sz="3200" dirty="0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cÖvK</a:t>
            </a:r>
            <a:r>
              <a:rPr lang="en-US" sz="3200" dirty="0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…</a:t>
            </a:r>
            <a:r>
              <a:rPr lang="en-US" sz="3200" dirty="0" err="1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wZK</a:t>
            </a:r>
            <a:r>
              <a:rPr lang="en-US" sz="3200" dirty="0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m¤ú</a:t>
            </a:r>
            <a:r>
              <a:rPr lang="en-US" sz="3200" dirty="0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`(</a:t>
            </a:r>
            <a:r>
              <a:rPr lang="en-US" sz="3200" dirty="0" err="1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cvwb</a:t>
            </a:r>
            <a:r>
              <a:rPr lang="en-US" sz="3200" dirty="0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GKwU</a:t>
            </a:r>
            <a:r>
              <a:rPr lang="en-US" sz="3200" dirty="0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 ¸</a:t>
            </a:r>
            <a:r>
              <a:rPr lang="en-US" sz="3200" dirty="0" err="1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iyZ¡c~b</a:t>
            </a:r>
            <a:r>
              <a:rPr lang="en-US" sz="3200" dirty="0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©------</a:t>
            </a:r>
            <a:r>
              <a:rPr lang="en-US" sz="3200" dirty="0" err="1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wmwjKb,wRiKb,Pzbvcv_i,KwVb</a:t>
            </a:r>
            <a:r>
              <a:rPr lang="en-US" sz="3200" dirty="0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wkjv</a:t>
            </a:r>
            <a:r>
              <a:rPr lang="en-US" sz="3200" dirty="0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BZvw</a:t>
            </a:r>
            <a:r>
              <a:rPr lang="en-US" sz="3200" dirty="0" smtClean="0">
                <a:solidFill>
                  <a:schemeClr val="accent6"/>
                </a:solidFill>
                <a:latin typeface="SutonnyMJ" pitchFamily="2" charset="0"/>
                <a:cs typeface="NikoshBAN" pitchFamily="2" charset="0"/>
              </a:rPr>
              <a:t>`)|</a:t>
            </a:r>
            <a:endParaRPr lang="en-US" sz="3200" dirty="0">
              <a:solidFill>
                <a:schemeClr val="accent6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  <p:pic>
        <p:nvPicPr>
          <p:cNvPr id="1026" name="Picture 2" descr="Free Animated Flowers, Download Free Clip Art, Free Clip Art on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3210" y="2562997"/>
            <a:ext cx="3682547" cy="307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9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5971" y="1132383"/>
            <a:ext cx="8898340" cy="44319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371600" indent="-13716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6000" dirty="0" err="1" smtClean="0">
                <a:latin typeface="SutonnyMJ" pitchFamily="2" charset="0"/>
                <a:cs typeface="NikoshBAN" pitchFamily="2" charset="0"/>
              </a:rPr>
              <a:t>wkLb</a:t>
            </a:r>
            <a:r>
              <a:rPr lang="en-US" sz="60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NikoshBAN" pitchFamily="2" charset="0"/>
              </a:rPr>
              <a:t>dj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1371600" indent="-137160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17.1.1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evsjv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‡`‡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ki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cÖvK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…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wZK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m¤ú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‡`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bvg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ej‡Z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cvi‡e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1371600" indent="-137160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7.1.2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f‚wg,cvwbI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ebR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m¤ú`m¤ú‡K</a:t>
            </a:r>
            <a:r>
              <a:rPr lang="en-US" sz="3600" dirty="0" smtClean="0">
                <a:latin typeface="SutonnyMJ" pitchFamily="2" charset="0"/>
                <a:cs typeface="NikoshBAN" pitchFamily="2" charset="0"/>
              </a:rPr>
              <a:t>© </a:t>
            </a:r>
            <a:r>
              <a:rPr lang="en-US" sz="3600" dirty="0" err="1" smtClean="0">
                <a:latin typeface="SutonnyMJ" pitchFamily="2" charset="0"/>
                <a:cs typeface="NikoshBAN" pitchFamily="2" charset="0"/>
              </a:rPr>
              <a:t>eb©bv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SutonnyMJ" pitchFamily="2" charset="0"/>
              </a:rPr>
              <a:t>17.1.3 </a:t>
            </a:r>
            <a:r>
              <a:rPr lang="en-US" sz="3600" dirty="0" err="1" smtClean="0">
                <a:latin typeface="SutonnyMJ" pitchFamily="2" charset="0"/>
              </a:rPr>
              <a:t>m¤ú</a:t>
            </a:r>
            <a:r>
              <a:rPr lang="en-US" sz="3600" dirty="0" smtClean="0">
                <a:latin typeface="SutonnyMJ" pitchFamily="2" charset="0"/>
              </a:rPr>
              <a:t>` </a:t>
            </a:r>
            <a:r>
              <a:rPr lang="en-US" sz="3600" dirty="0" err="1" smtClean="0">
                <a:latin typeface="SutonnyMJ" pitchFamily="2" charset="0"/>
              </a:rPr>
              <a:t>wnmv‡e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f‚wgi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f‚wgKv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eb©bv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r>
              <a:rPr lang="en-US" sz="3600" dirty="0" smtClean="0">
                <a:latin typeface="SutonnyMJ" pitchFamily="2" charset="0"/>
              </a:rPr>
              <a:t>17.1.4 </a:t>
            </a:r>
            <a:r>
              <a:rPr lang="en-US" sz="3600" dirty="0" err="1" smtClean="0">
                <a:latin typeface="SutonnyMJ" pitchFamily="2" charset="0"/>
              </a:rPr>
              <a:t>cvwb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†h </a:t>
            </a:r>
            <a:r>
              <a:rPr lang="en-US" sz="3600" dirty="0" err="1" smtClean="0">
                <a:latin typeface="SutonnyMJ" pitchFamily="2" charset="0"/>
              </a:rPr>
              <a:t>m¤ú</a:t>
            </a:r>
            <a:r>
              <a:rPr lang="en-US" sz="3600" dirty="0" smtClean="0">
                <a:latin typeface="SutonnyMJ" pitchFamily="2" charset="0"/>
              </a:rPr>
              <a:t>` </a:t>
            </a:r>
            <a:r>
              <a:rPr lang="en-US" sz="3600" dirty="0" err="1" smtClean="0">
                <a:latin typeface="SutonnyMJ" pitchFamily="2" charset="0"/>
              </a:rPr>
              <a:t>Zvi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Kvib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e¨vL¨v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r>
              <a:rPr lang="en-US" sz="3600" dirty="0" smtClean="0">
                <a:latin typeface="SutonnyMJ" pitchFamily="2" charset="0"/>
              </a:rPr>
              <a:t>17.1.5 </a:t>
            </a:r>
            <a:r>
              <a:rPr lang="en-US" sz="3600" dirty="0" err="1" smtClean="0">
                <a:latin typeface="SutonnyMJ" pitchFamily="2" charset="0"/>
              </a:rPr>
              <a:t>ebR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m¤ú</a:t>
            </a:r>
            <a:r>
              <a:rPr lang="en-US" sz="3600" dirty="0" smtClean="0">
                <a:latin typeface="SutonnyMJ" pitchFamily="2" charset="0"/>
              </a:rPr>
              <a:t>‡`</a:t>
            </a:r>
            <a:r>
              <a:rPr lang="en-US" sz="3600" dirty="0" err="1" smtClean="0">
                <a:latin typeface="SutonnyMJ" pitchFamily="2" charset="0"/>
              </a:rPr>
              <a:t>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cÖ‡qvRbxqZv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e¨vL¨v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r>
              <a:rPr lang="en-US" sz="3600" dirty="0" smtClean="0">
                <a:latin typeface="SutonnyMJ" pitchFamily="2" charset="0"/>
              </a:rPr>
              <a:t>17.2.1 </a:t>
            </a:r>
            <a:r>
              <a:rPr lang="en-US" sz="3600" dirty="0" err="1" smtClean="0">
                <a:latin typeface="SutonnyMJ" pitchFamily="2" charset="0"/>
              </a:rPr>
              <a:t>evsjv</a:t>
            </a:r>
            <a:r>
              <a:rPr lang="en-US" sz="3600" dirty="0" smtClean="0">
                <a:latin typeface="SutonnyMJ" pitchFamily="2" charset="0"/>
              </a:rPr>
              <a:t>‡`‡</a:t>
            </a:r>
            <a:r>
              <a:rPr lang="en-US" sz="3600" dirty="0" err="1" smtClean="0">
                <a:latin typeface="SutonnyMJ" pitchFamily="2" charset="0"/>
              </a:rPr>
              <a:t>ki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LwbR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m¤ú</a:t>
            </a:r>
            <a:r>
              <a:rPr lang="en-US" sz="3600" dirty="0" smtClean="0">
                <a:latin typeface="SutonnyMJ" pitchFamily="2" charset="0"/>
              </a:rPr>
              <a:t>` </a:t>
            </a:r>
            <a:r>
              <a:rPr lang="en-US" sz="3600" dirty="0" err="1" smtClean="0">
                <a:latin typeface="SutonnyMJ" pitchFamily="2" charset="0"/>
              </a:rPr>
              <a:t>m¤ú‡K</a:t>
            </a:r>
            <a:r>
              <a:rPr lang="en-US" sz="3600" dirty="0" smtClean="0">
                <a:latin typeface="SutonnyMJ" pitchFamily="2" charset="0"/>
              </a:rPr>
              <a:t>© </a:t>
            </a:r>
            <a:r>
              <a:rPr lang="en-US" sz="3600" dirty="0" err="1" smtClean="0">
                <a:latin typeface="SutonnyMJ" pitchFamily="2" charset="0"/>
              </a:rPr>
              <a:t>ej‡Z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</a:rPr>
              <a:t>|</a:t>
            </a:r>
            <a:endParaRPr lang="en-US" sz="36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2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2" y="980985"/>
            <a:ext cx="5076967" cy="160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  একটি  ভিডিও  দেখি।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https://www.youtube.com/watch?v=TqwfYlUdOA4</a:t>
            </a:r>
          </a:p>
        </p:txBody>
      </p:sp>
    </p:spTree>
    <p:extLst>
      <p:ext uri="{BB962C8B-B14F-4D97-AF65-F5344CB8AC3E}">
        <p14:creationId xmlns:p14="http://schemas.microsoft.com/office/powerpoint/2010/main" val="2693484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2228" y="1188720"/>
            <a:ext cx="6659155" cy="1323439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</a:rPr>
              <a:t>          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cvV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</a:rPr>
              <a:t>wk‡ivbvgt</a:t>
            </a:r>
            <a:endParaRPr lang="en-US" sz="4400" dirty="0" smtClean="0">
              <a:solidFill>
                <a:srgbClr val="FFFF00"/>
              </a:solidFill>
              <a:latin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wewfbœ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ai‡bi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cÖvK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…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wZK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m¤ú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`  </a:t>
            </a:r>
            <a:endParaRPr lang="en-US" sz="3600" dirty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4" name="Picture 2" descr="Travel Sundarban | World's Largest Mangrove Forest!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585" y="3432726"/>
            <a:ext cx="1427398" cy="18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2l-Image-Gold Bar - Mining Technology | Mining News and View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25" y="3432726"/>
            <a:ext cx="1855489" cy="199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তামা - উইকিপিডিয়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44" b="94904" l="2021" r="95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43" y="3205589"/>
            <a:ext cx="1476764" cy="18645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Solid Mineral Iron Ore, 2% Max, Rs 12 /kg, Gogga Mineral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35" y="3643686"/>
            <a:ext cx="1620645" cy="16206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দেশের বৃহত্তম চুনাপাথর খনির সন্ধান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337" y="4060272"/>
            <a:ext cx="1427228" cy="166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ist of rivers of Dominica - Wiki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3938" y="3762103"/>
            <a:ext cx="1418489" cy="196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4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ist of rivers of Dominica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976474" y="1423149"/>
            <a:ext cx="2053153" cy="309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Barujjey Pukur - Tourist Attraction in Hooghly - Justd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44" y="1465165"/>
            <a:ext cx="2740025" cy="30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Add Animated 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71" y="1465165"/>
            <a:ext cx="2066142" cy="30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ox's Bazar Beach - 2020 All You Need to Know BEFORE You Go (with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01" y="1407376"/>
            <a:ext cx="3173542" cy="31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6985" y="5619526"/>
            <a:ext cx="1073475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SutonnyMJ" pitchFamily="2" charset="0"/>
              </a:rPr>
              <a:t>        </a:t>
            </a:r>
            <a:r>
              <a:rPr lang="en-US" sz="2800" b="1" dirty="0" err="1" smtClean="0">
                <a:latin typeface="SutonnyMJ" pitchFamily="2" charset="0"/>
              </a:rPr>
              <a:t>cvwb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GKwU</a:t>
            </a:r>
            <a:r>
              <a:rPr lang="en-US" sz="2800" b="1" dirty="0" smtClean="0">
                <a:latin typeface="SutonnyMJ" pitchFamily="2" charset="0"/>
              </a:rPr>
              <a:t> ¸</a:t>
            </a:r>
            <a:r>
              <a:rPr lang="en-US" sz="2800" b="1" dirty="0" err="1" smtClean="0">
                <a:latin typeface="SutonnyMJ" pitchFamily="2" charset="0"/>
              </a:rPr>
              <a:t>iyZ¡c~b</a:t>
            </a:r>
            <a:r>
              <a:rPr lang="en-US" sz="2800" b="1" dirty="0" smtClean="0">
                <a:latin typeface="SutonnyMJ" pitchFamily="2" charset="0"/>
              </a:rPr>
              <a:t>© </a:t>
            </a:r>
            <a:r>
              <a:rPr lang="en-US" sz="2800" b="1" dirty="0" err="1" smtClean="0">
                <a:latin typeface="SutonnyMJ" pitchFamily="2" charset="0"/>
              </a:rPr>
              <a:t>cÖvK</a:t>
            </a:r>
            <a:r>
              <a:rPr lang="en-US" sz="2800" b="1" dirty="0" smtClean="0">
                <a:latin typeface="SutonnyMJ" pitchFamily="2" charset="0"/>
              </a:rPr>
              <a:t>…</a:t>
            </a:r>
            <a:r>
              <a:rPr lang="en-US" sz="2800" b="1" dirty="0" err="1" smtClean="0">
                <a:latin typeface="SutonnyMJ" pitchFamily="2" charset="0"/>
              </a:rPr>
              <a:t>wZK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m¤ú</a:t>
            </a:r>
            <a:r>
              <a:rPr lang="en-US" sz="2800" b="1" dirty="0" smtClean="0">
                <a:latin typeface="SutonnyMJ" pitchFamily="2" charset="0"/>
              </a:rPr>
              <a:t>`|</a:t>
            </a:r>
            <a:r>
              <a:rPr lang="en-US" sz="2800" b="1" dirty="0" err="1" smtClean="0">
                <a:latin typeface="SutonnyMJ" pitchFamily="2" charset="0"/>
              </a:rPr>
              <a:t>b`x</a:t>
            </a:r>
            <a:r>
              <a:rPr lang="en-US" sz="2800" b="1" dirty="0" smtClean="0">
                <a:latin typeface="SutonnyMJ" pitchFamily="2" charset="0"/>
              </a:rPr>
              <a:t> I </a:t>
            </a:r>
            <a:r>
              <a:rPr lang="en-US" sz="2800" b="1" dirty="0" err="1" smtClean="0">
                <a:latin typeface="SutonnyMJ" pitchFamily="2" charset="0"/>
              </a:rPr>
              <a:t>mvMi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cÖvK</a:t>
            </a:r>
            <a:r>
              <a:rPr lang="en-US" sz="2800" b="1" dirty="0" smtClean="0">
                <a:latin typeface="SutonnyMJ" pitchFamily="2" charset="0"/>
              </a:rPr>
              <a:t>…</a:t>
            </a:r>
            <a:r>
              <a:rPr lang="en-US" sz="2800" b="1" dirty="0" err="1" smtClean="0">
                <a:latin typeface="SutonnyMJ" pitchFamily="2" charset="0"/>
              </a:rPr>
              <a:t>wZK</a:t>
            </a:r>
            <a:r>
              <a:rPr lang="en-US" sz="2800" b="1" dirty="0" smtClean="0">
                <a:latin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</a:rPr>
              <a:t>m¤ú</a:t>
            </a:r>
            <a:r>
              <a:rPr lang="en-US" sz="2800" b="1" dirty="0" smtClean="0">
                <a:latin typeface="SutonnyMJ" pitchFamily="2" charset="0"/>
              </a:rPr>
              <a:t>`|      </a:t>
            </a:r>
            <a:endParaRPr lang="en-US" sz="2800" b="1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0509" y="651164"/>
            <a:ext cx="428105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</a:rPr>
              <a:t>     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</a:rPr>
              <a:t>cvwbi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</a:rPr>
              <a:t>Drmmgyn</a:t>
            </a:r>
            <a:endParaRPr lang="en-US" sz="3600" dirty="0">
              <a:solidFill>
                <a:srgbClr val="C00000"/>
              </a:solidFill>
              <a:latin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985" y="4634086"/>
            <a:ext cx="1663918" cy="58477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e„wói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cvwb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2323" y="4634085"/>
            <a:ext cx="1870364" cy="58477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cyKz‡ii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cvwb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67868" y="4634084"/>
            <a:ext cx="1870364" cy="58477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b`xi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cvwb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9790" y="4634083"/>
            <a:ext cx="1870364" cy="58477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mvM‡ii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cvwb</a:t>
            </a:r>
            <a:endParaRPr lang="en-US" sz="32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34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৯ অক্টোবর হতে ইলিশ মাছ ধরা নিষিদ্ধ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6" y="1949700"/>
            <a:ext cx="526287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মাছ চাষ বদলে দিচ্ছে জুরাছড়ির চেহার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190" y="1949700"/>
            <a:ext cx="459624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1999" y="731520"/>
            <a:ext cx="2495007" cy="83099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</a:rPr>
              <a:t>cvwb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</a:rPr>
              <a:t>m¤ú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</a:rPr>
              <a:t>`</a:t>
            </a:r>
            <a:endParaRPr lang="en-US" sz="4800" dirty="0">
              <a:solidFill>
                <a:schemeClr val="accent3">
                  <a:lumMod val="75000"/>
                </a:schemeClr>
              </a:solidFill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5886" y="5367466"/>
            <a:ext cx="5773783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b`x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I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cyKzi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‡_‡K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gvQ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cvIqv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hvq</a:t>
            </a:r>
            <a:endParaRPr lang="en-US" sz="40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821</TotalTime>
  <Words>390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Garamond</vt:lpstr>
      <vt:lpstr>NikoshBAN</vt:lpstr>
      <vt:lpstr>SutonnyMJ</vt:lpstr>
      <vt:lpstr>SutonnyOMJ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288</cp:revision>
  <dcterms:created xsi:type="dcterms:W3CDTF">2020-04-23T13:51:01Z</dcterms:created>
  <dcterms:modified xsi:type="dcterms:W3CDTF">2020-04-27T15:30:17Z</dcterms:modified>
</cp:coreProperties>
</file>