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9" r:id="rId2"/>
    <p:sldId id="261" r:id="rId3"/>
    <p:sldId id="262" r:id="rId4"/>
    <p:sldId id="293" r:id="rId5"/>
    <p:sldId id="264" r:id="rId6"/>
    <p:sldId id="265" r:id="rId7"/>
    <p:sldId id="266" r:id="rId8"/>
    <p:sldId id="275" r:id="rId9"/>
    <p:sldId id="274" r:id="rId10"/>
    <p:sldId id="289" r:id="rId11"/>
    <p:sldId id="290" r:id="rId12"/>
    <p:sldId id="291" r:id="rId13"/>
    <p:sldId id="267" r:id="rId14"/>
    <p:sldId id="280" r:id="rId15"/>
    <p:sldId id="263" r:id="rId16"/>
    <p:sldId id="279" r:id="rId17"/>
    <p:sldId id="268" r:id="rId18"/>
    <p:sldId id="281" r:id="rId19"/>
    <p:sldId id="269" r:id="rId20"/>
    <p:sldId id="288" r:id="rId21"/>
    <p:sldId id="270" r:id="rId22"/>
    <p:sldId id="282" r:id="rId23"/>
    <p:sldId id="271" r:id="rId24"/>
    <p:sldId id="283" r:id="rId25"/>
    <p:sldId id="276" r:id="rId26"/>
    <p:sldId id="277" r:id="rId27"/>
    <p:sldId id="2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DF5C2-EB31-4720-80BD-794C58AE113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541FF-756F-48A3-ADF3-7164A263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7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48DA-6E1E-4CFC-BDE3-F0B105A424EF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0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C5D9-AF5F-41C9-96EB-D74F8C5CC542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87085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C5D9-AF5F-41C9-96EB-D74F8C5CC542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3718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C5D9-AF5F-41C9-96EB-D74F8C5CC542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94633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C5D9-AF5F-41C9-96EB-D74F8C5CC542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3898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C5D9-AF5F-41C9-96EB-D74F8C5CC542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2668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C5D9-AF5F-41C9-96EB-D74F8C5CC542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02856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E15C-FAFD-4E13-9AA1-3D860B151E8A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5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9D7-C009-42B8-9CF8-A0D7098A5593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7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B7E1-A4F5-4E2E-9590-31A0A692F024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3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DC55-97BB-4444-BF9B-44371C4D1CF1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60C2-23C3-4C75-AE66-508EF31D9389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533-484F-4991-8AD8-FA8F3134B969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EA4B-CA8B-4CFC-BB2A-4EBF764719C7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A48C-C960-4C4A-8189-687D9EE3384C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5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3B54-D84C-486A-8285-61357F59A3E0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2D0-F202-493A-B111-E5C6AC398490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4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94C5D9-AF5F-41C9-96EB-D74F8C5CC542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8267-56C3-4E84-AAAF-875CE9A1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67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0" y="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24000" y="67056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0" y="67818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0" y="138112"/>
            <a:ext cx="9144000" cy="1428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6886575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762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12" y="-958386"/>
            <a:ext cx="6775288" cy="5810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15200" y="5486401"/>
            <a:ext cx="30480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GB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194" y="156734"/>
            <a:ext cx="5276481" cy="39624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b="1" dirty="0" err="1">
                <a:ln>
                  <a:solidFill>
                    <a:srgbClr val="FFFF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600" smtClean="0">
                <a:solidFill>
                  <a:srgbClr val="FF0000"/>
                </a:solidFill>
              </a:rPr>
              <a:t>1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4" y="2930008"/>
            <a:ext cx="5276481" cy="4237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93" y="1206745"/>
            <a:ext cx="6092646" cy="61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8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154466" y="472958"/>
            <a:ext cx="3870543" cy="89621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النص المدروس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9769" y="425885"/>
            <a:ext cx="3421020" cy="6295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من اشهر مدن مملكة هي مكة المكرمة المدينة المنورة وفيها كعبة المشرفة قبلة المسلمين- تقع في الناحية الغريبة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577" y="618523"/>
            <a:ext cx="3832763" cy="5910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সৌদি আরবের খ্যাতনামা শহর হলো মক্কা মুকাররামা ও মাদিনা মুনাওয়ারা । সেখানেই কাবা শরিফ অবস্থিত যা মুসলমানদের কেবলা ,এটি দেশের পশ্চিমাঞ্চলে অবস্থিত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0" y="1102290"/>
            <a:ext cx="4133588" cy="2938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45" y="3920647"/>
            <a:ext cx="3895594" cy="2671881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75157" y="125261"/>
            <a:ext cx="12029162" cy="6732739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800" smtClean="0">
                <a:solidFill>
                  <a:srgbClr val="FF0000"/>
                </a:solidFill>
              </a:rPr>
              <a:t>10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1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6762" y="1210001"/>
            <a:ext cx="3658205" cy="4897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و</a:t>
            </a:r>
            <a:r>
              <a:rPr lang="ar-SA" sz="4000" b="1" dirty="0" smtClean="0">
                <a:solidFill>
                  <a:schemeClr val="bg1"/>
                </a:solidFill>
              </a:rPr>
              <a:t>المدينة المنورة  هي المدينة المقدسة والحضينة لمسجد رسول الله (ص)وا الموجود فيها قبر النبي (ص)</a:t>
            </a:r>
            <a:r>
              <a:rPr lang="ar-SA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9139" y="1215023"/>
            <a:ext cx="3102817" cy="4897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 মুনাওয়ারা হলো পবিত্র নগরি যা মসজিদে নববির ধারক । আর সেখানে ইসলামের নবি (সঃ) এর কবর অবস্থিত।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770334" y="408335"/>
            <a:ext cx="3870543" cy="948517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النص المدروس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56" y="1210001"/>
            <a:ext cx="4371585" cy="4897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9162" y="4659683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</a:rPr>
              <a:t>রওজা শরিফ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00833" y="125261"/>
            <a:ext cx="11628329" cy="6732739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600" smtClean="0">
                <a:solidFill>
                  <a:srgbClr val="FF0000"/>
                </a:solidFill>
              </a:rPr>
              <a:t>11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8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05588" y="1478071"/>
            <a:ext cx="3148210" cy="46095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والرياض التي هي العاصيمة ومقر  الحكم وتقع فيه وسط المملكة وجدة التي ثاني اكبر </a:t>
            </a:r>
            <a:r>
              <a:rPr lang="ar-SA" sz="4000" b="1" dirty="0">
                <a:solidFill>
                  <a:schemeClr val="bg1"/>
                </a:solidFill>
              </a:rPr>
              <a:t>م-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دينة السعودية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955" y="1490597"/>
            <a:ext cx="3351115" cy="4597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রিয়াদ হলো সৌদি আরবের রাজধানি ও রাষ্ট্রপরিচালনার কেন্দ্র বিন্দু।যা সৌদি আরবের মধ্যভাগে অবস্থিত ।আর জেদ্দা হলো আরবের দ্বিতিয় বড় শহর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271374" y="324465"/>
            <a:ext cx="3870543" cy="109097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ا</a:t>
            </a:r>
            <a:r>
              <a:rPr lang="ar-SA" sz="5400" b="1" dirty="0" smtClean="0">
                <a:solidFill>
                  <a:schemeClr val="tx1"/>
                </a:solidFill>
              </a:rPr>
              <a:t>لنص المدروس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51" y="1478071"/>
            <a:ext cx="4734837" cy="2254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39" y="3795386"/>
            <a:ext cx="4903942" cy="225468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225469" y="125261"/>
            <a:ext cx="11628329" cy="6732739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800" smtClean="0">
                <a:solidFill>
                  <a:srgbClr val="FF0000"/>
                </a:solidFill>
              </a:rPr>
              <a:t>12</a:t>
            </a:fld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4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0716" y="530170"/>
            <a:ext cx="3497943" cy="6531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accent6">
                    <a:lumMod val="75000"/>
                  </a:schemeClr>
                </a:solidFill>
              </a:rPr>
              <a:t>نتاءج التعليم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935" y="1277655"/>
            <a:ext cx="10332761" cy="2292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س: تكون قادرة علي ما اول بيت وضع للناس</a:t>
            </a:r>
          </a:p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س : يبين قادرة علي ما الذي بنيء الكعبة –</a:t>
            </a:r>
          </a:p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س : تكون  قادرة علي التحقيق الالفظ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95803" y="-11265"/>
            <a:ext cx="11628329" cy="6732739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9556" y="348909"/>
            <a:ext cx="3681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2" y="3607495"/>
            <a:ext cx="11135032" cy="3113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মানুষের ইবাদতের জন্য প্রথম ঘর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কোনটিবলতে পারবে।</a:t>
            </a:r>
          </a:p>
          <a:p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কে কাবা শরিফ নির্মান করেছেন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?বর্ননা করতে পারবে।</a:t>
            </a:r>
          </a:p>
          <a:p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গরুত্বপুর্ন শব্দগুলোর 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/>
          </a:p>
          <a:p>
            <a:pPr algn="ctr"/>
            <a:r>
              <a:rPr lang="bn-BD" sz="1400" dirty="0" smtClean="0"/>
              <a:t> 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800" smtClean="0">
                <a:solidFill>
                  <a:srgbClr val="FF0000"/>
                </a:solidFill>
              </a:rPr>
              <a:t>13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0716" y="624513"/>
            <a:ext cx="3497943" cy="6531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accent6">
                    <a:lumMod val="75000"/>
                  </a:schemeClr>
                </a:solidFill>
              </a:rPr>
              <a:t>نتاءج التعليم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1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27" y="2179522"/>
            <a:ext cx="3382028" cy="3952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7657" y="764086"/>
            <a:ext cx="4985358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عمل الفردي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7655" y="1853851"/>
            <a:ext cx="2818355" cy="4093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 </a:t>
            </a:r>
            <a:r>
              <a:rPr lang="ar-SA" sz="4400" b="1" dirty="0" smtClean="0">
                <a:solidFill>
                  <a:schemeClr val="bg1"/>
                </a:solidFill>
              </a:rPr>
              <a:t>س:  ما اول بيت وضع للناس</a:t>
            </a:r>
            <a:endParaRPr lang="bn-BD" sz="36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1916" y="764086"/>
            <a:ext cx="4033381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অনুশিলন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25677" y="125260"/>
            <a:ext cx="11628329" cy="6732739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30855" y="1976855"/>
            <a:ext cx="34237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মানুষের ইবাদতের জন্য প্রথম ঘর কোনটি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800" smtClean="0">
                <a:solidFill>
                  <a:srgbClr val="FF0000"/>
                </a:solidFill>
              </a:rPr>
              <a:t>14</a:t>
            </a:fld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8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97" y="1352811"/>
            <a:ext cx="3613758" cy="4066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76734" y="1352811"/>
            <a:ext cx="2300749" cy="40663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 </a:t>
            </a:r>
            <a:r>
              <a:rPr lang="ar-SA" sz="4400" b="1" dirty="0" smtClean="0">
                <a:solidFill>
                  <a:schemeClr val="bg1"/>
                </a:solidFill>
              </a:rPr>
              <a:t>س</a:t>
            </a:r>
            <a:r>
              <a:rPr lang="ar-SA" sz="5400" b="1" dirty="0" smtClean="0">
                <a:solidFill>
                  <a:schemeClr val="bg1"/>
                </a:solidFill>
              </a:rPr>
              <a:t>:</a:t>
            </a:r>
            <a:r>
              <a:rPr lang="ar-SA" sz="4800" b="1" dirty="0" smtClean="0">
                <a:solidFill>
                  <a:schemeClr val="bg1"/>
                </a:solidFill>
              </a:rPr>
              <a:t>  </a:t>
            </a:r>
            <a:r>
              <a:rPr lang="ar-SA" sz="4400" b="1" dirty="0" smtClean="0">
                <a:solidFill>
                  <a:schemeClr val="bg1"/>
                </a:solidFill>
              </a:rPr>
              <a:t>ما اول بيت وضع للناس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182" y="803337"/>
            <a:ext cx="2262012" cy="46158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মানুষের ইবাদতের জন্য প্রথম ঘর কোনটি </a:t>
            </a:r>
            <a:r>
              <a:rPr lang="bn-BD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4297" y="1352811"/>
            <a:ext cx="3095496" cy="4066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الجواب :  الابيت اول  الذي وضع وضع للناس هو الكعبتة المشرفة</a:t>
            </a:r>
            <a:r>
              <a:rPr lang="ar-SA" sz="3600" dirty="0" smtClean="0">
                <a:solidFill>
                  <a:schemeClr val="bg1"/>
                </a:solidFill>
              </a:rPr>
              <a:t>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4850" y="438411"/>
            <a:ext cx="5855921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chemeClr val="bg1"/>
                </a:solidFill>
              </a:rPr>
              <a:t>عمل الفردي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25677" y="125261"/>
            <a:ext cx="11398685" cy="5925020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4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11" y="2351763"/>
            <a:ext cx="3499410" cy="32630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789107" y="519830"/>
            <a:ext cx="3732755" cy="7077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عمل الزوج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5420" y="1884487"/>
            <a:ext cx="3176964" cy="35323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7030A0"/>
                </a:solidFill>
              </a:rPr>
              <a:t>س : يبين قادرة علي ما الذي بنيء الكعبة </a:t>
            </a:r>
            <a:r>
              <a:rPr lang="ar-SA" sz="4800" dirty="0" smtClean="0">
                <a:solidFill>
                  <a:srgbClr val="7030A0"/>
                </a:solidFill>
              </a:rPr>
              <a:t>–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40284" y="519830"/>
            <a:ext cx="4684735" cy="707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অনুশীলন 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25677" y="125261"/>
            <a:ext cx="11398685" cy="5970740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7341" y="3073342"/>
            <a:ext cx="32066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কে কাবা শরিফ নির্মান করেছেন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9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626" y="2423783"/>
            <a:ext cx="6483632" cy="3239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س : يبين قادرة علي ما الذي بنيء الكعبة –</a:t>
            </a:r>
            <a:endParaRPr lang="bn-BD" sz="3600" b="1" dirty="0" smtClean="0">
              <a:solidFill>
                <a:srgbClr val="7030A0"/>
              </a:solidFill>
            </a:endParaRPr>
          </a:p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الجواب : الكعبة المشرفة بنا ما اول الملاءكة المفربون بامر الله عز و جل ثم عددها  الانبياء الكريم عصرا فعصرا-</a:t>
            </a:r>
          </a:p>
        </p:txBody>
      </p:sp>
      <p:sp>
        <p:nvSpPr>
          <p:cNvPr id="4" name="Frame 3"/>
          <p:cNvSpPr/>
          <p:nvPr/>
        </p:nvSpPr>
        <p:spPr>
          <a:xfrm>
            <a:off x="0" y="24805"/>
            <a:ext cx="11235846" cy="5984936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96" y="2423782"/>
            <a:ext cx="4196221" cy="3239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06" y="676405"/>
            <a:ext cx="2107504" cy="16389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4696" y="625928"/>
            <a:ext cx="2534194" cy="8329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عمل الزوج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94554" y="389292"/>
            <a:ext cx="4033381" cy="10020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অনুশীলন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626" y="1755862"/>
            <a:ext cx="7490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কে কাবা শরিফ নির্মান করেছেন </a:t>
            </a:r>
            <a:r>
              <a:rPr lang="bn-BD" sz="3200" b="1" dirty="0" smtClean="0"/>
              <a:t>?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43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992" y="2036671"/>
            <a:ext cx="6087851" cy="3873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কে কাবা ঘর নির্মান করেন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কাবা ঘর সর্ব প্রথম আল্লাহর নির্দেশে তার নিকটতম ফেরেস্তারা নির্মান করেন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পর যুগের পর যুগ এটিকে সংস্কার করেন সম্মানিত নবি গন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57" y="2138887"/>
            <a:ext cx="4634632" cy="3668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6" y="551145"/>
            <a:ext cx="2329841" cy="134263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71475" y="632940"/>
            <a:ext cx="6111390" cy="7938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</a:rPr>
              <a:t>জোড়ায় অনুশীলন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25677" y="125261"/>
            <a:ext cx="11628329" cy="5985980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9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71342" y="2098367"/>
            <a:ext cx="1365336" cy="10581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ولد :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1661" y="2100315"/>
            <a:ext cx="4509368" cy="3294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</a:rPr>
              <a:t>এক বচন , বহুবচনে </a:t>
            </a:r>
            <a:r>
              <a:rPr lang="ar-SA" sz="3600" b="1" dirty="0" smtClean="0">
                <a:solidFill>
                  <a:schemeClr val="bg1"/>
                </a:solidFill>
              </a:rPr>
              <a:t>اولد</a:t>
            </a:r>
            <a:r>
              <a:rPr lang="bn-BD" sz="3600" b="1" dirty="0" smtClean="0">
                <a:solidFill>
                  <a:schemeClr val="bg1"/>
                </a:solidFill>
              </a:rPr>
              <a:t>মাদ্দাহ </a:t>
            </a:r>
            <a:r>
              <a:rPr lang="ar-SA" sz="3600" b="1" dirty="0" smtClean="0">
                <a:solidFill>
                  <a:schemeClr val="bg1"/>
                </a:solidFill>
              </a:rPr>
              <a:t>و- ل – د</a:t>
            </a:r>
            <a:r>
              <a:rPr lang="bn-BD" sz="3600" b="1" dirty="0" smtClean="0">
                <a:solidFill>
                  <a:schemeClr val="bg1"/>
                </a:solidFill>
              </a:rPr>
              <a:t>জিনসে  </a:t>
            </a:r>
            <a:r>
              <a:rPr lang="ar-SA" sz="3600" b="1" dirty="0" smtClean="0">
                <a:solidFill>
                  <a:schemeClr val="bg1"/>
                </a:solidFill>
              </a:rPr>
              <a:t>مثال واوي</a:t>
            </a:r>
            <a:r>
              <a:rPr lang="bn-BD" sz="3600" b="1" dirty="0" smtClean="0">
                <a:solidFill>
                  <a:schemeClr val="bg1"/>
                </a:solidFill>
              </a:rPr>
              <a:t>অর্থ – সন্তান</a:t>
            </a:r>
            <a:r>
              <a:rPr lang="bn-BD" sz="3200" dirty="0" smtClean="0">
                <a:solidFill>
                  <a:schemeClr val="bg1"/>
                </a:solidFill>
              </a:rPr>
              <a:t>।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25260" y="-112733"/>
            <a:ext cx="12066740" cy="6010613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IMG_20140327_102836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23333" r="10000" b="7778"/>
          <a:stretch>
            <a:fillRect/>
          </a:stretch>
        </p:blipFill>
        <p:spPr>
          <a:xfrm>
            <a:off x="701458" y="1740311"/>
            <a:ext cx="4759890" cy="3967316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363401" y="1021038"/>
            <a:ext cx="5097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শব্দ বিশ্লেষণ করতে পারবে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976" y="313152"/>
            <a:ext cx="630005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dirty="0" smtClean="0">
                <a:solidFill>
                  <a:srgbClr val="7030A0"/>
                </a:solidFill>
              </a:rPr>
              <a:t> </a:t>
            </a:r>
            <a:r>
              <a:rPr lang="ar-SA" sz="3200" b="1" dirty="0" smtClean="0">
                <a:solidFill>
                  <a:srgbClr val="7030A0"/>
                </a:solidFill>
              </a:rPr>
              <a:t>: </a:t>
            </a:r>
            <a:r>
              <a:rPr lang="ar-SA" sz="4000" b="1" dirty="0" smtClean="0">
                <a:solidFill>
                  <a:srgbClr val="7030A0"/>
                </a:solidFill>
              </a:rPr>
              <a:t>تكون  قادرة علي التحقيق الالفظ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68" y="313152"/>
            <a:ext cx="2179530" cy="156601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58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3459" y="855408"/>
            <a:ext cx="5902950" cy="5383160"/>
            <a:chOff x="-11691" y="13855"/>
            <a:chExt cx="9072564" cy="6858000"/>
          </a:xfrm>
        </p:grpSpPr>
        <p:sp>
          <p:nvSpPr>
            <p:cNvPr id="6" name="Rectangle 5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00B0F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52237" y="855406"/>
            <a:ext cx="4517323" cy="5383162"/>
            <a:chOff x="-11691" y="13855"/>
            <a:chExt cx="9072564" cy="6858000"/>
          </a:xfrm>
        </p:grpSpPr>
        <p:sp>
          <p:nvSpPr>
            <p:cNvPr id="12" name="Rectangle 11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00B0F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501445"/>
            <a:ext cx="11149781" cy="6220030"/>
            <a:chOff x="-11691" y="13855"/>
            <a:chExt cx="8934021" cy="6858000"/>
          </a:xfrm>
        </p:grpSpPr>
        <p:sp>
          <p:nvSpPr>
            <p:cNvPr id="15" name="Rectangle 14"/>
            <p:cNvSpPr/>
            <p:nvPr/>
          </p:nvSpPr>
          <p:spPr>
            <a:xfrm>
              <a:off x="-11691" y="13855"/>
              <a:ext cx="8934021" cy="6858000"/>
            </a:xfrm>
            <a:prstGeom prst="rect">
              <a:avLst/>
            </a:prstGeom>
            <a:noFill/>
            <a:ln w="193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4692" y="33265"/>
              <a:ext cx="8797638" cy="6636329"/>
            </a:xfrm>
            <a:prstGeom prst="rect">
              <a:avLst/>
            </a:prstGeom>
            <a:noFill/>
            <a:ln w="142875">
              <a:solidFill>
                <a:srgbClr val="00B0F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9" name="Frame 18"/>
          <p:cNvSpPr/>
          <p:nvPr/>
        </p:nvSpPr>
        <p:spPr>
          <a:xfrm>
            <a:off x="-176981" y="132735"/>
            <a:ext cx="11754465" cy="6725265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8700" y="1239626"/>
            <a:ext cx="5319518" cy="9045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>
                <a:gd name="adj" fmla="val 89024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" dirty="0">
              <a:ln w="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800" smtClean="0">
                <a:solidFill>
                  <a:srgbClr val="FF0000"/>
                </a:solidFill>
              </a:rPr>
              <a:t>2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" y="2639961"/>
            <a:ext cx="5201863" cy="34068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88213" y="6442076"/>
            <a:ext cx="833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62" y="1097280"/>
            <a:ext cx="4286358" cy="47853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62" y="1097280"/>
            <a:ext cx="4286358" cy="47853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087" y="123138"/>
            <a:ext cx="6581605" cy="58160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735" y="1559151"/>
            <a:ext cx="6017490" cy="58160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120" y="5099731"/>
            <a:ext cx="987896" cy="92448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22671" y="2271993"/>
            <a:ext cx="5348270" cy="1518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সুপার –</a:t>
            </a:r>
            <a:r>
              <a:rPr lang="en-US" sz="2400" smtClean="0"/>
              <a:t> </a:t>
            </a:r>
            <a:r>
              <a:rPr lang="bn-IN" sz="2400" smtClean="0"/>
              <a:t>বড়শিবপুর </a:t>
            </a:r>
            <a:r>
              <a:rPr lang="bn-IN" sz="2400" dirty="0" smtClean="0"/>
              <a:t>ইসলামিয়া দাখিল মাদ্রাসা | ধামইরহাট ,নওগাঁ |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8810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69000" fill="hold" grpId="0" nodeType="clickEffect" nodePh="1" p14:presetBounceEnd="45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animMotion origin="layout" path="M 0.80651 0.00324 L -0.80847 -0.00116 " pathEditMode="fixed" rAng="0" ptsTypes="AA" p14:bounceEnd="45000">
                                          <p:cBhvr>
                                            <p:cTn id="6" dur="200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075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69000" fill="hold" grpId="0" nodeType="click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animMotion origin="layout" path="M 0.80651 0.00324 L -0.80847 -0.00116 " pathEditMode="fixed" rAng="0" ptsTypes="AA">
                                          <p:cBhvr>
                                            <p:cTn id="6" dur="200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075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uild="allAtOnce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5" y="1252603"/>
            <a:ext cx="4860096" cy="53251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Rectangle 2"/>
          <p:cNvSpPr/>
          <p:nvPr/>
        </p:nvSpPr>
        <p:spPr>
          <a:xfrm>
            <a:off x="5223354" y="1590806"/>
            <a:ext cx="4597051" cy="40208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صيغ : واحد متكلم </a:t>
            </a:r>
          </a:p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بحث : اثبات فعل مضارع معروف</a:t>
            </a:r>
          </a:p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باب : نصر – ينصر </a:t>
            </a:r>
          </a:p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ماده : ت – ل – و </a:t>
            </a:r>
          </a:p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جنس : ناقص واوي 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অর্থঃ আমরা তেলাওয়াত করছি।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8296" y="1653436"/>
            <a:ext cx="1741117" cy="2240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rgbClr val="7030A0"/>
                </a:solidFill>
              </a:rPr>
              <a:t>ن</a:t>
            </a:r>
            <a:r>
              <a:rPr lang="ar-SA" sz="5400" b="1" dirty="0" smtClean="0">
                <a:solidFill>
                  <a:srgbClr val="7030A0"/>
                </a:solidFill>
              </a:rPr>
              <a:t>تلوا : 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944" y="482254"/>
            <a:ext cx="6645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শব্দ বিশ্লেষণ করতে পারবে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25260" y="-112733"/>
            <a:ext cx="12066740" cy="6970734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9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74897" y="2562442"/>
            <a:ext cx="1878903" cy="1036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يقراء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3053" y="2037825"/>
            <a:ext cx="4722311" cy="4528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0070C0"/>
                </a:solidFill>
              </a:rPr>
              <a:t>صيغة : واحد مذكر غاءب </a:t>
            </a:r>
          </a:p>
          <a:p>
            <a:pPr algn="ctr"/>
            <a:r>
              <a:rPr lang="ar-SA" sz="4000" b="1" dirty="0" smtClean="0">
                <a:solidFill>
                  <a:srgbClr val="0070C0"/>
                </a:solidFill>
              </a:rPr>
              <a:t>بحث : مضارع معروف </a:t>
            </a:r>
          </a:p>
          <a:p>
            <a:pPr algn="ctr"/>
            <a:r>
              <a:rPr lang="ar-SA" sz="4000" b="1" dirty="0" smtClean="0">
                <a:solidFill>
                  <a:srgbClr val="0070C0"/>
                </a:solidFill>
              </a:rPr>
              <a:t>باب : فتح لفتح </a:t>
            </a:r>
          </a:p>
          <a:p>
            <a:pPr algn="ctr"/>
            <a:r>
              <a:rPr lang="ar-SA" sz="4000" b="1" dirty="0" smtClean="0">
                <a:solidFill>
                  <a:srgbClr val="0070C0"/>
                </a:solidFill>
              </a:rPr>
              <a:t>مصدر:   القراءة </a:t>
            </a:r>
          </a:p>
          <a:p>
            <a:pPr algn="ctr"/>
            <a:r>
              <a:rPr lang="ar-SA" sz="4000" b="1" dirty="0" smtClean="0">
                <a:solidFill>
                  <a:srgbClr val="0070C0"/>
                </a:solidFill>
              </a:rPr>
              <a:t>ماده :    ق – ر – ء </a:t>
            </a:r>
          </a:p>
          <a:p>
            <a:pPr algn="ctr"/>
            <a:r>
              <a:rPr lang="ar-SA" sz="4000" b="1" dirty="0" smtClean="0">
                <a:solidFill>
                  <a:srgbClr val="0070C0"/>
                </a:solidFill>
              </a:rPr>
              <a:t>جنس :  صحيح </a:t>
            </a: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ar-SA" sz="40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: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সে পড়ে / বা পড়ছে</a:t>
            </a:r>
            <a:r>
              <a:rPr lang="bn-BD" sz="3600" dirty="0" smtClean="0">
                <a:solidFill>
                  <a:srgbClr val="0070C0"/>
                </a:solidFill>
              </a:rPr>
              <a:t>।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5260" y="147485"/>
            <a:ext cx="12750082" cy="6710516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IMG_20140327_102836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23333" r="10000" b="7778"/>
          <a:stretch>
            <a:fillRect/>
          </a:stretch>
        </p:blipFill>
        <p:spPr>
          <a:xfrm>
            <a:off x="474617" y="2477563"/>
            <a:ext cx="3960000" cy="3971674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524178" y="485090"/>
            <a:ext cx="651332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7030A0"/>
                </a:solidFill>
              </a:rPr>
              <a:t>س : تكون  قادرة علي التحقيق الالفظ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63" y="1723840"/>
            <a:ext cx="3268509" cy="4906149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14472" y="1360913"/>
            <a:ext cx="518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শব্দ বিশ্লেষণ করতে পারবে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79663" y="1773268"/>
            <a:ext cx="1878903" cy="1089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يقراء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8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8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0" y="2354891"/>
            <a:ext cx="3819247" cy="397075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ectangle 2"/>
          <p:cNvSpPr/>
          <p:nvPr/>
        </p:nvSpPr>
        <p:spPr>
          <a:xfrm>
            <a:off x="4670127" y="2417524"/>
            <a:ext cx="4809990" cy="39707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মাসদার বাব  </a:t>
            </a:r>
            <a:r>
              <a:rPr lang="ar-S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ضرب </a:t>
            </a:r>
            <a:r>
              <a:rPr lang="bn-BD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মাদ্দাহ </a:t>
            </a:r>
            <a:r>
              <a:rPr lang="ar-S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و- ع – د</a:t>
            </a:r>
            <a:r>
              <a:rPr lang="bn-BD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জিনসে  </a:t>
            </a:r>
            <a:r>
              <a:rPr lang="ar-S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مثال واوي </a:t>
            </a:r>
            <a:r>
              <a:rPr lang="bn-BD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 – ওয়য়াদা করা প্রতিশ্রুতি দেওয়া </a:t>
            </a:r>
            <a:r>
              <a:rPr lang="bn-BD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। </a:t>
            </a:r>
            <a:endParaRPr lang="en-US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84289" y="3275556"/>
            <a:ext cx="1465545" cy="11273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وعد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859" y="493040"/>
            <a:ext cx="769998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7030A0"/>
                </a:solidFill>
              </a:rPr>
              <a:t>س : تكون  قادرة علي التحقيق الالفظ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71" y="493039"/>
            <a:ext cx="2684206" cy="2515631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325677" y="125260"/>
            <a:ext cx="11628329" cy="6732739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677" y="1074072"/>
            <a:ext cx="3609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শব্দ বিশ্লেষণ করতে পারবে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8030" y="2354897"/>
            <a:ext cx="1741116" cy="11148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/>
              <a:t>الدعا ء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5599138" y="2298933"/>
            <a:ext cx="4158892" cy="40646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</a:t>
            </a:r>
            <a:r>
              <a:rPr lang="ar-SA" sz="40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مصدر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বাবে </a:t>
            </a:r>
            <a:r>
              <a:rPr lang="ar-SA" sz="40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نصر – ينصر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মাদ্দাহ </a:t>
            </a:r>
            <a:r>
              <a:rPr lang="ar-SA" sz="40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د – ع – و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জিনসে </a:t>
            </a:r>
            <a:r>
              <a:rPr lang="ar-SA" sz="40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ناقص واوي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– প্রার্থনা করা , আহবান করা । ডাক দেওয়া।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5515" y="243575"/>
            <a:ext cx="777809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س : تكون  قادرة علي التحقيق الالفظ </a:t>
            </a:r>
            <a:endParaRPr lang="en-US" sz="4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89" y="469725"/>
            <a:ext cx="2192056" cy="1716066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5070" y="1307769"/>
            <a:ext cx="6556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শব্দ বিশ্লেষণ করতে পারবে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25260" y="-112733"/>
            <a:ext cx="12066740" cy="6970734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6" y="2354897"/>
            <a:ext cx="4133589" cy="40377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0" y="2235200"/>
            <a:ext cx="4378369" cy="44467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2938" y="2079322"/>
            <a:ext cx="3695177" cy="4446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বহুবচন ,একবচনে </a:t>
            </a:r>
            <a:r>
              <a:rPr lang="ar-SA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جيش</a:t>
            </a:r>
            <a:r>
              <a:rPr lang="bn-BD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মাদ্দাহ </a:t>
            </a:r>
            <a:r>
              <a:rPr lang="ar-SA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ج – ي – س</a:t>
            </a:r>
            <a:r>
              <a:rPr lang="bn-BD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জিনসে </a:t>
            </a:r>
            <a:r>
              <a:rPr lang="ar-SA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اجواف يايء</a:t>
            </a:r>
            <a:r>
              <a:rPr lang="bn-BD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– সৈনদল</a:t>
            </a:r>
            <a:r>
              <a:rPr lang="bn-BD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06213" y="2279737"/>
            <a:ext cx="2567835" cy="1177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الجيوش</a:t>
            </a:r>
            <a:endParaRPr lang="en-US" sz="6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47" y="554358"/>
            <a:ext cx="2004164" cy="1524964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66672" y="416407"/>
            <a:ext cx="777809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س : تكون  قادرة علي التحقيق الالفظ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25260" y="-112733"/>
            <a:ext cx="12066740" cy="6970734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520" y="1316840"/>
            <a:ext cx="6179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শব্দ বিশ্লেষণ করতে পারবে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6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44301" y="75274"/>
            <a:ext cx="2846438" cy="13568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002060"/>
                </a:solidFill>
              </a:rPr>
              <a:t>تقييم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12911" y="1672484"/>
            <a:ext cx="5774497" cy="42750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ماذا اول بيت وضع للناس ؟ </a:t>
            </a:r>
          </a:p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س : حقق الكلمة الاتية</a:t>
            </a:r>
          </a:p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 س : اين تقع المملكة العربية السعودية  ؟</a:t>
            </a:r>
          </a:p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س : هات مرادف الكلمة  الاتية </a:t>
            </a:r>
            <a:endParaRPr lang="bn-BD" sz="3600" b="1" dirty="0" smtClean="0">
              <a:solidFill>
                <a:srgbClr val="7030A0"/>
              </a:solidFill>
            </a:endParaRPr>
          </a:p>
          <a:p>
            <a:pPr algn="ctr"/>
            <a:endParaRPr lang="ar-SA" sz="3600" b="1" dirty="0" smtClean="0">
              <a:solidFill>
                <a:srgbClr val="7030A0"/>
              </a:solidFill>
            </a:endParaRPr>
          </a:p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الكون – الروح – صحاءف – شعار- المجد</a:t>
            </a:r>
            <a:r>
              <a:rPr lang="ar-SA" sz="3600" b="1" dirty="0" smtClean="0"/>
              <a:t>   </a:t>
            </a:r>
            <a:endParaRPr lang="en-US" sz="3600" b="1" dirty="0"/>
          </a:p>
        </p:txBody>
      </p:sp>
      <p:sp>
        <p:nvSpPr>
          <p:cNvPr id="6" name="Frame 5"/>
          <p:cNvSpPr/>
          <p:nvPr/>
        </p:nvSpPr>
        <p:spPr>
          <a:xfrm>
            <a:off x="125260" y="-112733"/>
            <a:ext cx="12066740" cy="6374274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26685" y="5079303"/>
            <a:ext cx="516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শব্দগুলোর সমর্থক শব্দ লিখ</a:t>
            </a:r>
            <a:r>
              <a:rPr lang="bn-BD" sz="2400" dirty="0" smtClean="0">
                <a:solidFill>
                  <a:srgbClr val="00B050"/>
                </a:solidFill>
              </a:rPr>
              <a:t>।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756992"/>
            <a:ext cx="5755711" cy="40365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মানুষের জন্য প্রথম ঘর কোনটি ?</a:t>
            </a:r>
          </a:p>
          <a:p>
            <a:pPr algn="ctr"/>
            <a:r>
              <a:rPr lang="bn-BD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নিচের শব্দ গুলোর তাহকিক করো।</a:t>
            </a:r>
            <a:endParaRPr lang="ar-SA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সৌদি আরব কোথায় অবস্থিত?</a:t>
            </a:r>
          </a:p>
          <a:p>
            <a:pPr algn="ctr"/>
            <a:r>
              <a:rPr lang="bn-BD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নিচের সমর্থক শব্দ গুলো লিখ</a:t>
            </a:r>
            <a:r>
              <a:rPr lang="bn-BD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।</a:t>
            </a:r>
            <a:endParaRPr lang="en-US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91430" y="370624"/>
            <a:ext cx="3682651" cy="10964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5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9" y="1471877"/>
            <a:ext cx="10410769" cy="4787554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6" name="Frame 5"/>
          <p:cNvSpPr/>
          <p:nvPr/>
        </p:nvSpPr>
        <p:spPr>
          <a:xfrm>
            <a:off x="-265471" y="-112732"/>
            <a:ext cx="12457471" cy="7590164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1843" y="5796116"/>
            <a:ext cx="10670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anose="02000000000000000000" pitchFamily="2" charset="0"/>
              </a:rPr>
              <a:t>الا</a:t>
            </a:r>
            <a:r>
              <a:rPr lang="ar-SA" sz="4400" b="1" dirty="0" smtClean="0">
                <a:latin typeface="NikoshBAN" panose="02000000000000000000" pitchFamily="2" charset="0"/>
              </a:rPr>
              <a:t>سلام ديننا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-এর উপর একটি সংক্ষিপ্ত অনুচ্ছেদ লেখ।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22324" y="351674"/>
            <a:ext cx="6019144" cy="1195159"/>
          </a:xfrm>
          <a:prstGeom prst="roundRect">
            <a:avLst>
              <a:gd name="adj" fmla="val 2354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8871" y="2545363"/>
            <a:ext cx="8156835" cy="1172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4400" b="1" dirty="0" smtClean="0">
                <a:solidFill>
                  <a:srgbClr val="7030A0"/>
                </a:solidFill>
              </a:rPr>
              <a:t>س : اكتب فقرة مختصرة علي «الاسلام ديننا»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18114" y="1783457"/>
            <a:ext cx="4870786" cy="5841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واجب المنزلي </a:t>
            </a:r>
            <a:endParaRPr lang="en-US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14" y="3417682"/>
            <a:ext cx="6028027" cy="2378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A48C-C960-4C4A-8189-687D9EE3384C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25" y="1712345"/>
            <a:ext cx="6361565" cy="5145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" y="0"/>
            <a:ext cx="5191432" cy="3358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68" y="3358593"/>
            <a:ext cx="5194242" cy="349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5" y="3065644"/>
            <a:ext cx="5194242" cy="3499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26" y="0"/>
            <a:ext cx="6361565" cy="335859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687098" y="2023972"/>
            <a:ext cx="3480838" cy="2083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ধন্যবাদ</a:t>
            </a:r>
            <a:r>
              <a:rPr lang="bn-IN" strike="sngStrike" dirty="0" smtClean="0"/>
              <a:t> 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53733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4286" y="1991149"/>
            <a:ext cx="6413326" cy="41487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شي ء </a:t>
            </a:r>
            <a:r>
              <a:rPr lang="bn-BD" sz="4400" b="1" dirty="0" smtClean="0">
                <a:solidFill>
                  <a:schemeClr val="bg1"/>
                </a:solidFill>
              </a:rPr>
              <a:t> -</a:t>
            </a:r>
            <a:r>
              <a:rPr lang="ar-SA" sz="4400" b="1" dirty="0" smtClean="0">
                <a:solidFill>
                  <a:schemeClr val="bg1"/>
                </a:solidFill>
              </a:rPr>
              <a:t>  الغة العربية </a:t>
            </a:r>
            <a:r>
              <a:rPr lang="en-US" sz="4400" b="1" dirty="0" smtClean="0">
                <a:solidFill>
                  <a:schemeClr val="bg1"/>
                </a:solidFill>
              </a:rPr>
              <a:t>        </a:t>
            </a:r>
          </a:p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بلاد الحرمين الشريفين-</a:t>
            </a:r>
          </a:p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</a:rPr>
              <a:t> </a:t>
            </a:r>
            <a:r>
              <a:rPr lang="ar-SA" sz="4400" b="1" dirty="0" smtClean="0">
                <a:solidFill>
                  <a:schemeClr val="bg1"/>
                </a:solidFill>
              </a:rPr>
              <a:t>الصف العاشر</a:t>
            </a:r>
          </a:p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دقيقة: </a:t>
            </a:r>
            <a:r>
              <a:rPr lang="en-US" sz="4400" b="1" dirty="0" smtClean="0">
                <a:solidFill>
                  <a:schemeClr val="bg1"/>
                </a:solidFill>
              </a:rPr>
              <a:t>٥٠</a:t>
            </a:r>
            <a:endParaRPr lang="ar-SA" sz="4400" b="1" dirty="0" smtClean="0">
              <a:solidFill>
                <a:schemeClr val="bg1"/>
              </a:solidFill>
            </a:endParaRPr>
          </a:p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التاريخ : </a:t>
            </a:r>
            <a:r>
              <a:rPr lang="en-US" sz="4400" b="1" dirty="0" smtClean="0">
                <a:solidFill>
                  <a:schemeClr val="bg1"/>
                </a:solidFill>
              </a:rPr>
              <a:t>١٢</a:t>
            </a:r>
            <a:r>
              <a:rPr lang="ar-SA" sz="4400" b="1" dirty="0" smtClean="0">
                <a:solidFill>
                  <a:schemeClr val="bg1"/>
                </a:solidFill>
              </a:rPr>
              <a:t>-٣ -</a:t>
            </a:r>
            <a:r>
              <a:rPr lang="en-US" sz="4400" b="1" dirty="0" smtClean="0">
                <a:solidFill>
                  <a:schemeClr val="bg1"/>
                </a:solidFill>
              </a:rPr>
              <a:t>٢٠</a:t>
            </a:r>
            <a:r>
              <a:rPr lang="ar-SA" sz="4400" b="1" dirty="0" smtClean="0">
                <a:solidFill>
                  <a:schemeClr val="bg1"/>
                </a:solidFill>
              </a:rPr>
              <a:t>٢٠ </a:t>
            </a:r>
            <a:r>
              <a:rPr lang="ar-SA" sz="4400" dirty="0" smtClean="0">
                <a:solidFill>
                  <a:schemeClr val="tx1"/>
                </a:solidFill>
              </a:rPr>
              <a:t> </a:t>
            </a:r>
            <a:endParaRPr lang="ar-SA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286" y="471949"/>
            <a:ext cx="4860099" cy="1702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C00000"/>
                </a:solidFill>
              </a:rPr>
              <a:t>تعريف الدرس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62231" y="162234"/>
            <a:ext cx="11474245" cy="6356349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800" smtClean="0">
                <a:solidFill>
                  <a:srgbClr val="FF0000"/>
                </a:solidFill>
              </a:rPr>
              <a:t>3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82" y="2359742"/>
            <a:ext cx="4428203" cy="37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A48C-C960-4C4A-8189-687D9EE3384C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26889" y="338012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&gt;.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ইবাদতের জন্য প্রথম ঘর কোনটিবলতে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|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&gt;.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কাবা শরিফ নির্মান করেছেন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&gt;.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গরুত্বপুর্ন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 বিশ্লেষণ করতে পারবে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6839" y="1318022"/>
            <a:ext cx="726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7030A0"/>
                </a:solidFill>
              </a:rPr>
              <a:t>س</a:t>
            </a:r>
            <a:r>
              <a:rPr lang="ar-SA" sz="3200" b="1" dirty="0"/>
              <a:t>: تكون قادرة علي ما اول بيت وضع </a:t>
            </a:r>
            <a:r>
              <a:rPr lang="ar-SA" sz="3200" b="1" dirty="0" smtClean="0"/>
              <a:t>للناسس </a:t>
            </a:r>
            <a:r>
              <a:rPr lang="ar-SA" sz="3200" b="1" dirty="0"/>
              <a:t>: يبين قادرة علي ما الذي بنيء الكعبة –</a:t>
            </a:r>
          </a:p>
          <a:p>
            <a:pPr algn="ctr"/>
            <a:r>
              <a:rPr lang="ar-SA" sz="3200" b="1" dirty="0" smtClean="0"/>
              <a:t> </a:t>
            </a:r>
            <a:r>
              <a:rPr lang="ar-SA" sz="3200" b="1" dirty="0"/>
              <a:t>: تكون  قادرة علي التحقيق الالفظ 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843" y="109167"/>
            <a:ext cx="3615241" cy="1457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10927" y="295729"/>
            <a:ext cx="28600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000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2" y="3056021"/>
            <a:ext cx="3709738" cy="35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0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1982164"/>
            <a:ext cx="3946686" cy="38153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641" y="482583"/>
            <a:ext cx="9692801" cy="904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গুলোর প্রতি লক্ষ করি  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4185783" y="3286656"/>
            <a:ext cx="3945696" cy="1336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 শরিফ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25260" y="-112733"/>
            <a:ext cx="12066740" cy="6469083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800" smtClean="0">
                <a:solidFill>
                  <a:srgbClr val="FF0000"/>
                </a:solidFill>
              </a:rPr>
              <a:t>5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53" y="1963919"/>
            <a:ext cx="3946686" cy="38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6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7" y="1510015"/>
            <a:ext cx="5493437" cy="366495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325677" y="125261"/>
            <a:ext cx="11628329" cy="6075124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3677" y="502282"/>
            <a:ext cx="10323871" cy="977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গুলোর প্রতি লক্ষ করি 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677" y="5174975"/>
            <a:ext cx="10928555" cy="745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হলো হারামাই ও শরিফাইন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800" smtClean="0">
                <a:solidFill>
                  <a:srgbClr val="FF0000"/>
                </a:solidFill>
              </a:rPr>
              <a:t>6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54" y="1510015"/>
            <a:ext cx="4951961" cy="34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6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60" y="618115"/>
            <a:ext cx="2151811" cy="5970575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400833" y="125261"/>
            <a:ext cx="11628329" cy="6732739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800" smtClean="0">
                <a:solidFill>
                  <a:srgbClr val="FF0000"/>
                </a:solidFill>
              </a:rPr>
              <a:t>7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79" y="1779296"/>
            <a:ext cx="5414210" cy="480939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30379" y="347537"/>
            <a:ext cx="5298179" cy="1431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আজকের পাঠ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0714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18425" y="325040"/>
            <a:ext cx="4248871" cy="103222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الدرس الصوت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 descr="DSC004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319" y="1649973"/>
            <a:ext cx="8369084" cy="4500103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120206" y="100208"/>
            <a:ext cx="11924778" cy="6757792"/>
            <a:chOff x="-11691" y="13855"/>
            <a:chExt cx="9072564" cy="6858000"/>
          </a:xfrm>
        </p:grpSpPr>
        <p:sp>
          <p:nvSpPr>
            <p:cNvPr id="6" name="Rectangle 5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00B0F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800" smtClean="0">
                <a:solidFill>
                  <a:srgbClr val="FF0000"/>
                </a:solidFill>
              </a:rPr>
              <a:t>8</a:t>
            </a:fld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67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23290" y="375781"/>
            <a:ext cx="10584493" cy="5980569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421" b="1" dirty="0"/>
              <a:t>আপনার কন্টেন্ট সুন্দর হয়েছে । রেটিংসহ ধন্যবাদ । আমার কন্টেন্ট দেখার অনুরোধ রইল ।</a:t>
            </a:r>
            <a:r>
              <a:rPr lang="en-US" sz="1421" b="1" dirty="0"/>
              <a:t>s</a:t>
            </a:r>
          </a:p>
        </p:txBody>
      </p:sp>
      <p:pic>
        <p:nvPicPr>
          <p:cNvPr id="9" name="Picture 2" descr="F:\r\IMG_4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5" y="1353856"/>
            <a:ext cx="9544832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2064011" y="501031"/>
            <a:ext cx="38608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bn-BD" alt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 পাঠ </a:t>
            </a:r>
            <a:endParaRPr lang="en-US" alt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05749" y="495344"/>
            <a:ext cx="4676451" cy="814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/>
              <a:t>القراة الثامتة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800" smtClean="0">
                <a:solidFill>
                  <a:srgbClr val="FF0000"/>
                </a:solidFill>
              </a:rPr>
              <a:t>9</a:t>
            </a:fld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1241</TotalTime>
  <Words>814</Words>
  <Application>Microsoft Office PowerPoint</Application>
  <PresentationFormat>Widescreen</PresentationFormat>
  <Paragraphs>150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NikoshBAN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soaib</dc:creator>
  <cp:lastModifiedBy>PC</cp:lastModifiedBy>
  <cp:revision>230</cp:revision>
  <dcterms:created xsi:type="dcterms:W3CDTF">2017-04-25T00:35:56Z</dcterms:created>
  <dcterms:modified xsi:type="dcterms:W3CDTF">2020-04-28T20:30:10Z</dcterms:modified>
</cp:coreProperties>
</file>