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61" r:id="rId5"/>
    <p:sldId id="276" r:id="rId6"/>
    <p:sldId id="259" r:id="rId7"/>
    <p:sldId id="260" r:id="rId8"/>
    <p:sldId id="270" r:id="rId9"/>
    <p:sldId id="271" r:id="rId10"/>
    <p:sldId id="272" r:id="rId11"/>
    <p:sldId id="273" r:id="rId12"/>
    <p:sldId id="274" r:id="rId13"/>
    <p:sldId id="275" r:id="rId14"/>
    <p:sldId id="263" r:id="rId15"/>
    <p:sldId id="264" r:id="rId16"/>
    <p:sldId id="265" r:id="rId17"/>
    <p:sldId id="266" r:id="rId18"/>
    <p:sldId id="268"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480" y="2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3D9F58-D1B0-47D4-8C05-EE45BCF3580F}" type="datetimeFigureOut">
              <a:rPr lang="en-US" smtClean="0"/>
              <a:t>4/28/2020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F8902-5AC0-46AE-8AB9-42EE99BA1450}" type="slidenum">
              <a:rPr lang="en-US" smtClean="0"/>
              <a:t>‹#›</a:t>
            </a:fld>
            <a:endParaRPr lang="en-US"/>
          </a:p>
        </p:txBody>
      </p:sp>
    </p:spTree>
    <p:extLst>
      <p:ext uri="{BB962C8B-B14F-4D97-AF65-F5344CB8AC3E}">
        <p14:creationId xmlns:p14="http://schemas.microsoft.com/office/powerpoint/2010/main" val="3069689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28967B-30AB-4954-A162-73487FD2ACCE}"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ED8FD7-3860-47E5-A96C-F266A43F22F8}" type="slidenum">
              <a:rPr lang="en-US" smtClean="0"/>
              <a:t>‹#›</a:t>
            </a:fld>
            <a:endParaRPr lang="en-US"/>
          </a:p>
        </p:txBody>
      </p:sp>
    </p:spTree>
    <p:extLst>
      <p:ext uri="{BB962C8B-B14F-4D97-AF65-F5344CB8AC3E}">
        <p14:creationId xmlns:p14="http://schemas.microsoft.com/office/powerpoint/2010/main" val="2110358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28967B-30AB-4954-A162-73487FD2ACCE}"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ED8FD7-3860-47E5-A96C-F266A43F22F8}" type="slidenum">
              <a:rPr lang="en-US" smtClean="0"/>
              <a:t>‹#›</a:t>
            </a:fld>
            <a:endParaRPr lang="en-US"/>
          </a:p>
        </p:txBody>
      </p:sp>
    </p:spTree>
    <p:extLst>
      <p:ext uri="{BB962C8B-B14F-4D97-AF65-F5344CB8AC3E}">
        <p14:creationId xmlns:p14="http://schemas.microsoft.com/office/powerpoint/2010/main" val="70267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28967B-30AB-4954-A162-73487FD2ACCE}"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ED8FD7-3860-47E5-A96C-F266A43F22F8}" type="slidenum">
              <a:rPr lang="en-US" smtClean="0"/>
              <a:t>‹#›</a:t>
            </a:fld>
            <a:endParaRPr lang="en-US"/>
          </a:p>
        </p:txBody>
      </p:sp>
    </p:spTree>
    <p:extLst>
      <p:ext uri="{BB962C8B-B14F-4D97-AF65-F5344CB8AC3E}">
        <p14:creationId xmlns:p14="http://schemas.microsoft.com/office/powerpoint/2010/main" val="1274866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28967B-30AB-4954-A162-73487FD2ACCE}"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ED8FD7-3860-47E5-A96C-F266A43F22F8}" type="slidenum">
              <a:rPr lang="en-US" smtClean="0"/>
              <a:t>‹#›</a:t>
            </a:fld>
            <a:endParaRPr lang="en-US"/>
          </a:p>
        </p:txBody>
      </p:sp>
    </p:spTree>
    <p:extLst>
      <p:ext uri="{BB962C8B-B14F-4D97-AF65-F5344CB8AC3E}">
        <p14:creationId xmlns:p14="http://schemas.microsoft.com/office/powerpoint/2010/main" val="3754044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28967B-30AB-4954-A162-73487FD2ACCE}"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ED8FD7-3860-47E5-A96C-F266A43F22F8}" type="slidenum">
              <a:rPr lang="en-US" smtClean="0"/>
              <a:t>‹#›</a:t>
            </a:fld>
            <a:endParaRPr lang="en-US"/>
          </a:p>
        </p:txBody>
      </p:sp>
    </p:spTree>
    <p:extLst>
      <p:ext uri="{BB962C8B-B14F-4D97-AF65-F5344CB8AC3E}">
        <p14:creationId xmlns:p14="http://schemas.microsoft.com/office/powerpoint/2010/main" val="3931384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28967B-30AB-4954-A162-73487FD2ACCE}" type="datetimeFigureOut">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ED8FD7-3860-47E5-A96C-F266A43F22F8}" type="slidenum">
              <a:rPr lang="en-US" smtClean="0"/>
              <a:t>‹#›</a:t>
            </a:fld>
            <a:endParaRPr lang="en-US"/>
          </a:p>
        </p:txBody>
      </p:sp>
    </p:spTree>
    <p:extLst>
      <p:ext uri="{BB962C8B-B14F-4D97-AF65-F5344CB8AC3E}">
        <p14:creationId xmlns:p14="http://schemas.microsoft.com/office/powerpoint/2010/main" val="2917641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28967B-30AB-4954-A162-73487FD2ACCE}" type="datetimeFigureOut">
              <a:rPr lang="en-US" smtClean="0"/>
              <a:t>4/28/2020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ED8FD7-3860-47E5-A96C-F266A43F22F8}" type="slidenum">
              <a:rPr lang="en-US" smtClean="0"/>
              <a:t>‹#›</a:t>
            </a:fld>
            <a:endParaRPr lang="en-US"/>
          </a:p>
        </p:txBody>
      </p:sp>
    </p:spTree>
    <p:extLst>
      <p:ext uri="{BB962C8B-B14F-4D97-AF65-F5344CB8AC3E}">
        <p14:creationId xmlns:p14="http://schemas.microsoft.com/office/powerpoint/2010/main" val="3329053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28967B-30AB-4954-A162-73487FD2ACCE}" type="datetimeFigureOut">
              <a:rPr lang="en-US" smtClean="0"/>
              <a:t>4/28/2020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ED8FD7-3860-47E5-A96C-F266A43F22F8}" type="slidenum">
              <a:rPr lang="en-US" smtClean="0"/>
              <a:t>‹#›</a:t>
            </a:fld>
            <a:endParaRPr lang="en-US"/>
          </a:p>
        </p:txBody>
      </p:sp>
    </p:spTree>
    <p:extLst>
      <p:ext uri="{BB962C8B-B14F-4D97-AF65-F5344CB8AC3E}">
        <p14:creationId xmlns:p14="http://schemas.microsoft.com/office/powerpoint/2010/main" val="490998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28967B-30AB-4954-A162-73487FD2ACCE}" type="datetimeFigureOut">
              <a:rPr lang="en-US" smtClean="0"/>
              <a:t>4/28/2020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ED8FD7-3860-47E5-A96C-F266A43F22F8}" type="slidenum">
              <a:rPr lang="en-US" smtClean="0"/>
              <a:t>‹#›</a:t>
            </a:fld>
            <a:endParaRPr lang="en-US"/>
          </a:p>
        </p:txBody>
      </p:sp>
    </p:spTree>
    <p:extLst>
      <p:ext uri="{BB962C8B-B14F-4D97-AF65-F5344CB8AC3E}">
        <p14:creationId xmlns:p14="http://schemas.microsoft.com/office/powerpoint/2010/main" val="3667034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28967B-30AB-4954-A162-73487FD2ACCE}" type="datetimeFigureOut">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ED8FD7-3860-47E5-A96C-F266A43F22F8}" type="slidenum">
              <a:rPr lang="en-US" smtClean="0"/>
              <a:t>‹#›</a:t>
            </a:fld>
            <a:endParaRPr lang="en-US"/>
          </a:p>
        </p:txBody>
      </p:sp>
    </p:spTree>
    <p:extLst>
      <p:ext uri="{BB962C8B-B14F-4D97-AF65-F5344CB8AC3E}">
        <p14:creationId xmlns:p14="http://schemas.microsoft.com/office/powerpoint/2010/main" val="2863802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28967B-30AB-4954-A162-73487FD2ACCE}" type="datetimeFigureOut">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ED8FD7-3860-47E5-A96C-F266A43F22F8}" type="slidenum">
              <a:rPr lang="en-US" smtClean="0"/>
              <a:t>‹#›</a:t>
            </a:fld>
            <a:endParaRPr lang="en-US"/>
          </a:p>
        </p:txBody>
      </p:sp>
    </p:spTree>
    <p:extLst>
      <p:ext uri="{BB962C8B-B14F-4D97-AF65-F5344CB8AC3E}">
        <p14:creationId xmlns:p14="http://schemas.microsoft.com/office/powerpoint/2010/main" val="1371338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28967B-30AB-4954-A162-73487FD2ACCE}" type="datetimeFigureOut">
              <a:rPr lang="en-US" smtClean="0"/>
              <a:t>4/28/2020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ED8FD7-3860-47E5-A96C-F266A43F22F8}" type="slidenum">
              <a:rPr lang="en-US" smtClean="0"/>
              <a:t>‹#›</a:t>
            </a:fld>
            <a:endParaRPr lang="en-US"/>
          </a:p>
        </p:txBody>
      </p:sp>
    </p:spTree>
    <p:extLst>
      <p:ext uri="{BB962C8B-B14F-4D97-AF65-F5344CB8AC3E}">
        <p14:creationId xmlns:p14="http://schemas.microsoft.com/office/powerpoint/2010/main" val="4172216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137" y="1801503"/>
            <a:ext cx="10781732" cy="46368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344356" y="259588"/>
            <a:ext cx="2637261" cy="923330"/>
          </a:xfrm>
          <a:prstGeom prst="rect">
            <a:avLst/>
          </a:prstGeom>
          <a:solidFill>
            <a:srgbClr val="FFFF00"/>
          </a:solidFill>
        </p:spPr>
        <p:txBody>
          <a:bodyPr wrap="none" lIns="91440" tIns="45720" rIns="91440" bIns="45720">
            <a:spAutoFit/>
          </a:bodyPr>
          <a:lstStyle/>
          <a:p>
            <a:pPr algn="ctr"/>
            <a:r>
              <a:rPr lang="bn-IN"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স্বাগতম</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59158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4967" y="1978925"/>
            <a:ext cx="10590662" cy="1569660"/>
          </a:xfrm>
          <a:prstGeom prst="rect">
            <a:avLst/>
          </a:prstGeom>
          <a:solidFill>
            <a:srgbClr val="FF0000"/>
          </a:solidFill>
        </p:spPr>
        <p:txBody>
          <a:bodyPr wrap="square" rtlCol="0">
            <a:spAutoFit/>
          </a:bodyPr>
          <a:lstStyle/>
          <a:p>
            <a:r>
              <a:rPr lang="bn-IN" sz="3200" dirty="0" smtClean="0"/>
              <a:t>সমস্যা-৬</a:t>
            </a:r>
          </a:p>
          <a:p>
            <a:r>
              <a:rPr lang="bn-IN" sz="3200" dirty="0" smtClean="0"/>
              <a:t>পাওয়ার অন করলে </a:t>
            </a:r>
            <a:r>
              <a:rPr lang="en-US" sz="3200" dirty="0" smtClean="0"/>
              <a:t>Display </a:t>
            </a:r>
            <a:r>
              <a:rPr lang="bn-IN" sz="3200" dirty="0" smtClean="0"/>
              <a:t>আসার পর কম্পিউটার </a:t>
            </a:r>
            <a:r>
              <a:rPr lang="en-US" sz="3200" dirty="0" smtClean="0"/>
              <a:t>Hang </a:t>
            </a:r>
            <a:r>
              <a:rPr lang="bn-IN" sz="3200" dirty="0" smtClean="0"/>
              <a:t>হয়ে যায় </a:t>
            </a:r>
            <a:r>
              <a:rPr lang="bn-IN" dirty="0" smtClean="0"/>
              <a:t>।</a:t>
            </a:r>
            <a:endParaRPr lang="en-US" dirty="0"/>
          </a:p>
        </p:txBody>
      </p:sp>
    </p:spTree>
    <p:extLst>
      <p:ext uri="{BB962C8B-B14F-4D97-AF65-F5344CB8AC3E}">
        <p14:creationId xmlns:p14="http://schemas.microsoft.com/office/powerpoint/2010/main" val="239011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4716" y="941696"/>
            <a:ext cx="5554639" cy="4031873"/>
          </a:xfrm>
          <a:prstGeom prst="rect">
            <a:avLst/>
          </a:prstGeom>
          <a:solidFill>
            <a:srgbClr val="FFC000"/>
          </a:solidFill>
        </p:spPr>
        <p:txBody>
          <a:bodyPr wrap="square" rtlCol="0">
            <a:spAutoFit/>
          </a:bodyPr>
          <a:lstStyle/>
          <a:p>
            <a:r>
              <a:rPr lang="bn-IN" sz="3200" dirty="0"/>
              <a:t>সমাধান-১</a:t>
            </a:r>
            <a:endParaRPr lang="en-US" sz="3200" dirty="0"/>
          </a:p>
          <a:p>
            <a:r>
              <a:rPr lang="bn-IN" sz="3200" dirty="0" smtClean="0"/>
              <a:t>পাওয়ার অফ করে কেসিং খুলে- হার্ড্ডিস্ক,সিডিরম এর ডাটা ক্যাবল এবং পাওয়ার ক্যাবল খুলে আবার এগুলো স্ব স্ব স্থানে সংযোগ দিয়ে  পুনরায় চালু করি । সমাধান না হলে ----২নং  ধাপ অনুসরন করি ।</a:t>
            </a: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4322" y="839337"/>
            <a:ext cx="5162580" cy="5827594"/>
          </a:xfrm>
          <a:prstGeom prst="rect">
            <a:avLst/>
          </a:prstGeom>
        </p:spPr>
      </p:pic>
    </p:spTree>
    <p:extLst>
      <p:ext uri="{BB962C8B-B14F-4D97-AF65-F5344CB8AC3E}">
        <p14:creationId xmlns:p14="http://schemas.microsoft.com/office/powerpoint/2010/main" val="137401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4967" y="859809"/>
            <a:ext cx="4244454" cy="5016758"/>
          </a:xfrm>
          <a:prstGeom prst="rect">
            <a:avLst/>
          </a:prstGeom>
          <a:solidFill>
            <a:schemeClr val="accent2"/>
          </a:solidFill>
        </p:spPr>
        <p:txBody>
          <a:bodyPr wrap="square" rtlCol="0">
            <a:spAutoFit/>
          </a:bodyPr>
          <a:lstStyle/>
          <a:p>
            <a:r>
              <a:rPr lang="bn-IN" sz="3200" dirty="0" smtClean="0"/>
              <a:t>সমাধান-২</a:t>
            </a:r>
          </a:p>
          <a:p>
            <a:r>
              <a:rPr lang="en-US" sz="3200" dirty="0" smtClean="0"/>
              <a:t>Mother Board </a:t>
            </a:r>
            <a:r>
              <a:rPr lang="bn-IN" sz="3200" dirty="0" smtClean="0"/>
              <a:t>থেকে </a:t>
            </a:r>
            <a:r>
              <a:rPr lang="en-US" sz="3200" dirty="0" smtClean="0"/>
              <a:t>RAM,</a:t>
            </a:r>
            <a:r>
              <a:rPr lang="bn-IN" sz="3200" dirty="0" smtClean="0"/>
              <a:t> </a:t>
            </a:r>
            <a:r>
              <a:rPr lang="en-US" sz="3200" dirty="0" smtClean="0"/>
              <a:t>Processor</a:t>
            </a:r>
            <a:r>
              <a:rPr lang="bn-IN" sz="3200" dirty="0" smtClean="0"/>
              <a:t>, ও</a:t>
            </a:r>
            <a:r>
              <a:rPr lang="en-US" sz="3200" dirty="0" smtClean="0"/>
              <a:t> Power supply connection  </a:t>
            </a:r>
            <a:r>
              <a:rPr lang="bn-IN" sz="3200" dirty="0" smtClean="0"/>
              <a:t>প্রত্যেকটি  ভাল করে আলাদাভাবে পরীক্ষা করে দেখি ।</a:t>
            </a:r>
            <a:r>
              <a:rPr lang="bn-IN" sz="3200" dirty="0"/>
              <a:t> সমাধান না হলে </a:t>
            </a:r>
            <a:r>
              <a:rPr lang="bn-IN" sz="3200" dirty="0" smtClean="0"/>
              <a:t>----৩নং  </a:t>
            </a:r>
            <a:r>
              <a:rPr lang="bn-IN" sz="3200" dirty="0"/>
              <a:t>ধাপ অনুসরন করি </a:t>
            </a:r>
            <a:r>
              <a:rPr lang="bn-IN" sz="3200" dirty="0" smtClean="0"/>
              <a:t>।</a:t>
            </a:r>
            <a:endParaRPr lang="en-US"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2185" y="899181"/>
            <a:ext cx="5589398" cy="5485617"/>
          </a:xfrm>
          <a:prstGeom prst="rect">
            <a:avLst/>
          </a:prstGeom>
        </p:spPr>
      </p:pic>
    </p:spTree>
    <p:extLst>
      <p:ext uri="{BB962C8B-B14F-4D97-AF65-F5344CB8AC3E}">
        <p14:creationId xmlns:p14="http://schemas.microsoft.com/office/powerpoint/2010/main" val="158611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3206" y="723331"/>
            <a:ext cx="8980227" cy="2246769"/>
          </a:xfrm>
          <a:prstGeom prst="rect">
            <a:avLst/>
          </a:prstGeom>
          <a:solidFill>
            <a:schemeClr val="accent2"/>
          </a:solidFill>
        </p:spPr>
        <p:txBody>
          <a:bodyPr wrap="square" rtlCol="0">
            <a:spAutoFit/>
          </a:bodyPr>
          <a:lstStyle/>
          <a:p>
            <a:r>
              <a:rPr lang="bn-IN" sz="2800" dirty="0" smtClean="0"/>
              <a:t>সমাধান-৩</a:t>
            </a:r>
          </a:p>
          <a:p>
            <a:r>
              <a:rPr lang="bn-IN" sz="2800" dirty="0" smtClean="0"/>
              <a:t>ভাল </a:t>
            </a:r>
            <a:r>
              <a:rPr lang="en-US" sz="2800" dirty="0" err="1" smtClean="0"/>
              <a:t>Harddisc,Processor,RAM</a:t>
            </a:r>
            <a:r>
              <a:rPr lang="en-US" sz="2800" dirty="0" smtClean="0"/>
              <a:t> </a:t>
            </a:r>
            <a:r>
              <a:rPr lang="bn-IN" sz="2800" dirty="0" smtClean="0"/>
              <a:t>এবং অন্যান্য যন্ত্রপাতি ব্যবহার করে পরীক্ষা  করি </a:t>
            </a:r>
            <a:r>
              <a:rPr lang="en-US" sz="2800" dirty="0" smtClean="0"/>
              <a:t>Mother board </a:t>
            </a:r>
            <a:r>
              <a:rPr lang="bn-IN" sz="2800" dirty="0" smtClean="0"/>
              <a:t>ঠিক আছে কিনা । প্রয়োজনে আংশিক বদল করে বা নুতন </a:t>
            </a:r>
            <a:r>
              <a:rPr lang="en-US" sz="2800" dirty="0" smtClean="0"/>
              <a:t>Mother board </a:t>
            </a:r>
            <a:r>
              <a:rPr lang="bn-IN" sz="2800" dirty="0" smtClean="0"/>
              <a:t>বদল করতে হবে</a:t>
            </a:r>
            <a:endParaRPr lang="en-US" sz="2800" dirty="0"/>
          </a:p>
        </p:txBody>
      </p:sp>
      <p:sp>
        <p:nvSpPr>
          <p:cNvPr id="2" name="TextBox 1"/>
          <p:cNvSpPr txBox="1"/>
          <p:nvPr/>
        </p:nvSpPr>
        <p:spPr>
          <a:xfrm>
            <a:off x="272955" y="3671248"/>
            <a:ext cx="10822675" cy="1569660"/>
          </a:xfrm>
          <a:prstGeom prst="rect">
            <a:avLst/>
          </a:prstGeom>
          <a:solidFill>
            <a:srgbClr val="FFC000"/>
          </a:solidFill>
        </p:spPr>
        <p:txBody>
          <a:bodyPr wrap="square" rtlCol="0">
            <a:spAutoFit/>
          </a:bodyPr>
          <a:lstStyle/>
          <a:p>
            <a:r>
              <a:rPr lang="bn-IN" sz="3200" dirty="0" smtClean="0"/>
              <a:t>*৪। কেসিং এর পিছনে  </a:t>
            </a:r>
            <a:r>
              <a:rPr lang="en-US" sz="3200" dirty="0" smtClean="0"/>
              <a:t>Mother board key  </a:t>
            </a:r>
            <a:r>
              <a:rPr lang="bn-IN" sz="3200" dirty="0" smtClean="0"/>
              <a:t>এবং </a:t>
            </a:r>
            <a:r>
              <a:rPr lang="en-US" sz="3200" dirty="0" smtClean="0"/>
              <a:t> Mouse port  </a:t>
            </a:r>
            <a:r>
              <a:rPr lang="bn-IN" sz="3200" dirty="0" smtClean="0"/>
              <a:t>সংযোগ লুজ  থাকলে  এই ধরনের সমস্যা হয় । এরুপ হলে যথাযথ সংযোগ দিতে হবে ।</a:t>
            </a:r>
            <a:endParaRPr lang="en-US" sz="3200" dirty="0"/>
          </a:p>
        </p:txBody>
      </p:sp>
    </p:spTree>
    <p:extLst>
      <p:ext uri="{BB962C8B-B14F-4D97-AF65-F5344CB8AC3E}">
        <p14:creationId xmlns:p14="http://schemas.microsoft.com/office/powerpoint/2010/main" val="40979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85775" y="314325"/>
            <a:ext cx="4872038" cy="120015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BAN" panose="02000000000000000000" pitchFamily="2" charset="0"/>
                <a:cs typeface="NikoshBAN" panose="02000000000000000000" pitchFamily="2" charset="0"/>
              </a:rPr>
              <a:t>একক কাজঃ(</a:t>
            </a:r>
            <a:r>
              <a:rPr lang="en-US" sz="4000" dirty="0" smtClean="0">
                <a:solidFill>
                  <a:schemeClr val="tx1"/>
                </a:solidFill>
                <a:latin typeface="NikoshBAN" panose="02000000000000000000" pitchFamily="2" charset="0"/>
                <a:cs typeface="NikoshBAN" panose="02000000000000000000" pitchFamily="2" charset="0"/>
              </a:rPr>
              <a:t>5</a:t>
            </a:r>
            <a:r>
              <a:rPr lang="bn-BD" sz="4000" dirty="0" smtClean="0">
                <a:solidFill>
                  <a:schemeClr val="tx1"/>
                </a:solidFill>
                <a:latin typeface="NikoshBAN" panose="02000000000000000000" pitchFamily="2" charset="0"/>
                <a:cs typeface="NikoshBAN" panose="02000000000000000000" pitchFamily="2" charset="0"/>
              </a:rPr>
              <a:t>মিঃ)</a:t>
            </a:r>
            <a:endParaRPr lang="en-US" sz="4000" dirty="0">
              <a:solidFill>
                <a:schemeClr val="tx1"/>
              </a:solidFill>
              <a:latin typeface="NikoshBAN" panose="02000000000000000000" pitchFamily="2" charset="0"/>
              <a:cs typeface="NikoshBAN" panose="02000000000000000000" pitchFamily="2" charset="0"/>
            </a:endParaRPr>
          </a:p>
        </p:txBody>
      </p:sp>
      <p:sp>
        <p:nvSpPr>
          <p:cNvPr id="2" name="Rectangle 1"/>
          <p:cNvSpPr/>
          <p:nvPr/>
        </p:nvSpPr>
        <p:spPr>
          <a:xfrm>
            <a:off x="1277049" y="2875844"/>
            <a:ext cx="3289490" cy="1077218"/>
          </a:xfrm>
          <a:prstGeom prst="rect">
            <a:avLst/>
          </a:prstGeom>
          <a:solidFill>
            <a:srgbClr val="FFC000"/>
          </a:solidFill>
        </p:spPr>
        <p:txBody>
          <a:bodyPr wrap="none">
            <a:spAutoFit/>
          </a:bodyPr>
          <a:lstStyle/>
          <a:p>
            <a:r>
              <a:rPr lang="bn-IN" sz="3200" dirty="0" smtClean="0"/>
              <a:t>১।</a:t>
            </a:r>
            <a:r>
              <a:rPr lang="en-US" sz="3200" dirty="0" smtClean="0"/>
              <a:t>RAM</a:t>
            </a:r>
            <a:r>
              <a:rPr lang="bn-IN" sz="3200" dirty="0" smtClean="0"/>
              <a:t> কী ? </a:t>
            </a:r>
          </a:p>
          <a:p>
            <a:r>
              <a:rPr lang="bn-IN" sz="3200" dirty="0" smtClean="0"/>
              <a:t>২।</a:t>
            </a:r>
            <a:r>
              <a:rPr lang="en-US" sz="3200" dirty="0" smtClean="0"/>
              <a:t>Processor</a:t>
            </a:r>
            <a:r>
              <a:rPr lang="bn-IN" sz="3200" dirty="0" smtClean="0"/>
              <a:t> কী?  </a:t>
            </a:r>
            <a:endParaRPr lang="en-US" sz="3200" dirty="0"/>
          </a:p>
        </p:txBody>
      </p:sp>
    </p:spTree>
    <p:extLst>
      <p:ext uri="{BB962C8B-B14F-4D97-AF65-F5344CB8AC3E}">
        <p14:creationId xmlns:p14="http://schemas.microsoft.com/office/powerpoint/2010/main" val="273474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59558" y="643166"/>
            <a:ext cx="5778612" cy="10287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rPr>
              <a:t>জোড়ায়</a:t>
            </a:r>
            <a:r>
              <a:rPr lang="en-US" sz="3200" dirty="0" smtClean="0">
                <a:solidFill>
                  <a:schemeClr val="tx1"/>
                </a:solidFill>
              </a:rPr>
              <a:t> </a:t>
            </a:r>
            <a:r>
              <a:rPr lang="en-US" sz="3200" dirty="0" err="1" smtClean="0">
                <a:solidFill>
                  <a:schemeClr val="tx1"/>
                </a:solidFill>
              </a:rPr>
              <a:t>কাজঃ</a:t>
            </a:r>
            <a:r>
              <a:rPr lang="bn-BD" sz="3200" dirty="0" smtClean="0">
                <a:solidFill>
                  <a:schemeClr val="tx1"/>
                </a:solidFill>
              </a:rPr>
              <a:t>(১০মিঃ)</a:t>
            </a:r>
            <a:endParaRPr lang="en-US" sz="3200" dirty="0">
              <a:solidFill>
                <a:schemeClr val="tx1"/>
              </a:solidFill>
            </a:endParaRPr>
          </a:p>
        </p:txBody>
      </p:sp>
      <p:sp>
        <p:nvSpPr>
          <p:cNvPr id="2" name="TextBox 1"/>
          <p:cNvSpPr txBox="1"/>
          <p:nvPr/>
        </p:nvSpPr>
        <p:spPr>
          <a:xfrm>
            <a:off x="559558" y="2579427"/>
            <a:ext cx="8598090" cy="523220"/>
          </a:xfrm>
          <a:prstGeom prst="rect">
            <a:avLst/>
          </a:prstGeom>
          <a:solidFill>
            <a:srgbClr val="FFC000"/>
          </a:solidFill>
        </p:spPr>
        <p:txBody>
          <a:bodyPr wrap="square" rtlCol="0">
            <a:spAutoFit/>
          </a:bodyPr>
          <a:lstStyle/>
          <a:p>
            <a:r>
              <a:rPr lang="bn-IN" sz="2800" dirty="0" smtClean="0"/>
              <a:t>১।মাদার বোর্ডের প্রধান প্রধান উপাধান গুলির নাম লিখ ।</a:t>
            </a:r>
            <a:endParaRPr lang="en-US" sz="2800" dirty="0"/>
          </a:p>
        </p:txBody>
      </p:sp>
    </p:spTree>
    <p:extLst>
      <p:ext uri="{BB962C8B-B14F-4D97-AF65-F5344CB8AC3E}">
        <p14:creationId xmlns:p14="http://schemas.microsoft.com/office/powerpoint/2010/main" val="406691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05577" y="488252"/>
            <a:ext cx="3070858" cy="140017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chemeClr val="tx1"/>
                </a:solidFill>
              </a:rPr>
              <a:t>দলীয় কাজঃ(১৫মিঃ</a:t>
            </a:r>
            <a:r>
              <a:rPr lang="bn-BD" sz="3600" dirty="0" smtClean="0">
                <a:solidFill>
                  <a:schemeClr val="tx1"/>
                </a:solidFill>
              </a:rPr>
              <a:t>)</a:t>
            </a:r>
            <a:endParaRPr lang="en-US" sz="3600" dirty="0">
              <a:solidFill>
                <a:schemeClr val="tx1"/>
              </a:solidFill>
            </a:endParaRPr>
          </a:p>
        </p:txBody>
      </p:sp>
      <p:sp>
        <p:nvSpPr>
          <p:cNvPr id="2" name="TextBox 1"/>
          <p:cNvSpPr txBox="1"/>
          <p:nvPr/>
        </p:nvSpPr>
        <p:spPr>
          <a:xfrm>
            <a:off x="518615" y="2511188"/>
            <a:ext cx="8993875" cy="1077218"/>
          </a:xfrm>
          <a:prstGeom prst="rect">
            <a:avLst/>
          </a:prstGeom>
          <a:solidFill>
            <a:srgbClr val="FFC000"/>
          </a:solidFill>
        </p:spPr>
        <p:txBody>
          <a:bodyPr wrap="square" rtlCol="0">
            <a:spAutoFit/>
          </a:bodyPr>
          <a:lstStyle/>
          <a:p>
            <a:r>
              <a:rPr lang="bn-IN" sz="3200" dirty="0" smtClean="0"/>
              <a:t>১। মাদারবোর্ডের  বিভিন্ন যন্ত্র গুলি চিহ্নিত কর এবং কাজ উল্লেখ কর ।</a:t>
            </a:r>
            <a:endParaRPr lang="en-US" sz="3200" dirty="0"/>
          </a:p>
        </p:txBody>
      </p:sp>
    </p:spTree>
    <p:extLst>
      <p:ext uri="{BB962C8B-B14F-4D97-AF65-F5344CB8AC3E}">
        <p14:creationId xmlns:p14="http://schemas.microsoft.com/office/powerpoint/2010/main" val="226538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185738" y="514350"/>
            <a:ext cx="3429000" cy="800100"/>
          </a:xfrm>
          <a:prstGeom prst="flowChartAlternate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BAN" panose="02000000000000000000" pitchFamily="2" charset="0"/>
                <a:cs typeface="NikoshBAN" panose="02000000000000000000" pitchFamily="2" charset="0"/>
              </a:rPr>
              <a:t>মূল্যায়ন</a:t>
            </a:r>
            <a:endParaRPr lang="en-US" sz="4000" dirty="0">
              <a:solidFill>
                <a:schemeClr val="tx1"/>
              </a:solidFill>
              <a:latin typeface="NikoshBAN" panose="02000000000000000000" pitchFamily="2" charset="0"/>
              <a:cs typeface="NikoshBAN" panose="02000000000000000000" pitchFamily="2" charset="0"/>
            </a:endParaRPr>
          </a:p>
        </p:txBody>
      </p:sp>
      <p:sp>
        <p:nvSpPr>
          <p:cNvPr id="3" name="TextBox 2"/>
          <p:cNvSpPr txBox="1"/>
          <p:nvPr/>
        </p:nvSpPr>
        <p:spPr>
          <a:xfrm>
            <a:off x="818866" y="2483893"/>
            <a:ext cx="9730853" cy="3046988"/>
          </a:xfrm>
          <a:prstGeom prst="rect">
            <a:avLst/>
          </a:prstGeom>
          <a:solidFill>
            <a:srgbClr val="FFC000"/>
          </a:solidFill>
        </p:spPr>
        <p:txBody>
          <a:bodyPr wrap="square" rtlCol="0">
            <a:spAutoFit/>
          </a:bodyPr>
          <a:lstStyle/>
          <a:p>
            <a:endParaRPr lang="bn-IN" sz="3200" dirty="0" smtClean="0"/>
          </a:p>
          <a:p>
            <a:r>
              <a:rPr lang="bn-IN" sz="3200" dirty="0" smtClean="0"/>
              <a:t>১। হ্যাং কী তা ব্যাখ্যা কর।</a:t>
            </a:r>
          </a:p>
          <a:p>
            <a:r>
              <a:rPr lang="bn-IN" sz="3200" dirty="0" smtClean="0"/>
              <a:t>২। এন্টিভাইরাস কী তার ব্যববহার উল্লেখ কর ।</a:t>
            </a:r>
          </a:p>
          <a:p>
            <a:r>
              <a:rPr lang="bn-IN" sz="3200" dirty="0" smtClean="0"/>
              <a:t>৩। মাদার বোর্ড  কী তা শনাক্ত করতে পারবে ।</a:t>
            </a:r>
          </a:p>
          <a:p>
            <a:r>
              <a:rPr lang="bn-IN" sz="3200" dirty="0"/>
              <a:t>৪</a:t>
            </a:r>
            <a:r>
              <a:rPr lang="bn-IN" sz="3200" dirty="0" smtClean="0"/>
              <a:t>।রেম,প্রসেসর,কুলিং ফেন,পাওয়ার সাপ্লাই শনাক্ত ও কাজ বল ।</a:t>
            </a:r>
            <a:endParaRPr lang="en-US" sz="3200" dirty="0"/>
          </a:p>
        </p:txBody>
      </p:sp>
    </p:spTree>
    <p:extLst>
      <p:ext uri="{BB962C8B-B14F-4D97-AF65-F5344CB8AC3E}">
        <p14:creationId xmlns:p14="http://schemas.microsoft.com/office/powerpoint/2010/main" val="160831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6302" y="447023"/>
            <a:ext cx="1838965" cy="584775"/>
          </a:xfrm>
          <a:prstGeom prst="rect">
            <a:avLst/>
          </a:prstGeom>
          <a:solidFill>
            <a:srgbClr val="E1FFFF"/>
          </a:solidFill>
        </p:spPr>
        <p:style>
          <a:lnRef idx="1">
            <a:schemeClr val="accent2"/>
          </a:lnRef>
          <a:fillRef idx="3">
            <a:schemeClr val="accent2"/>
          </a:fillRef>
          <a:effectRef idx="2">
            <a:schemeClr val="accent2"/>
          </a:effectRef>
          <a:fontRef idx="minor">
            <a:schemeClr val="lt1"/>
          </a:fontRef>
        </p:style>
        <p:txBody>
          <a:bodyPr wrap="none">
            <a:spAutoFit/>
          </a:bodyPr>
          <a:lstStyle/>
          <a:p>
            <a:pPr algn="ctr" fontAlgn="auto">
              <a:spcBef>
                <a:spcPts val="0"/>
              </a:spcBef>
              <a:spcAft>
                <a:spcPts val="0"/>
              </a:spcAft>
              <a:defRPr/>
            </a:pPr>
            <a:r>
              <a:rPr lang="bn-IN" sz="3200" b="1" dirty="0" smtClean="0">
                <a:solidFill>
                  <a:sysClr val="windowText" lastClr="000000"/>
                </a:solidFill>
                <a:latin typeface="NikoshBAN" pitchFamily="2" charset="0"/>
                <a:cs typeface="NikoshBAN" pitchFamily="2" charset="0"/>
              </a:rPr>
              <a:t> </a:t>
            </a:r>
            <a:r>
              <a:rPr lang="bn-BD" sz="3200" b="1" dirty="0" smtClean="0">
                <a:solidFill>
                  <a:sysClr val="windowText" lastClr="000000"/>
                </a:solidFill>
                <a:latin typeface="NikoshBAN" pitchFamily="2" charset="0"/>
                <a:cs typeface="NikoshBAN" pitchFamily="2" charset="0"/>
              </a:rPr>
              <a:t>বাড়ির </a:t>
            </a:r>
            <a:r>
              <a:rPr lang="bn-BD" sz="3200" b="1" dirty="0">
                <a:solidFill>
                  <a:sysClr val="windowText" lastClr="000000"/>
                </a:solidFill>
                <a:latin typeface="NikoshBAN" pitchFamily="2" charset="0"/>
                <a:cs typeface="NikoshBAN" pitchFamily="2" charset="0"/>
              </a:rPr>
              <a:t>কাজ </a:t>
            </a:r>
            <a:endParaRPr lang="en-US" sz="3200" b="1" dirty="0">
              <a:solidFill>
                <a:sysClr val="windowText" lastClr="000000"/>
              </a:solidFill>
              <a:latin typeface="NikoshBAN" pitchFamily="2" charset="0"/>
              <a:cs typeface="NikoshBAN" pitchFamily="2" charset="0"/>
            </a:endParaRPr>
          </a:p>
        </p:txBody>
      </p:sp>
      <p:sp>
        <p:nvSpPr>
          <p:cNvPr id="2" name="TextBox 1"/>
          <p:cNvSpPr txBox="1"/>
          <p:nvPr/>
        </p:nvSpPr>
        <p:spPr>
          <a:xfrm>
            <a:off x="576302" y="1828800"/>
            <a:ext cx="10464737" cy="1200329"/>
          </a:xfrm>
          <a:prstGeom prst="rect">
            <a:avLst/>
          </a:prstGeom>
          <a:solidFill>
            <a:srgbClr val="FFC000"/>
          </a:solidFill>
        </p:spPr>
        <p:txBody>
          <a:bodyPr wrap="square" rtlCol="0">
            <a:spAutoFit/>
          </a:bodyPr>
          <a:lstStyle/>
          <a:p>
            <a:r>
              <a:rPr lang="bn-IN" dirty="0" smtClean="0"/>
              <a:t>.</a:t>
            </a:r>
            <a:r>
              <a:rPr lang="bn-IN" sz="3600" dirty="0" smtClean="0"/>
              <a:t>১। তোমার </a:t>
            </a:r>
            <a:r>
              <a:rPr lang="en-US" sz="3600" dirty="0" smtClean="0"/>
              <a:t>ICT </a:t>
            </a:r>
            <a:r>
              <a:rPr lang="bn-IN" sz="3600" dirty="0" smtClean="0"/>
              <a:t>যন্ত্রটি </a:t>
            </a:r>
            <a:r>
              <a:rPr lang="en-US" sz="3600" dirty="0" smtClean="0"/>
              <a:t>Hang </a:t>
            </a:r>
            <a:r>
              <a:rPr lang="bn-IN" sz="3600" dirty="0" smtClean="0"/>
              <a:t>হওয়া থেকে  রক্ষা করবে তা বিশ্লেষন কর ।</a:t>
            </a:r>
            <a:endParaRPr lang="en-US" sz="3600" dirty="0"/>
          </a:p>
        </p:txBody>
      </p:sp>
    </p:spTree>
    <p:extLst>
      <p:ext uri="{BB962C8B-B14F-4D97-AF65-F5344CB8AC3E}">
        <p14:creationId xmlns:p14="http://schemas.microsoft.com/office/powerpoint/2010/main" val="255847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1851" y="2380849"/>
            <a:ext cx="8602201" cy="40618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ounded Rectangle 4"/>
          <p:cNvSpPr/>
          <p:nvPr/>
        </p:nvSpPr>
        <p:spPr>
          <a:xfrm>
            <a:off x="752998" y="853335"/>
            <a:ext cx="3614737" cy="12573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bg2">
                    <a:lumMod val="25000"/>
                  </a:schemeClr>
                </a:solidFill>
              </a:rPr>
              <a:t>ধন্যবাদ</a:t>
            </a:r>
            <a:endParaRPr lang="en-US" sz="4000" dirty="0">
              <a:solidFill>
                <a:schemeClr val="bg2">
                  <a:lumMod val="25000"/>
                </a:schemeClr>
              </a:solidFill>
            </a:endParaRPr>
          </a:p>
        </p:txBody>
      </p:sp>
    </p:spTree>
    <p:extLst>
      <p:ext uri="{BB962C8B-B14F-4D97-AF65-F5344CB8AC3E}">
        <p14:creationId xmlns:p14="http://schemas.microsoft.com/office/powerpoint/2010/main" val="43361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30982" y="178442"/>
            <a:ext cx="2677336" cy="923330"/>
          </a:xfrm>
          <a:prstGeom prst="rect">
            <a:avLst/>
          </a:prstGeom>
          <a:solidFill>
            <a:srgbClr val="FFFF00"/>
          </a:solidFill>
        </p:spPr>
        <p:txBody>
          <a:bodyPr wrap="none" lIns="91440" tIns="45720" rIns="91440" bIns="45720">
            <a:spAutoFit/>
          </a:bodyPr>
          <a:lstStyle/>
          <a:p>
            <a:pPr algn="ctr"/>
            <a:r>
              <a:rPr lang="bn-BD"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পরিচিতি</a:t>
            </a:r>
            <a:endPar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6" name="Rectangle 5"/>
          <p:cNvSpPr/>
          <p:nvPr/>
        </p:nvSpPr>
        <p:spPr>
          <a:xfrm>
            <a:off x="707279" y="2009164"/>
            <a:ext cx="4911298" cy="3108543"/>
          </a:xfrm>
          <a:prstGeom prst="rect">
            <a:avLst/>
          </a:prstGeom>
          <a:solidFill>
            <a:srgbClr val="FFC000"/>
          </a:solidFill>
        </p:spPr>
        <p:txBody>
          <a:bodyPr wrap="square">
            <a:spAutoFit/>
          </a:bodyPr>
          <a:lstStyle/>
          <a:p>
            <a:pPr algn="ctr"/>
            <a:r>
              <a:rPr lang="bn-IN" sz="2800" dirty="0"/>
              <a:t>মোঃ হাবিবুর রহমান</a:t>
            </a:r>
          </a:p>
          <a:p>
            <a:pPr algn="ctr"/>
            <a:r>
              <a:rPr lang="bn-IN" sz="2800" dirty="0"/>
              <a:t>সহকারি অধ্যাপক(পদার্থ বিজ্ঞান)</a:t>
            </a:r>
          </a:p>
          <a:p>
            <a:pPr algn="ctr"/>
            <a:r>
              <a:rPr lang="bn-IN" sz="2800" dirty="0"/>
              <a:t>হরিনাদী ফাযিল মাদ্রাসা</a:t>
            </a:r>
          </a:p>
          <a:p>
            <a:pPr algn="ctr"/>
            <a:r>
              <a:rPr lang="bn-IN" sz="2800" dirty="0"/>
              <a:t>ফুলপুর,ময়মনসিং হ</a:t>
            </a:r>
          </a:p>
          <a:p>
            <a:pPr algn="ctr"/>
            <a:r>
              <a:rPr lang="bn-IN" sz="2800" dirty="0"/>
              <a:t>মোবাইল-০১৯৮৯২১৯৪৫২</a:t>
            </a:r>
          </a:p>
          <a:p>
            <a:pPr algn="ctr"/>
            <a:r>
              <a:rPr lang="bn-IN" sz="2800" dirty="0"/>
              <a:t>ইমেইল-</a:t>
            </a:r>
            <a:r>
              <a:rPr lang="en-US" sz="2800" dirty="0"/>
              <a:t>hrf20t@gmail.com</a:t>
            </a:r>
          </a:p>
        </p:txBody>
      </p:sp>
      <p:sp>
        <p:nvSpPr>
          <p:cNvPr id="7" name="TextBox 6"/>
          <p:cNvSpPr txBox="1"/>
          <p:nvPr/>
        </p:nvSpPr>
        <p:spPr>
          <a:xfrm>
            <a:off x="7089784" y="2622615"/>
            <a:ext cx="4516582" cy="3046988"/>
          </a:xfrm>
          <a:prstGeom prst="rect">
            <a:avLst/>
          </a:prstGeom>
          <a:solidFill>
            <a:srgbClr val="FFFF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smtClean="0">
                <a:solidFill>
                  <a:schemeClr val="tx1"/>
                </a:solidFill>
                <a:latin typeface="NikoshBAN" pitchFamily="2" charset="0"/>
                <a:cs typeface="NikoshBAN" pitchFamily="2" charset="0"/>
              </a:rPr>
              <a:t>বিষয়</a:t>
            </a:r>
            <a:r>
              <a:rPr lang="en-US" sz="3200" dirty="0" smtClean="0">
                <a:solidFill>
                  <a:schemeClr val="tx1"/>
                </a:solidFill>
                <a:latin typeface="NikoshBAN" pitchFamily="2" charset="0"/>
                <a:cs typeface="NikoshBAN" pitchFamily="2" charset="0"/>
              </a:rPr>
              <a:t>ঃ  </a:t>
            </a:r>
            <a:r>
              <a:rPr lang="bn-BD" sz="3200" dirty="0" smtClean="0">
                <a:solidFill>
                  <a:schemeClr val="tx1"/>
                </a:solidFill>
                <a:latin typeface="NikoshBAN" pitchFamily="2" charset="0"/>
                <a:cs typeface="NikoshBAN" pitchFamily="2" charset="0"/>
              </a:rPr>
              <a:t>তথ্য ও যোগাযোগ প্রযুক্তি</a:t>
            </a:r>
            <a:endParaRPr lang="en-US" sz="3200" dirty="0" smtClean="0">
              <a:solidFill>
                <a:schemeClr val="tx1"/>
              </a:solidFill>
              <a:latin typeface="NikoshBAN" pitchFamily="2" charset="0"/>
              <a:cs typeface="NikoshBAN" pitchFamily="2" charset="0"/>
            </a:endParaRPr>
          </a:p>
          <a:p>
            <a:r>
              <a:rPr lang="bn-BD" sz="3200" dirty="0">
                <a:solidFill>
                  <a:schemeClr val="tx1"/>
                </a:solidFill>
                <a:latin typeface="NikoshBAN" pitchFamily="2" charset="0"/>
                <a:cs typeface="NikoshBAN" pitchFamily="2" charset="0"/>
              </a:rPr>
              <a:t>শ্রেণিঃ </a:t>
            </a:r>
            <a:r>
              <a:rPr lang="en-US" sz="3200" dirty="0">
                <a:solidFill>
                  <a:schemeClr val="tx1"/>
                </a:solidFill>
                <a:latin typeface="NikoshBAN" pitchFamily="2" charset="0"/>
                <a:cs typeface="NikoshBAN" pitchFamily="2" charset="0"/>
              </a:rPr>
              <a:t>  9</a:t>
            </a:r>
            <a:r>
              <a:rPr lang="bn-BD" sz="3200" dirty="0">
                <a:solidFill>
                  <a:schemeClr val="tx1"/>
                </a:solidFill>
                <a:latin typeface="NikoshBAN" pitchFamily="2" charset="0"/>
                <a:cs typeface="NikoshBAN" pitchFamily="2" charset="0"/>
              </a:rPr>
              <a:t>ম</a:t>
            </a:r>
            <a:r>
              <a:rPr lang="en-US" sz="3200" dirty="0">
                <a:solidFill>
                  <a:schemeClr val="tx1"/>
                </a:solidFill>
                <a:latin typeface="NikoshBAN" pitchFamily="2" charset="0"/>
                <a:cs typeface="NikoshBAN" pitchFamily="2" charset="0"/>
              </a:rPr>
              <a:t>-১০ম</a:t>
            </a:r>
            <a:endParaRPr lang="bn-IN" sz="3200" dirty="0">
              <a:solidFill>
                <a:schemeClr val="tx1"/>
              </a:solidFill>
              <a:latin typeface="NikoshBAN" pitchFamily="2" charset="0"/>
              <a:cs typeface="NikoshBAN" pitchFamily="2" charset="0"/>
            </a:endParaRPr>
          </a:p>
          <a:p>
            <a:r>
              <a:rPr lang="en-US" sz="3200" dirty="0" err="1" smtClean="0">
                <a:solidFill>
                  <a:schemeClr val="tx1"/>
                </a:solidFill>
                <a:latin typeface="NikoshBAN" pitchFamily="2" charset="0"/>
                <a:cs typeface="NikoshBAN" pitchFamily="2" charset="0"/>
              </a:rPr>
              <a:t>অধ্যায়ঃ</a:t>
            </a:r>
            <a:r>
              <a:rPr lang="en-US" sz="3200" dirty="0" smtClean="0">
                <a:solidFill>
                  <a:schemeClr val="tx1"/>
                </a:solidFill>
                <a:latin typeface="NikoshBAN" pitchFamily="2" charset="0"/>
                <a:cs typeface="NikoshBAN" pitchFamily="2" charset="0"/>
              </a:rPr>
              <a:t> </a:t>
            </a:r>
            <a:r>
              <a:rPr lang="bn-IN" sz="3200" dirty="0" smtClean="0">
                <a:solidFill>
                  <a:schemeClr val="tx1"/>
                </a:solidFill>
                <a:latin typeface="NikoshBAN" pitchFamily="2" charset="0"/>
                <a:cs typeface="NikoshBAN" pitchFamily="2" charset="0"/>
              </a:rPr>
              <a:t>দ্বিতীয় </a:t>
            </a:r>
            <a:endParaRPr lang="en-US" sz="3200" dirty="0" smtClean="0">
              <a:ln/>
              <a:solidFill>
                <a:schemeClr val="tx1"/>
              </a:solidFill>
              <a:latin typeface="NikoshBAN" pitchFamily="2" charset="0"/>
              <a:cs typeface="NikoshBAN" pitchFamily="2" charset="0"/>
            </a:endParaRPr>
          </a:p>
          <a:p>
            <a:pPr marL="1547813" indent="-1547813">
              <a:defRPr/>
            </a:pPr>
            <a:r>
              <a:rPr lang="bn-IN" sz="3200" dirty="0">
                <a:solidFill>
                  <a:schemeClr val="tx1"/>
                </a:solidFill>
                <a:latin typeface="NikoshBAN" pitchFamily="2" charset="0"/>
                <a:cs typeface="NikoshBAN" pitchFamily="2" charset="0"/>
              </a:rPr>
              <a:t>হার্ডওয়ার</a:t>
            </a:r>
            <a:r>
              <a:rPr lang="bn-BD" sz="3200" dirty="0" smtClean="0">
                <a:solidFill>
                  <a:schemeClr val="tx1"/>
                </a:solidFill>
                <a:latin typeface="NikoshBAN" pitchFamily="2" charset="0"/>
                <a:cs typeface="NikoshBAN" pitchFamily="2" charset="0"/>
              </a:rPr>
              <a:t>শিরোনামঃ</a:t>
            </a:r>
            <a:r>
              <a:rPr lang="en-US" sz="3200" dirty="0" smtClean="0">
                <a:solidFill>
                  <a:schemeClr val="tx1"/>
                </a:solidFill>
                <a:latin typeface="NikoshBAN" pitchFamily="2" charset="0"/>
                <a:cs typeface="NikoshBAN" pitchFamily="2" charset="0"/>
              </a:rPr>
              <a:t> </a:t>
            </a:r>
            <a:r>
              <a:rPr lang="bn-IN" sz="3200" dirty="0" smtClean="0">
                <a:solidFill>
                  <a:schemeClr val="tx1"/>
                </a:solidFill>
                <a:latin typeface="NikoshBAN" pitchFamily="2" charset="0"/>
                <a:cs typeface="NikoshBAN" pitchFamily="2" charset="0"/>
              </a:rPr>
              <a:t>ট্রাবলশুটিং হার্ড-ওয়ার-২</a:t>
            </a:r>
            <a:endParaRPr lang="en-US" sz="3200" dirty="0" smtClean="0">
              <a:ln w="13462">
                <a:solidFill>
                  <a:schemeClr val="tx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itchFamily="2" charset="0"/>
            </a:endParaRPr>
          </a:p>
          <a:p>
            <a:pPr>
              <a:defRPr/>
            </a:pPr>
            <a:r>
              <a:rPr lang="bn-BD" sz="3200" dirty="0" smtClean="0">
                <a:solidFill>
                  <a:schemeClr val="tx1"/>
                </a:solidFill>
                <a:latin typeface="NikoshBAN" pitchFamily="2" charset="0"/>
                <a:cs typeface="NikoshBAN" pitchFamily="2" charset="0"/>
              </a:rPr>
              <a:t>সময়</a:t>
            </a:r>
            <a:r>
              <a:rPr lang="en-US" sz="3200" dirty="0" smtClean="0">
                <a:solidFill>
                  <a:schemeClr val="tx1"/>
                </a:solidFill>
                <a:latin typeface="NikoshBAN" pitchFamily="2" charset="0"/>
                <a:cs typeface="NikoshBAN" pitchFamily="2" charset="0"/>
              </a:rPr>
              <a:t>ঃ 45</a:t>
            </a:r>
            <a:r>
              <a:rPr lang="bn-BD" sz="3200" dirty="0" smtClean="0">
                <a:solidFill>
                  <a:schemeClr val="tx1"/>
                </a:solidFill>
                <a:latin typeface="NikoshBAN" pitchFamily="2" charset="0"/>
                <a:cs typeface="NikoshBAN" pitchFamily="2" charset="0"/>
              </a:rPr>
              <a:t> </a:t>
            </a:r>
            <a:r>
              <a:rPr lang="bn-BD" sz="3200" dirty="0" smtClean="0">
                <a:solidFill>
                  <a:schemeClr val="tx1"/>
                </a:solidFill>
                <a:latin typeface="NikoshBAN" pitchFamily="2" charset="0"/>
                <a:cs typeface="NikoshBAN" pitchFamily="2" charset="0"/>
              </a:rPr>
              <a:t>মিনিট</a:t>
            </a:r>
            <a:endParaRPr lang="en-US" sz="3200" dirty="0" smtClean="0">
              <a:solidFill>
                <a:schemeClr val="tx1"/>
              </a:solidFill>
              <a:latin typeface="NikoshBAN" pitchFamily="2" charset="0"/>
              <a:cs typeface="NikoshBAN" pitchFamily="2" charset="0"/>
            </a:endParaRPr>
          </a:p>
        </p:txBody>
      </p:sp>
      <p:sp>
        <p:nvSpPr>
          <p:cNvPr id="2" name="Date Placeholder 1"/>
          <p:cNvSpPr>
            <a:spLocks noGrp="1"/>
          </p:cNvSpPr>
          <p:nvPr>
            <p:ph type="dt" sz="half" idx="10"/>
          </p:nvPr>
        </p:nvSpPr>
        <p:spPr>
          <a:xfrm>
            <a:off x="7213948" y="6130881"/>
            <a:ext cx="2743200" cy="365125"/>
          </a:xfrm>
        </p:spPr>
        <p:txBody>
          <a:bodyPr/>
          <a:lstStyle/>
          <a:p>
            <a:fld id="{57D7DD32-3983-4265-A9A5-A0038F7B4784}" type="datetime4">
              <a:rPr lang="en-US" sz="2400" smtClean="0">
                <a:solidFill>
                  <a:srgbClr val="FF0000"/>
                </a:solidFill>
              </a:rPr>
              <a:t>April 28, 2020</a:t>
            </a:fld>
            <a:endParaRPr lang="en-US" sz="2400" dirty="0">
              <a:solidFill>
                <a:srgbClr val="FF0000"/>
              </a:solidFill>
            </a:endParaRPr>
          </a:p>
        </p:txBody>
      </p:sp>
    </p:spTree>
    <p:extLst>
      <p:ext uri="{BB962C8B-B14F-4D97-AF65-F5344CB8AC3E}">
        <p14:creationId xmlns:p14="http://schemas.microsoft.com/office/powerpoint/2010/main" val="15299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p:cTn id="21"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7">
                                            <p:txEl>
                                              <p:pRg st="0" end="0"/>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p:cTn id="27"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9"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30" dur="1000"/>
                                        <p:tgtEl>
                                          <p:spTgt spid="7">
                                            <p:txEl>
                                              <p:pRg st="1" end="1"/>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 calcmode="lin" valueType="num">
                                      <p:cBhvr>
                                        <p:cTn id="33"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36" dur="1000"/>
                                        <p:tgtEl>
                                          <p:spTgt spid="7">
                                            <p:txEl>
                                              <p:pRg st="2" end="2"/>
                                            </p:txEl>
                                          </p:spTgt>
                                        </p:tgtEl>
                                      </p:cBhvr>
                                    </p:animEffect>
                                  </p:childTnLst>
                                </p:cTn>
                              </p:par>
                              <p:par>
                                <p:cTn id="37" presetID="31" presetClass="entr" presetSubtype="0" fill="hold" nodeType="with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 calcmode="lin" valueType="num">
                                      <p:cBhvr>
                                        <p:cTn id="39"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7">
                                            <p:txEl>
                                              <p:pRg st="3" end="3"/>
                                            </p:txEl>
                                          </p:spTgt>
                                        </p:tgtEl>
                                      </p:cBhvr>
                                    </p:animEffect>
                                  </p:childTnLst>
                                </p:cTn>
                              </p:par>
                              <p:par>
                                <p:cTn id="43" presetID="31" presetClass="entr" presetSubtype="0" fill="hold" nodeType="withEffect">
                                  <p:stCondLst>
                                    <p:cond delay="0"/>
                                  </p:stCondLst>
                                  <p:childTnLst>
                                    <p:set>
                                      <p:cBhvr>
                                        <p:cTn id="44" dur="1" fill="hold">
                                          <p:stCondLst>
                                            <p:cond delay="0"/>
                                          </p:stCondLst>
                                        </p:cTn>
                                        <p:tgtEl>
                                          <p:spTgt spid="7">
                                            <p:txEl>
                                              <p:pRg st="4" end="4"/>
                                            </p:txEl>
                                          </p:spTgt>
                                        </p:tgtEl>
                                        <p:attrNameLst>
                                          <p:attrName>style.visibility</p:attrName>
                                        </p:attrNameLst>
                                      </p:cBhvr>
                                      <p:to>
                                        <p:strVal val="visible"/>
                                      </p:to>
                                    </p:set>
                                    <p:anim calcmode="lin" valueType="num">
                                      <p:cBhvr>
                                        <p:cTn id="45"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6"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47"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48" dur="1000"/>
                                        <p:tgtEl>
                                          <p:spTgt spid="7">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ppt_x"/>
                                          </p:val>
                                        </p:tav>
                                        <p:tav tm="100000">
                                          <p:val>
                                            <p:strVal val="#ppt_x"/>
                                          </p:val>
                                        </p:tav>
                                      </p:tavLst>
                                    </p:anim>
                                    <p:anim calcmode="lin" valueType="num">
                                      <p:cBhvr additive="base">
                                        <p:cTn id="5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242" y="423081"/>
            <a:ext cx="10386121" cy="6223379"/>
          </a:xfrm>
          <a:prstGeom prst="rect">
            <a:avLst/>
          </a:prstGeom>
        </p:spPr>
      </p:pic>
    </p:spTree>
    <p:extLst>
      <p:ext uri="{BB962C8B-B14F-4D97-AF65-F5344CB8AC3E}">
        <p14:creationId xmlns:p14="http://schemas.microsoft.com/office/powerpoint/2010/main" val="231589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385763" y="914400"/>
            <a:ext cx="4686300" cy="1271588"/>
          </a:xfrm>
          <a:prstGeom prst="rightArrow">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rPr>
              <a:t>পাঠ ঘোষনা</a:t>
            </a:r>
            <a:endParaRPr lang="en-US" sz="4000" dirty="0">
              <a:solidFill>
                <a:schemeClr val="tx1"/>
              </a:solidFill>
            </a:endParaRPr>
          </a:p>
        </p:txBody>
      </p:sp>
      <p:pic>
        <p:nvPicPr>
          <p:cNvPr id="6" name="Picture 5"/>
          <p:cNvPicPr>
            <a:picLocks noChangeAspect="1"/>
          </p:cNvPicPr>
          <p:nvPr/>
        </p:nvPicPr>
        <p:blipFill>
          <a:blip r:embed="rId3"/>
          <a:stretch>
            <a:fillRect/>
          </a:stretch>
        </p:blipFill>
        <p:spPr>
          <a:xfrm>
            <a:off x="6093920" y="34824"/>
            <a:ext cx="1896020" cy="1827034"/>
          </a:xfrm>
          <a:prstGeom prst="rect">
            <a:avLst/>
          </a:prstGeom>
        </p:spPr>
      </p:pic>
      <p:sp>
        <p:nvSpPr>
          <p:cNvPr id="7" name="Rectangle 6"/>
          <p:cNvSpPr/>
          <p:nvPr/>
        </p:nvSpPr>
        <p:spPr>
          <a:xfrm>
            <a:off x="5739008" y="2683649"/>
            <a:ext cx="4150992" cy="584775"/>
          </a:xfrm>
          <a:prstGeom prst="rect">
            <a:avLst/>
          </a:prstGeom>
          <a:solidFill>
            <a:srgbClr val="FFC000"/>
          </a:solidFill>
          <a:ln>
            <a:solidFill>
              <a:srgbClr val="FFFFFF"/>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3200" b="1" dirty="0" err="1" smtClean="0">
                <a:solidFill>
                  <a:srgbClr val="FF0000"/>
                </a:solidFill>
                <a:latin typeface="NikoshBAN" pitchFamily="2" charset="0"/>
                <a:cs typeface="NikoshBAN" pitchFamily="2" charset="0"/>
              </a:rPr>
              <a:t>কম্পিউটার</a:t>
            </a:r>
            <a:r>
              <a:rPr lang="en-US" sz="3200" b="1" dirty="0" smtClean="0">
                <a:solidFill>
                  <a:srgbClr val="FF0000"/>
                </a:solidFill>
                <a:latin typeface="NikoshBAN" pitchFamily="2" charset="0"/>
                <a:cs typeface="NikoshBAN" pitchFamily="2" charset="0"/>
              </a:rPr>
              <a:t> </a:t>
            </a:r>
            <a:r>
              <a:rPr lang="en-US" sz="3200" b="1" dirty="0" err="1">
                <a:solidFill>
                  <a:srgbClr val="FF0000"/>
                </a:solidFill>
                <a:latin typeface="NikoshBAN" pitchFamily="2" charset="0"/>
                <a:cs typeface="NikoshBAN" pitchFamily="2" charset="0"/>
              </a:rPr>
              <a:t>সাধারণ</a:t>
            </a:r>
            <a:r>
              <a:rPr lang="en-US" sz="3200" b="1" dirty="0">
                <a:solidFill>
                  <a:srgbClr val="FF0000"/>
                </a:solidFill>
                <a:latin typeface="NikoshBAN" pitchFamily="2" charset="0"/>
                <a:cs typeface="NikoshBAN" pitchFamily="2" charset="0"/>
              </a:rPr>
              <a:t> </a:t>
            </a:r>
            <a:r>
              <a:rPr lang="en-US" sz="3200" b="1" dirty="0" err="1">
                <a:solidFill>
                  <a:srgbClr val="FF0000"/>
                </a:solidFill>
                <a:latin typeface="NikoshBAN" pitchFamily="2" charset="0"/>
                <a:cs typeface="NikoshBAN" pitchFamily="2" charset="0"/>
              </a:rPr>
              <a:t>ট্রাবলশুটিং</a:t>
            </a:r>
            <a:endParaRPr lang="en-US" sz="3200" b="1" dirty="0">
              <a:ln w="13462">
                <a:solidFill>
                  <a:schemeClr val="tx1"/>
                </a:solidFill>
                <a:prstDash val="solid"/>
              </a:ln>
              <a:solidFill>
                <a:srgbClr val="FF0000"/>
              </a:solidFill>
              <a:effectLst>
                <a:outerShdw dist="38100" dir="2700000" algn="bl" rotWithShape="0">
                  <a:schemeClr val="accent5"/>
                </a:outerShdw>
              </a:effectLst>
              <a:latin typeface="NikoshBAN" panose="02000000000000000000" pitchFamily="2" charset="0"/>
              <a:cs typeface="NikoshBAN" pitchFamily="2" charset="0"/>
            </a:endParaRPr>
          </a:p>
        </p:txBody>
      </p:sp>
    </p:spTree>
    <p:extLst>
      <p:ext uri="{BB962C8B-B14F-4D97-AF65-F5344CB8AC3E}">
        <p14:creationId xmlns:p14="http://schemas.microsoft.com/office/powerpoint/2010/main" val="23090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800" decel="100000"/>
                                        <p:tgtEl>
                                          <p:spTgt spid="7"/>
                                        </p:tgtEl>
                                      </p:cBhvr>
                                    </p:animEffect>
                                    <p:anim calcmode="lin" valueType="num">
                                      <p:cBhvr>
                                        <p:cTn id="22" dur="800" decel="100000" fill="hold"/>
                                        <p:tgtEl>
                                          <p:spTgt spid="7"/>
                                        </p:tgtEl>
                                        <p:attrNameLst>
                                          <p:attrName>style.rotation</p:attrName>
                                        </p:attrNameLst>
                                      </p:cBhvr>
                                      <p:tavLst>
                                        <p:tav tm="0">
                                          <p:val>
                                            <p:fltVal val="-90"/>
                                          </p:val>
                                        </p:tav>
                                        <p:tav tm="100000">
                                          <p:val>
                                            <p:fltVal val="0"/>
                                          </p:val>
                                        </p:tav>
                                      </p:tavLst>
                                    </p:anim>
                                    <p:anim calcmode="lin" valueType="num">
                                      <p:cBhvr>
                                        <p:cTn id="23" dur="800" decel="100000" fill="hold"/>
                                        <p:tgtEl>
                                          <p:spTgt spid="7"/>
                                        </p:tgtEl>
                                        <p:attrNameLst>
                                          <p:attrName>ppt_x</p:attrName>
                                        </p:attrNameLst>
                                      </p:cBhvr>
                                      <p:tavLst>
                                        <p:tav tm="0">
                                          <p:val>
                                            <p:strVal val="#ppt_x+0.4"/>
                                          </p:val>
                                        </p:tav>
                                        <p:tav tm="100000">
                                          <p:val>
                                            <p:strVal val="#ppt_x-0.05"/>
                                          </p:val>
                                        </p:tav>
                                      </p:tavLst>
                                    </p:anim>
                                    <p:anim calcmode="lin" valueType="num">
                                      <p:cBhvr>
                                        <p:cTn id="24" dur="800" decel="100000" fill="hold"/>
                                        <p:tgtEl>
                                          <p:spTgt spid="7"/>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8866" y="2483893"/>
            <a:ext cx="9730853" cy="3046988"/>
          </a:xfrm>
          <a:prstGeom prst="rect">
            <a:avLst/>
          </a:prstGeom>
          <a:solidFill>
            <a:srgbClr val="FFC000"/>
          </a:solidFill>
        </p:spPr>
        <p:txBody>
          <a:bodyPr wrap="square" rtlCol="0">
            <a:spAutoFit/>
          </a:bodyPr>
          <a:lstStyle/>
          <a:p>
            <a:r>
              <a:rPr lang="bn-IN" sz="3200" dirty="0" smtClean="0"/>
              <a:t>এই পাঠ শেষে শিক্ষার্থীরা --------</a:t>
            </a:r>
          </a:p>
          <a:p>
            <a:r>
              <a:rPr lang="bn-IN" sz="3200" dirty="0" smtClean="0"/>
              <a:t>১। হ্যাং কী তা ব্যাখ্যা করতে পারবে ।</a:t>
            </a:r>
          </a:p>
          <a:p>
            <a:r>
              <a:rPr lang="bn-IN" sz="3200" dirty="0" smtClean="0"/>
              <a:t>২। এন্টিভাইরাস কী তার ব্যববহার উল্লেখ করতে পারবে ।</a:t>
            </a:r>
          </a:p>
          <a:p>
            <a:r>
              <a:rPr lang="bn-IN" sz="3200" dirty="0" smtClean="0"/>
              <a:t>৩। মাদার বোর্ড  কী তা শনাক্ত করতে পারবে ।</a:t>
            </a:r>
          </a:p>
          <a:p>
            <a:r>
              <a:rPr lang="bn-IN" sz="3200" dirty="0"/>
              <a:t>৪</a:t>
            </a:r>
            <a:r>
              <a:rPr lang="bn-IN" sz="3200" dirty="0" smtClean="0"/>
              <a:t>।রেম,প্রসেসর,কুলিং ফেন,পাওয়ার সাপ্লাই শনাক্ত ও কাজ বিশ্লেষন  করতে পারবে ।</a:t>
            </a:r>
            <a:endParaRPr lang="en-US" sz="3200" dirty="0"/>
          </a:p>
        </p:txBody>
      </p:sp>
      <p:sp>
        <p:nvSpPr>
          <p:cNvPr id="5" name="TextBox 4"/>
          <p:cNvSpPr txBox="1"/>
          <p:nvPr/>
        </p:nvSpPr>
        <p:spPr>
          <a:xfrm>
            <a:off x="450376" y="382137"/>
            <a:ext cx="2852382" cy="584775"/>
          </a:xfrm>
          <a:prstGeom prst="rect">
            <a:avLst/>
          </a:prstGeom>
          <a:solidFill>
            <a:schemeClr val="accent2">
              <a:lumMod val="60000"/>
              <a:lumOff val="40000"/>
            </a:schemeClr>
          </a:solidFill>
        </p:spPr>
        <p:txBody>
          <a:bodyPr wrap="square" rtlCol="0">
            <a:spAutoFit/>
          </a:bodyPr>
          <a:lstStyle/>
          <a:p>
            <a:r>
              <a:rPr lang="bn-IN" sz="3200" dirty="0" smtClean="0"/>
              <a:t>শিক্ষনফল</a:t>
            </a:r>
            <a:endParaRPr lang="en-US" sz="3200" dirty="0"/>
          </a:p>
        </p:txBody>
      </p:sp>
    </p:spTree>
    <p:extLst>
      <p:ext uri="{BB962C8B-B14F-4D97-AF65-F5344CB8AC3E}">
        <p14:creationId xmlns:p14="http://schemas.microsoft.com/office/powerpoint/2010/main" val="63695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8203" y="889348"/>
            <a:ext cx="2841725" cy="3108543"/>
          </a:xfrm>
          <a:prstGeom prst="rect">
            <a:avLst/>
          </a:prstGeom>
          <a:solidFill>
            <a:srgbClr val="FF0000"/>
          </a:solidFill>
        </p:spPr>
        <p:txBody>
          <a:bodyPr wrap="square" rtlCol="0">
            <a:spAutoFit/>
          </a:bodyPr>
          <a:lstStyle/>
          <a:p>
            <a:r>
              <a:rPr lang="en-US" sz="2800" dirty="0" smtClean="0"/>
              <a:t>সমস্যা-৪</a:t>
            </a:r>
          </a:p>
          <a:p>
            <a:r>
              <a:rPr lang="en-US" sz="2800" dirty="0" err="1" smtClean="0"/>
              <a:t>কোনোরুপ</a:t>
            </a:r>
            <a:r>
              <a:rPr lang="en-US" sz="2800" dirty="0" smtClean="0"/>
              <a:t> </a:t>
            </a:r>
            <a:r>
              <a:rPr lang="en-US" sz="2800" dirty="0" err="1" smtClean="0"/>
              <a:t>উত্তপ্ত</a:t>
            </a:r>
            <a:r>
              <a:rPr lang="en-US" sz="2800" dirty="0" smtClean="0"/>
              <a:t> </a:t>
            </a:r>
            <a:r>
              <a:rPr lang="en-US" sz="2800" dirty="0" err="1" smtClean="0"/>
              <a:t>হওয়া</a:t>
            </a:r>
            <a:r>
              <a:rPr lang="en-US" sz="2800" dirty="0" smtClean="0"/>
              <a:t> </a:t>
            </a:r>
            <a:r>
              <a:rPr lang="en-US" sz="2800" dirty="0" err="1" smtClean="0"/>
              <a:t>ছাড়াই</a:t>
            </a:r>
            <a:r>
              <a:rPr lang="en-US" sz="2800" dirty="0" smtClean="0"/>
              <a:t>  </a:t>
            </a:r>
            <a:r>
              <a:rPr lang="en-US" sz="2800" dirty="0" err="1" smtClean="0"/>
              <a:t>কম্পিউটারটি</a:t>
            </a:r>
            <a:r>
              <a:rPr lang="en-US" sz="2800" dirty="0" smtClean="0"/>
              <a:t> </a:t>
            </a:r>
            <a:r>
              <a:rPr lang="en-US" sz="2800" dirty="0" err="1" smtClean="0"/>
              <a:t>কয়েক</a:t>
            </a:r>
            <a:r>
              <a:rPr lang="en-US" sz="2800" dirty="0" smtClean="0"/>
              <a:t> </a:t>
            </a:r>
            <a:r>
              <a:rPr lang="en-US" sz="2800" dirty="0" err="1" smtClean="0"/>
              <a:t>মিনিট</a:t>
            </a:r>
            <a:r>
              <a:rPr lang="en-US" sz="2800" dirty="0" smtClean="0"/>
              <a:t> </a:t>
            </a:r>
            <a:r>
              <a:rPr lang="en-US" sz="2800" dirty="0" err="1" smtClean="0"/>
              <a:t>পর</a:t>
            </a:r>
            <a:r>
              <a:rPr lang="en-US" sz="2800" dirty="0" smtClean="0"/>
              <a:t> </a:t>
            </a:r>
            <a:r>
              <a:rPr lang="en-US" sz="2800" dirty="0" err="1" smtClean="0"/>
              <a:t>পর</a:t>
            </a:r>
            <a:r>
              <a:rPr lang="en-US" sz="2800" dirty="0" smtClean="0"/>
              <a:t> Shutdown </a:t>
            </a:r>
            <a:r>
              <a:rPr lang="bn-BD" sz="2800" dirty="0" smtClean="0"/>
              <a:t>হয়ে যায় ।</a:t>
            </a:r>
            <a:endParaRPr 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9546" y="466267"/>
            <a:ext cx="6660108" cy="5968652"/>
          </a:xfrm>
          <a:prstGeom prst="rect">
            <a:avLst/>
          </a:prstGeom>
        </p:spPr>
      </p:pic>
    </p:spTree>
    <p:extLst>
      <p:ext uri="{BB962C8B-B14F-4D97-AF65-F5344CB8AC3E}">
        <p14:creationId xmlns:p14="http://schemas.microsoft.com/office/powerpoint/2010/main" val="210668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213" y="310720"/>
            <a:ext cx="6510543" cy="2308324"/>
          </a:xfrm>
          <a:prstGeom prst="rect">
            <a:avLst/>
          </a:prstGeom>
          <a:solidFill>
            <a:srgbClr val="FFC000"/>
          </a:solidFill>
        </p:spPr>
        <p:txBody>
          <a:bodyPr wrap="square" rtlCol="0">
            <a:spAutoFit/>
          </a:bodyPr>
          <a:lstStyle/>
          <a:p>
            <a:r>
              <a:rPr lang="bn-BD" sz="2400" dirty="0" smtClean="0"/>
              <a:t>সমাধান-১</a:t>
            </a:r>
          </a:p>
          <a:p>
            <a:r>
              <a:rPr lang="bn-BD" sz="2400" dirty="0" smtClean="0"/>
              <a:t>সতর্কতার সাথে মাদারবোর্ডটি ভালো করে দেখে নাও ।লিকযুক্ত বা ত্রুটি পূর্ণ ক্যাপাসিটির উপর থেকে খুলে আসছে এরুপ চোখে পড়ে কিনা খেয়াল কর ।এক্ষেত্রে ক্যাপাসিটরকে ভালো করে লাগিয়ে নিলেই সমস্যার সমাধান পাওয়া যাবে । </a:t>
            </a:r>
            <a:endParaRPr lang="en-US" sz="2400" dirty="0"/>
          </a:p>
        </p:txBody>
      </p:sp>
      <p:sp>
        <p:nvSpPr>
          <p:cNvPr id="3" name="TextBox 2"/>
          <p:cNvSpPr txBox="1"/>
          <p:nvPr/>
        </p:nvSpPr>
        <p:spPr>
          <a:xfrm>
            <a:off x="163213" y="3318570"/>
            <a:ext cx="7138340" cy="3108543"/>
          </a:xfrm>
          <a:prstGeom prst="rect">
            <a:avLst/>
          </a:prstGeom>
          <a:solidFill>
            <a:srgbClr val="FFC000"/>
          </a:solidFill>
        </p:spPr>
        <p:txBody>
          <a:bodyPr wrap="square" rtlCol="0">
            <a:spAutoFit/>
          </a:bodyPr>
          <a:lstStyle/>
          <a:p>
            <a:r>
              <a:rPr lang="en-US" sz="2800" dirty="0" err="1" smtClean="0"/>
              <a:t>সমাধান</a:t>
            </a:r>
            <a:r>
              <a:rPr lang="en-US" sz="2800" dirty="0" smtClean="0"/>
              <a:t> -২</a:t>
            </a:r>
            <a:endParaRPr lang="bn-BD" sz="2800" dirty="0" smtClean="0"/>
          </a:p>
          <a:p>
            <a:r>
              <a:rPr lang="bn-BD" sz="2800" dirty="0" smtClean="0"/>
              <a:t>খুব সতর্কতার সাথে চালু অবস্থায় কম্পিউটারটি খেয়াল কর কোনো </a:t>
            </a:r>
            <a:r>
              <a:rPr lang="en-US" sz="2800" dirty="0" smtClean="0"/>
              <a:t>IC </a:t>
            </a:r>
            <a:r>
              <a:rPr lang="bn-BD" sz="2800" dirty="0" smtClean="0"/>
              <a:t>বা কম্পোন্যান্ট অতিরিক্ত তাপ উৎপাদন করছে কিনা ।তবে সাবধান,বোর্ডটা যেন </a:t>
            </a:r>
            <a:r>
              <a:rPr lang="en-US" sz="2800" dirty="0" smtClean="0"/>
              <a:t>Shorted </a:t>
            </a:r>
            <a:r>
              <a:rPr lang="bn-BD" sz="2800" dirty="0" smtClean="0"/>
              <a:t>না হয়ে যায় ।যদি তেমন হয় তবে মেরামতের জন্য সার্ভিস  সেন্টারে নিতে হবে ।</a:t>
            </a:r>
            <a:endParaRPr lang="en-US" sz="2800" dirty="0"/>
          </a:p>
        </p:txBody>
      </p:sp>
      <p:pic>
        <p:nvPicPr>
          <p:cNvPr id="4" name="Picture 3"/>
          <p:cNvPicPr>
            <a:picLocks noChangeAspect="1"/>
          </p:cNvPicPr>
          <p:nvPr/>
        </p:nvPicPr>
        <p:blipFill>
          <a:blip r:embed="rId2"/>
          <a:stretch>
            <a:fillRect/>
          </a:stretch>
        </p:blipFill>
        <p:spPr>
          <a:xfrm>
            <a:off x="7790628" y="803606"/>
            <a:ext cx="4233050" cy="3727451"/>
          </a:xfrm>
          <a:prstGeom prst="rect">
            <a:avLst/>
          </a:prstGeom>
        </p:spPr>
      </p:pic>
    </p:spTree>
    <p:extLst>
      <p:ext uri="{BB962C8B-B14F-4D97-AF65-F5344CB8AC3E}">
        <p14:creationId xmlns:p14="http://schemas.microsoft.com/office/powerpoint/2010/main" val="319360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 calcmode="lin" valueType="num">
                                      <p:cBhvr>
                                        <p:cTn id="22" dur="1000" fill="hold"/>
                                        <p:tgtEl>
                                          <p:spTgt spid="3"/>
                                        </p:tgtEl>
                                        <p:attrNameLst>
                                          <p:attrName>style.rotation</p:attrName>
                                        </p:attrNameLst>
                                      </p:cBhvr>
                                      <p:tavLst>
                                        <p:tav tm="0">
                                          <p:val>
                                            <p:fltVal val="90"/>
                                          </p:val>
                                        </p:tav>
                                        <p:tav tm="100000">
                                          <p:val>
                                            <p:fltVal val="0"/>
                                          </p:val>
                                        </p:tav>
                                      </p:tavLst>
                                    </p:anim>
                                    <p:animEffect transition="in" filter="fade">
                                      <p:cBhvr>
                                        <p:cTn id="2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3609" y="457717"/>
            <a:ext cx="9607463" cy="954107"/>
          </a:xfrm>
          <a:prstGeom prst="rect">
            <a:avLst/>
          </a:prstGeom>
          <a:solidFill>
            <a:srgbClr val="FF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err="1" smtClean="0"/>
              <a:t>সমস্যা</a:t>
            </a:r>
            <a:r>
              <a:rPr lang="en-US" sz="2800" dirty="0" smtClean="0"/>
              <a:t>-</a:t>
            </a:r>
            <a:r>
              <a:rPr lang="bn-BD" sz="2800" dirty="0" smtClean="0"/>
              <a:t>৫</a:t>
            </a:r>
            <a:endParaRPr lang="en-US" sz="2800" dirty="0" smtClean="0"/>
          </a:p>
          <a:p>
            <a:r>
              <a:rPr lang="bn-BD" sz="2800" dirty="0" smtClean="0"/>
              <a:t>উইন্ডোজ রান করার সময় আটকে বা হ্যাং হয়ে যায়।</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999" y="1928812"/>
            <a:ext cx="7693925" cy="5154376"/>
          </a:xfrm>
          <a:prstGeom prst="rect">
            <a:avLst/>
          </a:prstGeom>
        </p:spPr>
      </p:pic>
    </p:spTree>
    <p:extLst>
      <p:ext uri="{BB962C8B-B14F-4D97-AF65-F5344CB8AC3E}">
        <p14:creationId xmlns:p14="http://schemas.microsoft.com/office/powerpoint/2010/main" val="224399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4362" y="411263"/>
            <a:ext cx="8179496" cy="2062103"/>
          </a:xfrm>
          <a:prstGeom prst="rect">
            <a:avLst/>
          </a:prstGeom>
          <a:solidFill>
            <a:srgbClr val="FFC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3200" dirty="0" smtClean="0"/>
              <a:t>সমাধান-১</a:t>
            </a:r>
          </a:p>
          <a:p>
            <a:r>
              <a:rPr lang="bn-BD" sz="3200" dirty="0" smtClean="0"/>
              <a:t>আপগ্রেড এন্টিভাইরাস চালিয়ে হার্ডডিস্কে কোনো প্রকার ভাইরাস আছে কিনা চেক করে ক্লিন করে নিতে হবে ।</a:t>
            </a:r>
            <a:endParaRPr lang="en-US" sz="3200" dirty="0"/>
          </a:p>
        </p:txBody>
      </p:sp>
      <p:sp>
        <p:nvSpPr>
          <p:cNvPr id="5" name="TextBox 4"/>
          <p:cNvSpPr txBox="1"/>
          <p:nvPr/>
        </p:nvSpPr>
        <p:spPr>
          <a:xfrm>
            <a:off x="294363" y="3595457"/>
            <a:ext cx="6079142" cy="2677656"/>
          </a:xfrm>
          <a:prstGeom prst="rect">
            <a:avLst/>
          </a:prstGeom>
          <a:solidFill>
            <a:srgbClr val="FFC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2800" dirty="0" smtClean="0"/>
              <a:t>সমাধান-২</a:t>
            </a:r>
          </a:p>
          <a:p>
            <a:r>
              <a:rPr lang="bn-BD" sz="2800" dirty="0" smtClean="0"/>
              <a:t>হার্ডডিস্ক থেকে গুরুত্বপূর্ণ ডাটা অন্যত্র ব্যাক-আপ নিয়ে হার্ডডিস্কের </a:t>
            </a:r>
            <a:r>
              <a:rPr lang="en-US" sz="2800" dirty="0" smtClean="0"/>
              <a:t>‘’C” </a:t>
            </a:r>
            <a:r>
              <a:rPr lang="bn-BD" sz="2800" dirty="0" smtClean="0"/>
              <a:t>ড্রাইভ ফরম্যাট্ট করে নতুন করে উইন্ডোজ ইনস্টল করতে হবে।কাজটি অভিজ্ঞ লোক দিয়ে করাতে হবে ।</a:t>
            </a:r>
            <a:endParaRPr lang="en-US"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2685" y="1351276"/>
            <a:ext cx="2857500" cy="23812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7687" y="4222592"/>
            <a:ext cx="4862498" cy="2013917"/>
          </a:xfrm>
          <a:prstGeom prst="rect">
            <a:avLst/>
          </a:prstGeom>
        </p:spPr>
      </p:pic>
    </p:spTree>
    <p:extLst>
      <p:ext uri="{BB962C8B-B14F-4D97-AF65-F5344CB8AC3E}">
        <p14:creationId xmlns:p14="http://schemas.microsoft.com/office/powerpoint/2010/main" val="406451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470</Words>
  <Application>Microsoft Office PowerPoint</Application>
  <PresentationFormat>Custom</PresentationFormat>
  <Paragraphs>59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habibur rahman</dc:creator>
  <cp:lastModifiedBy>ismail - [2010]</cp:lastModifiedBy>
  <cp:revision>28</cp:revision>
  <dcterms:created xsi:type="dcterms:W3CDTF">2019-06-30T16:29:46Z</dcterms:created>
  <dcterms:modified xsi:type="dcterms:W3CDTF">2020-04-29T05:50:21Z</dcterms:modified>
</cp:coreProperties>
</file>