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80" r:id="rId2"/>
    <p:sldId id="258" r:id="rId3"/>
    <p:sldId id="267" r:id="rId4"/>
    <p:sldId id="259" r:id="rId5"/>
    <p:sldId id="266" r:id="rId6"/>
    <p:sldId id="270" r:id="rId7"/>
    <p:sldId id="260" r:id="rId8"/>
    <p:sldId id="261" r:id="rId9"/>
    <p:sldId id="262" r:id="rId10"/>
    <p:sldId id="272" r:id="rId11"/>
    <p:sldId id="264" r:id="rId12"/>
    <p:sldId id="274" r:id="rId13"/>
    <p:sldId id="281" r:id="rId14"/>
    <p:sldId id="277" r:id="rId15"/>
    <p:sldId id="28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2998" autoAdjust="0"/>
  </p:normalViewPr>
  <p:slideViewPr>
    <p:cSldViewPr snapToGrid="0">
      <p:cViewPr varScale="1">
        <p:scale>
          <a:sx n="68" d="100"/>
          <a:sy n="68" d="100"/>
        </p:scale>
        <p:origin x="786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3" d="100"/>
        <a:sy n="6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5082907283681979E-2"/>
          <c:y val="0.28039329839261817"/>
          <c:w val="0.93635396161417328"/>
          <c:h val="0.491987612327754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8000"/>
                    <a:lumMod val="114000"/>
                  </a:schemeClr>
                </a:gs>
                <a:gs pos="100000">
                  <a:schemeClr val="accent1">
                    <a:shade val="90000"/>
                    <a:lumMod val="8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45000"/>
                </a:srgbClr>
              </a:outerShdw>
            </a:effectLst>
          </c:spPr>
          <c:invertIfNegative val="0"/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8000"/>
                    <a:lumMod val="114000"/>
                  </a:schemeClr>
                </a:gs>
                <a:gs pos="100000">
                  <a:schemeClr val="accent2">
                    <a:shade val="90000"/>
                    <a:lumMod val="8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45000"/>
                </a:srgbClr>
              </a:outerShdw>
            </a:effectLst>
          </c:spPr>
          <c:invertIfNegative val="0"/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10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8000"/>
                    <a:lumMod val="114000"/>
                  </a:schemeClr>
                </a:gs>
                <a:gs pos="100000">
                  <a:schemeClr val="accent3">
                    <a:shade val="90000"/>
                    <a:lumMod val="8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45000"/>
                </a:srgbClr>
              </a:outerShdw>
            </a:effectLst>
          </c:spPr>
          <c:invertIfNegative val="0"/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  <c:pt idx="0">
                  <c:v>30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98000"/>
                    <a:lumMod val="114000"/>
                  </a:schemeClr>
                </a:gs>
                <a:gs pos="100000">
                  <a:schemeClr val="accent4">
                    <a:shade val="90000"/>
                    <a:lumMod val="8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45000"/>
                </a:srgbClr>
              </a:outerShdw>
            </a:effectLst>
          </c:spPr>
          <c:invertIfNegative val="0"/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Sheet1!$E$2:$E$5</c:f>
              <c:numCache>
                <c:formatCode>General</c:formatCode>
                <c:ptCount val="4"/>
                <c:pt idx="0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342241648"/>
        <c:axId val="342242432"/>
      </c:barChart>
      <c:catAx>
        <c:axId val="342241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2242432"/>
        <c:crosses val="autoZero"/>
        <c:auto val="1"/>
        <c:lblAlgn val="ctr"/>
        <c:lblOffset val="100"/>
        <c:noMultiLvlLbl val="0"/>
      </c:catAx>
      <c:valAx>
        <c:axId val="342242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22416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C57B7-AC67-41A9-BD52-4D568A766541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A018D0-2936-4C54-B005-8ACDDD6CB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953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A018D0-2936-4C54-B005-8ACDDD6CB37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506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A018D0-2936-4C54-B005-8ACDDD6CB37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221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B32A9-77E0-4E8F-8B32-C6EE8370440C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BCD7D-79ED-497F-A877-3D72D5626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310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B32A9-77E0-4E8F-8B32-C6EE8370440C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BCD7D-79ED-497F-A877-3D72D5626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984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B32A9-77E0-4E8F-8B32-C6EE8370440C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BCD7D-79ED-497F-A877-3D72D5626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827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B32A9-77E0-4E8F-8B32-C6EE8370440C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BCD7D-79ED-497F-A877-3D72D562694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732063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B32A9-77E0-4E8F-8B32-C6EE8370440C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BCD7D-79ED-497F-A877-3D72D5626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1654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B32A9-77E0-4E8F-8B32-C6EE8370440C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BCD7D-79ED-497F-A877-3D72D5626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5669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B32A9-77E0-4E8F-8B32-C6EE8370440C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BCD7D-79ED-497F-A877-3D72D5626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8482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B32A9-77E0-4E8F-8B32-C6EE8370440C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BCD7D-79ED-497F-A877-3D72D5626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7263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B32A9-77E0-4E8F-8B32-C6EE8370440C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BCD7D-79ED-497F-A877-3D72D5626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962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B32A9-77E0-4E8F-8B32-C6EE8370440C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BCD7D-79ED-497F-A877-3D72D5626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865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B32A9-77E0-4E8F-8B32-C6EE8370440C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BCD7D-79ED-497F-A877-3D72D5626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405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B32A9-77E0-4E8F-8B32-C6EE8370440C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BCD7D-79ED-497F-A877-3D72D5626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190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B32A9-77E0-4E8F-8B32-C6EE8370440C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BCD7D-79ED-497F-A877-3D72D5626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800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B32A9-77E0-4E8F-8B32-C6EE8370440C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BCD7D-79ED-497F-A877-3D72D5626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087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B32A9-77E0-4E8F-8B32-C6EE8370440C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BCD7D-79ED-497F-A877-3D72D5626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987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B32A9-77E0-4E8F-8B32-C6EE8370440C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BCD7D-79ED-497F-A877-3D72D5626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425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B32A9-77E0-4E8F-8B32-C6EE8370440C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BCD7D-79ED-497F-A877-3D72D5626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70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49B32A9-77E0-4E8F-8B32-C6EE8370440C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BCD7D-79ED-497F-A877-3D72D5626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5198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4732" y="2233612"/>
            <a:ext cx="7920111" cy="43106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Rounded Rectangle 3"/>
          <p:cNvSpPr/>
          <p:nvPr/>
        </p:nvSpPr>
        <p:spPr>
          <a:xfrm>
            <a:off x="1012873" y="225084"/>
            <a:ext cx="9734843" cy="14489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</a:p>
        </p:txBody>
      </p:sp>
    </p:spTree>
    <p:extLst>
      <p:ext uri="{BB962C8B-B14F-4D97-AF65-F5344CB8AC3E}">
        <p14:creationId xmlns:p14="http://schemas.microsoft.com/office/powerpoint/2010/main" val="34624246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920" r="33944" b="31111"/>
          <a:stretch/>
        </p:blipFill>
        <p:spPr>
          <a:xfrm>
            <a:off x="620287" y="996460"/>
            <a:ext cx="5170274" cy="374072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33179" b="65859"/>
          <a:stretch/>
        </p:blipFill>
        <p:spPr>
          <a:xfrm>
            <a:off x="6718845" y="1287405"/>
            <a:ext cx="4851619" cy="31588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284030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repeatCount="200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repeatCount="200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1870252"/>
              </p:ext>
            </p:extLst>
          </p:nvPr>
        </p:nvGraphicFramePr>
        <p:xfrm>
          <a:off x="0" y="4051496"/>
          <a:ext cx="12050490" cy="203276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410098"/>
                <a:gridCol w="2410098"/>
                <a:gridCol w="2410098"/>
                <a:gridCol w="2410098"/>
                <a:gridCol w="2410098"/>
              </a:tblGrid>
              <a:tr h="1308295">
                <a:tc>
                  <a:txBody>
                    <a:bodyPr/>
                    <a:lstStyle/>
                    <a:p>
                      <a:r>
                        <a:rPr lang="bn-BD" dirty="0" smtClean="0"/>
                        <a:t> </a:t>
                      </a:r>
                      <a:r>
                        <a:rPr lang="bn-BD" sz="4000" dirty="0" smtClean="0"/>
                        <a:t>শ্রেণীর</a:t>
                      </a:r>
                    </a:p>
                    <a:p>
                      <a:r>
                        <a:rPr lang="bn-BD" sz="4000" baseline="0" dirty="0" smtClean="0"/>
                        <a:t>ব্যবধান</a:t>
                      </a:r>
                      <a:endParaRPr lang="en-US" sz="40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4000" dirty="0" smtClean="0"/>
                        <a:t>১০ -১৯</a:t>
                      </a:r>
                      <a:endParaRPr lang="en-US" sz="40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4000" dirty="0" smtClean="0"/>
                        <a:t>২০ -২৯</a:t>
                      </a:r>
                      <a:endParaRPr lang="en-US" sz="40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4000" dirty="0" smtClean="0"/>
                        <a:t>৩০ -৩৯ </a:t>
                      </a:r>
                      <a:endParaRPr lang="en-US" sz="40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4000" dirty="0" smtClean="0"/>
                        <a:t>৪০ -৫৯</a:t>
                      </a:r>
                      <a:endParaRPr lang="en-US" sz="40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722122">
                <a:tc>
                  <a:txBody>
                    <a:bodyPr/>
                    <a:lstStyle/>
                    <a:p>
                      <a:r>
                        <a:rPr lang="bn-BD" sz="4000" dirty="0" smtClean="0"/>
                        <a:t> গনসংখ্যা</a:t>
                      </a:r>
                      <a:endParaRPr lang="en-US" sz="4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4000" dirty="0" smtClean="0"/>
                        <a:t> ৫</a:t>
                      </a:r>
                      <a:endParaRPr lang="en-US" sz="4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4000" dirty="0" smtClean="0"/>
                        <a:t>১০</a:t>
                      </a:r>
                      <a:endParaRPr lang="en-US" sz="4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4000" dirty="0" smtClean="0"/>
                        <a:t>৩০</a:t>
                      </a:r>
                      <a:endParaRPr lang="en-US" sz="4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4000" dirty="0" smtClean="0"/>
                        <a:t>৫ </a:t>
                      </a:r>
                      <a:endParaRPr lang="en-US" sz="4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2971428" y="249647"/>
            <a:ext cx="6527410" cy="12379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</a:p>
        </p:txBody>
      </p:sp>
      <p:sp>
        <p:nvSpPr>
          <p:cNvPr id="9" name="Horizontal Scroll 8"/>
          <p:cNvSpPr/>
          <p:nvPr/>
        </p:nvSpPr>
        <p:spPr>
          <a:xfrm>
            <a:off x="1111348" y="2236763"/>
            <a:ext cx="9861452" cy="731520"/>
          </a:xfrm>
          <a:prstGeom prst="horizontalScrol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বয়সের গড় দেওয়া আছে। আয়তলেখ আঁখ</a:t>
            </a:r>
          </a:p>
        </p:txBody>
      </p:sp>
    </p:spTree>
    <p:extLst>
      <p:ext uri="{BB962C8B-B14F-4D97-AF65-F5344CB8AC3E}">
        <p14:creationId xmlns:p14="http://schemas.microsoft.com/office/powerpoint/2010/main" val="3296785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repeatCount="200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Chart 17"/>
          <p:cNvGraphicFramePr/>
          <p:nvPr>
            <p:extLst>
              <p:ext uri="{D42A27DB-BD31-4B8C-83A1-F6EECF244321}">
                <p14:modId xmlns:p14="http://schemas.microsoft.com/office/powerpoint/2010/main" val="2499040626"/>
              </p:ext>
            </p:extLst>
          </p:nvPr>
        </p:nvGraphicFramePr>
        <p:xfrm>
          <a:off x="2032000" y="-1"/>
          <a:ext cx="9578109" cy="67333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TextBox 18"/>
          <p:cNvSpPr txBox="1"/>
          <p:nvPr/>
        </p:nvSpPr>
        <p:spPr>
          <a:xfrm rot="16200000">
            <a:off x="-441428" y="3200401"/>
            <a:ext cx="3172691" cy="10156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গনসংখ্যা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09999" y="5527963"/>
            <a:ext cx="6165273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শ্রেণীর নিম্ন সীমা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449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repeatCount="2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repeatCount="2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8" grpId="0">
        <p:bldAsOne/>
      </p:bldGraphic>
      <p:bldP spid="19" grpId="0" animBg="1"/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827606" y="196948"/>
            <a:ext cx="6189785" cy="15755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Flowchart: Direct Access Storage 2"/>
          <p:cNvSpPr/>
          <p:nvPr/>
        </p:nvSpPr>
        <p:spPr>
          <a:xfrm>
            <a:off x="1280159" y="3319974"/>
            <a:ext cx="9284677" cy="3066757"/>
          </a:xfrm>
          <a:prstGeom prst="flowChartMagneticDrum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গড় কাকে বলে ?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9343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42"/>
          <a:stretch/>
        </p:blipFill>
        <p:spPr>
          <a:xfrm>
            <a:off x="3809998" y="482312"/>
            <a:ext cx="3823856" cy="20669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Horizontal Scroll 2"/>
          <p:cNvSpPr/>
          <p:nvPr/>
        </p:nvSpPr>
        <p:spPr>
          <a:xfrm>
            <a:off x="1253837" y="2549237"/>
            <a:ext cx="8326582" cy="3906981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আয়তলেখে গনসংখ্যা কোথায় থাকে ?</a:t>
            </a:r>
          </a:p>
          <a:p>
            <a:pPr algn="ctr"/>
            <a:r>
              <a:rPr lang="bn-BD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উঃ(ক)উপরে (খ)নিচে (গ)ডানে (ঘ)বামে </a:t>
            </a:r>
            <a:endParaRPr lang="bn-BD" sz="4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7633854" y="4115959"/>
            <a:ext cx="346364" cy="368682"/>
          </a:xfrm>
          <a:prstGeom prst="straightConnector1">
            <a:avLst/>
          </a:prstGeom>
          <a:ln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784393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be 2"/>
          <p:cNvSpPr/>
          <p:nvPr/>
        </p:nvSpPr>
        <p:spPr>
          <a:xfrm>
            <a:off x="2131254" y="154745"/>
            <a:ext cx="7652825" cy="1772529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476" y="2250831"/>
            <a:ext cx="7976382" cy="41781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690052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2292824" y="10078"/>
            <a:ext cx="6851176" cy="2224585"/>
          </a:xfrm>
          <a:prstGeom prst="horizontalScroll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852382" y="682388"/>
            <a:ext cx="57320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/>
              <a:t>পাঠ পরিচিতি</a:t>
            </a:r>
            <a:endParaRPr lang="en-US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1252025" y="2771276"/>
            <a:ext cx="9186202" cy="378565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শ্রেণী-৮ম</a:t>
            </a:r>
          </a:p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 -৫০ মিনিট</a:t>
            </a:r>
            <a:endParaRPr lang="bn-BD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বিষয় -গণিত</a:t>
            </a:r>
          </a:p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অধ্যায়-১১</a:t>
            </a:r>
            <a:endParaRPr lang="bn-BD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038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repeatCount="2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8922" y="604911"/>
            <a:ext cx="4383847" cy="433443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Flowchart: Terminator 2"/>
          <p:cNvSpPr/>
          <p:nvPr/>
        </p:nvSpPr>
        <p:spPr>
          <a:xfrm>
            <a:off x="7569760" y="5534013"/>
            <a:ext cx="3603009" cy="1053486"/>
          </a:xfrm>
          <a:prstGeom prst="flowChartTerminato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ছবিটি দেখ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786" y="436023"/>
            <a:ext cx="5916572" cy="47002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Rounded Rectangle 7"/>
          <p:cNvSpPr/>
          <p:nvPr/>
        </p:nvSpPr>
        <p:spPr>
          <a:xfrm>
            <a:off x="801858" y="5659466"/>
            <a:ext cx="4135902" cy="9280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৮ম শ্রেণীর শিক্ষাথীর বয়সের গড় ১১ </a:t>
            </a:r>
          </a:p>
        </p:txBody>
      </p:sp>
    </p:spTree>
    <p:extLst>
      <p:ext uri="{BB962C8B-B14F-4D97-AF65-F5344CB8AC3E}">
        <p14:creationId xmlns:p14="http://schemas.microsoft.com/office/powerpoint/2010/main" val="20646100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repeatCount="200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repeatCount="2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/>
          <p:nvPr/>
        </p:nvSpPr>
        <p:spPr>
          <a:xfrm>
            <a:off x="2757268" y="276406"/>
            <a:ext cx="6822830" cy="2551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Flowchart: Alternate Process 9"/>
          <p:cNvSpPr/>
          <p:nvPr/>
        </p:nvSpPr>
        <p:spPr>
          <a:xfrm>
            <a:off x="731520" y="4192172"/>
            <a:ext cx="3010486" cy="194134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>
                <a:latin typeface="NikoshBAN" panose="02000000000000000000" pitchFamily="2" charset="0"/>
                <a:cs typeface="NikoshBAN" panose="02000000000000000000" pitchFamily="2" charset="0"/>
              </a:rPr>
              <a:t>গড়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4403187" y="4051495"/>
            <a:ext cx="2335237" cy="20820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Flowchart: Direct Access Storage 11"/>
          <p:cNvSpPr/>
          <p:nvPr/>
        </p:nvSpPr>
        <p:spPr>
          <a:xfrm>
            <a:off x="7399605" y="3988190"/>
            <a:ext cx="4164037" cy="2145323"/>
          </a:xfrm>
          <a:prstGeom prst="flowChartMagneticDru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আয়তলেখ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2293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orizontal Scroll 5"/>
          <p:cNvSpPr/>
          <p:nvPr/>
        </p:nvSpPr>
        <p:spPr>
          <a:xfrm>
            <a:off x="761127" y="1446242"/>
            <a:ext cx="10345002" cy="5036024"/>
          </a:xfrm>
          <a:prstGeom prst="horizontalScroll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গড় কাকে বলে লিখতে পারবে ?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অশ্রেণীকৃত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তথ্যের 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ক্ষেত্রে গড় নির্ণয় করতে পারবে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আয়তলেখ অংকন করতে পারবে ?</a:t>
            </a:r>
          </a:p>
        </p:txBody>
      </p:sp>
      <p:sp>
        <p:nvSpPr>
          <p:cNvPr id="2" name="Flowchart: Alternate Process 1"/>
          <p:cNvSpPr/>
          <p:nvPr/>
        </p:nvSpPr>
        <p:spPr>
          <a:xfrm>
            <a:off x="2700996" y="189490"/>
            <a:ext cx="6161649" cy="1153550"/>
          </a:xfrm>
          <a:prstGeom prst="flowChartAlternateProcess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শিখন ফল</a:t>
            </a:r>
          </a:p>
        </p:txBody>
      </p:sp>
    </p:spTree>
    <p:extLst>
      <p:ext uri="{BB962C8B-B14F-4D97-AF65-F5344CB8AC3E}">
        <p14:creationId xmlns:p14="http://schemas.microsoft.com/office/powerpoint/2010/main" val="970734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53"/>
          <a:stretch/>
        </p:blipFill>
        <p:spPr>
          <a:xfrm>
            <a:off x="221695" y="1155915"/>
            <a:ext cx="2526302" cy="241727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0827" y="1136200"/>
            <a:ext cx="2807014" cy="233707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540"/>
          <a:stretch/>
        </p:blipFill>
        <p:spPr>
          <a:xfrm>
            <a:off x="6280671" y="1136200"/>
            <a:ext cx="2281705" cy="22902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1" name="Rounded Rectangle 10"/>
          <p:cNvSpPr/>
          <p:nvPr/>
        </p:nvSpPr>
        <p:spPr>
          <a:xfrm>
            <a:off x="3249637" y="4586067"/>
            <a:ext cx="5749462" cy="17865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>
                <a:latin typeface="NikoshBAN" panose="02000000000000000000" pitchFamily="2" charset="0"/>
                <a:cs typeface="NikoshBAN" panose="02000000000000000000" pitchFamily="2" charset="0"/>
              </a:rPr>
              <a:t>২+১+২+১÷৪= 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1069" y="1414554"/>
            <a:ext cx="2628900" cy="17335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7065183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40428" y="226963"/>
            <a:ext cx="7096837" cy="148760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</a:p>
        </p:txBody>
      </p:sp>
      <p:sp>
        <p:nvSpPr>
          <p:cNvPr id="8" name="Horizontal Scroll 7"/>
          <p:cNvSpPr/>
          <p:nvPr/>
        </p:nvSpPr>
        <p:spPr>
          <a:xfrm>
            <a:off x="1540096" y="3432517"/>
            <a:ext cx="8589165" cy="3235569"/>
          </a:xfrm>
          <a:prstGeom prst="horizontalScrol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>
                <a:latin typeface="NikoshBAN" panose="02000000000000000000" pitchFamily="2" charset="0"/>
                <a:cs typeface="NikoshBAN" panose="02000000000000000000" pitchFamily="2" charset="0"/>
              </a:rPr>
              <a:t>গড় কাকে বলে বলতে পারবে ? </a:t>
            </a:r>
          </a:p>
        </p:txBody>
      </p:sp>
    </p:spTree>
    <p:extLst>
      <p:ext uri="{BB962C8B-B14F-4D97-AF65-F5344CB8AC3E}">
        <p14:creationId xmlns:p14="http://schemas.microsoft.com/office/powerpoint/2010/main" val="652199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59127" y="409430"/>
            <a:ext cx="5795888" cy="110799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bn-BD" sz="6000" dirty="0" smtClean="0"/>
              <a:t> </a:t>
            </a:r>
            <a:endParaRPr lang="en-US" sz="6000" dirty="0"/>
          </a:p>
        </p:txBody>
      </p:sp>
      <p:sp>
        <p:nvSpPr>
          <p:cNvPr id="4" name="Horizontal Scroll 3"/>
          <p:cNvSpPr/>
          <p:nvPr/>
        </p:nvSpPr>
        <p:spPr>
          <a:xfrm>
            <a:off x="1363742" y="2238233"/>
            <a:ext cx="9990162" cy="4619767"/>
          </a:xfrm>
          <a:prstGeom prst="horizontalScroll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উপাত্তসমুহের সমষ্টিকে উপাত্তসমুহের সংখ্যা দ্বারা ভাগ করলে গড় পাওয়া যায়  </a:t>
            </a:r>
            <a:endParaRPr lang="en-US" sz="6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06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repeatCount="2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2006221" y="436099"/>
            <a:ext cx="8215952" cy="1505243"/>
          </a:xfrm>
          <a:prstGeom prst="bevel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Horizontal Scroll 7"/>
          <p:cNvSpPr/>
          <p:nvPr/>
        </p:nvSpPr>
        <p:spPr>
          <a:xfrm>
            <a:off x="1336431" y="2321170"/>
            <a:ext cx="10053569" cy="4360984"/>
          </a:xfrm>
          <a:prstGeom prst="horizontalScrol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৮ 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 </a:t>
            </a:r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শ্রেণীর ৫ জন শিক্ষাথীর জোড়ায় কাজের প্রাপ্ত নাম্বার দেওয়া হল </a:t>
            </a:r>
          </a:p>
          <a:p>
            <a:pPr algn="ctr"/>
            <a:r>
              <a:rPr lang="bn-BD" sz="6000" smtClean="0">
                <a:latin typeface="NikoshBAN" panose="02000000000000000000" pitchFamily="2" charset="0"/>
                <a:cs typeface="NikoshBAN" panose="02000000000000000000" pitchFamily="2" charset="0"/>
              </a:rPr>
              <a:t>১২</a:t>
            </a:r>
            <a:r>
              <a:rPr lang="bn-BD" sz="6000" smtClean="0">
                <a:latin typeface="NikoshBAN" panose="02000000000000000000" pitchFamily="2" charset="0"/>
                <a:cs typeface="NikoshBAN" panose="02000000000000000000" pitchFamily="2" charset="0"/>
              </a:rPr>
              <a:t>,৫,৫,৬,৬ </a:t>
            </a:r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নম্বরগুলির গড় নির্ণয় </a:t>
            </a:r>
            <a:r>
              <a:rPr lang="bn-BD" sz="6000">
                <a:latin typeface="NikoshBAN" panose="02000000000000000000" pitchFamily="2" charset="0"/>
                <a:cs typeface="NikoshBAN" panose="02000000000000000000" pitchFamily="2" charset="0"/>
              </a:rPr>
              <a:t>কর </a:t>
            </a:r>
            <a:r>
              <a:rPr lang="bn-BD" sz="600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bn-BD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5813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1674</TotalTime>
  <Words>141</Words>
  <Application>Microsoft Office PowerPoint</Application>
  <PresentationFormat>Widescreen</PresentationFormat>
  <Paragraphs>46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Century Gothic</vt:lpstr>
      <vt:lpstr>NikoshBAN</vt:lpstr>
      <vt:lpstr>Vrinda</vt:lpstr>
      <vt:lpstr>Wingdings</vt:lpstr>
      <vt:lpstr>Wingdings 3</vt:lpstr>
      <vt:lpstr>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ELITE</cp:lastModifiedBy>
  <cp:revision>216</cp:revision>
  <dcterms:created xsi:type="dcterms:W3CDTF">2013-11-24T08:19:51Z</dcterms:created>
  <dcterms:modified xsi:type="dcterms:W3CDTF">2020-04-27T11:45:07Z</dcterms:modified>
</cp:coreProperties>
</file>