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2" r:id="rId3"/>
    <p:sldId id="283" r:id="rId4"/>
    <p:sldId id="257" r:id="rId5"/>
    <p:sldId id="279" r:id="rId6"/>
    <p:sldId id="285" r:id="rId7"/>
    <p:sldId id="302" r:id="rId8"/>
    <p:sldId id="287" r:id="rId9"/>
    <p:sldId id="284" r:id="rId10"/>
    <p:sldId id="305" r:id="rId11"/>
    <p:sldId id="260" r:id="rId12"/>
    <p:sldId id="263" r:id="rId13"/>
    <p:sldId id="301" r:id="rId14"/>
    <p:sldId id="291" r:id="rId15"/>
    <p:sldId id="265" r:id="rId16"/>
    <p:sldId id="268" r:id="rId17"/>
    <p:sldId id="261" r:id="rId18"/>
    <p:sldId id="269" r:id="rId19"/>
    <p:sldId id="296" r:id="rId20"/>
    <p:sldId id="295" r:id="rId21"/>
    <p:sldId id="270" r:id="rId22"/>
    <p:sldId id="299" r:id="rId23"/>
    <p:sldId id="303" r:id="rId24"/>
    <p:sldId id="275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E5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0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1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1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4BD28-980D-4431-A9D1-4EFBC254290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934448-7A08-4857-ADC8-BAC765E2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516856CD-E5B7-431B-9692-5BA254AD94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65"/>
            </a:avLst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71320" y="6596390"/>
            <a:ext cx="6513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Manik Chandra Majumder # Senior Teacher # Gazirhat High School # Senbag # Noakhali # 01717155169 </a:t>
            </a:r>
            <a:endParaRPr lang="en-US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169" y="109561"/>
            <a:ext cx="183961" cy="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0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ink-Tulips-2009.jpg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9700" y="293408"/>
            <a:ext cx="93726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W</a:t>
            </a:r>
            <a:r>
              <a:rPr lang="en-US" sz="5400" b="1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dirty="0">
                <a:solidFill>
                  <a:srgbClr val="F5C0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400" b="1" dirty="0">
                <a:solidFill>
                  <a:srgbClr val="4584D3"/>
                </a:solidFill>
                <a:latin typeface="Times New Roman" pitchFamily="18" charset="0"/>
                <a:cs typeface="Times New Roman" pitchFamily="18" charset="0"/>
              </a:rPr>
              <a:t>e 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o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 E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5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>
                <a:solidFill>
                  <a:srgbClr val="4584D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4584D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1510146"/>
            <a:ext cx="9797143" cy="46766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95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3C6FF-32B0-4E65-8125-A03B0780DD34}"/>
              </a:ext>
            </a:extLst>
          </p:cNvPr>
          <p:cNvSpPr txBox="1"/>
          <p:nvPr/>
        </p:nvSpPr>
        <p:spPr>
          <a:xfrm>
            <a:off x="2324457" y="210472"/>
            <a:ext cx="76249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Word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and sentence making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30B2D5E-351B-4808-8754-80C0FC6FC93D}"/>
              </a:ext>
            </a:extLst>
          </p:cNvPr>
          <p:cNvSpPr/>
          <p:nvPr/>
        </p:nvSpPr>
        <p:spPr>
          <a:xfrm>
            <a:off x="606680" y="4969020"/>
            <a:ext cx="2430555" cy="810415"/>
          </a:xfrm>
          <a:prstGeom prst="rightArrow">
            <a:avLst>
              <a:gd name="adj1" fmla="val 100000"/>
              <a:gd name="adj2" fmla="val 23658"/>
            </a:avLst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Monastery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450CA3C-C305-4564-B3D2-68F7262DDC2B}"/>
              </a:ext>
            </a:extLst>
          </p:cNvPr>
          <p:cNvSpPr/>
          <p:nvPr/>
        </p:nvSpPr>
        <p:spPr>
          <a:xfrm>
            <a:off x="7161131" y="982553"/>
            <a:ext cx="4852673" cy="1693817"/>
          </a:xfrm>
          <a:prstGeom prst="leftArrow">
            <a:avLst>
              <a:gd name="adj1" fmla="val 100000"/>
              <a:gd name="adj2" fmla="val 2438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loud sound that follows a flash of lighting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3307F4C-8BBF-4B5E-B9DE-4EBB4CBD8343}"/>
              </a:ext>
            </a:extLst>
          </p:cNvPr>
          <p:cNvSpPr/>
          <p:nvPr/>
        </p:nvSpPr>
        <p:spPr>
          <a:xfrm>
            <a:off x="606680" y="3296262"/>
            <a:ext cx="2194704" cy="689573"/>
          </a:xfrm>
          <a:prstGeom prst="rightArrow">
            <a:avLst>
              <a:gd name="adj1" fmla="val 100000"/>
              <a:gd name="adj2" fmla="val 19249"/>
            </a:avLst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Dragon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156CE74-2CA2-4D88-9991-C6B31CB6D3DE}"/>
              </a:ext>
            </a:extLst>
          </p:cNvPr>
          <p:cNvSpPr/>
          <p:nvPr/>
        </p:nvSpPr>
        <p:spPr>
          <a:xfrm>
            <a:off x="7161131" y="3296262"/>
            <a:ext cx="4290647" cy="1124653"/>
          </a:xfrm>
          <a:prstGeom prst="leftArrow">
            <a:avLst>
              <a:gd name="adj1" fmla="val 100000"/>
              <a:gd name="adj2" fmla="val 2098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legendary creature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C9957F8-B0BF-42EE-8816-049C5E840881}"/>
              </a:ext>
            </a:extLst>
          </p:cNvPr>
          <p:cNvSpPr/>
          <p:nvPr/>
        </p:nvSpPr>
        <p:spPr>
          <a:xfrm>
            <a:off x="7506962" y="5374227"/>
            <a:ext cx="4506842" cy="1124594"/>
          </a:xfrm>
          <a:prstGeom prst="leftArrow">
            <a:avLst>
              <a:gd name="adj1" fmla="val 100000"/>
              <a:gd name="adj2" fmla="val 2229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Church, temple ,Shrine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175E244-0155-42A7-AB2A-E242C57D22EF}"/>
              </a:ext>
            </a:extLst>
          </p:cNvPr>
          <p:cNvSpPr/>
          <p:nvPr/>
        </p:nvSpPr>
        <p:spPr>
          <a:xfrm>
            <a:off x="1163886" y="1291770"/>
            <a:ext cx="2074295" cy="658085"/>
          </a:xfrm>
          <a:prstGeom prst="rightArrow">
            <a:avLst>
              <a:gd name="adj1" fmla="val 100000"/>
              <a:gd name="adj2" fmla="val 26893"/>
            </a:avLst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B2C36-1661-4F01-AFA4-26C98F0ED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1329" y="1022723"/>
            <a:ext cx="3450702" cy="1712680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B8017C-B2EC-4ED5-947C-F6ACD508A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62" y="2841067"/>
            <a:ext cx="3530991" cy="18859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A2730D-5064-4B26-A608-8A5FD1382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29" y="4935837"/>
            <a:ext cx="3630635" cy="177544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27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B9A83BC4-D978-444B-9B03-2B154ADE4822}"/>
              </a:ext>
            </a:extLst>
          </p:cNvPr>
          <p:cNvSpPr/>
          <p:nvPr/>
        </p:nvSpPr>
        <p:spPr>
          <a:xfrm>
            <a:off x="259086" y="1061883"/>
            <a:ext cx="2616590" cy="907593"/>
          </a:xfrm>
          <a:prstGeom prst="rightArrow">
            <a:avLst>
              <a:gd name="adj1" fmla="val 100000"/>
              <a:gd name="adj2" fmla="val 26000"/>
            </a:avLst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Archery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DEC7873D-830C-4674-8424-1B3E76C3B333}"/>
              </a:ext>
            </a:extLst>
          </p:cNvPr>
          <p:cNvSpPr/>
          <p:nvPr/>
        </p:nvSpPr>
        <p:spPr>
          <a:xfrm>
            <a:off x="7767378" y="541602"/>
            <a:ext cx="4077620" cy="1554484"/>
          </a:xfrm>
          <a:prstGeom prst="leftArrow">
            <a:avLst>
              <a:gd name="adj1" fmla="val 100000"/>
              <a:gd name="adj2" fmla="val 22770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Shooting with bow and arrow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6CFFA3A-1358-4B66-B6A0-A613CDEE1FA0}"/>
              </a:ext>
            </a:extLst>
          </p:cNvPr>
          <p:cNvSpPr/>
          <p:nvPr/>
        </p:nvSpPr>
        <p:spPr>
          <a:xfrm>
            <a:off x="579434" y="3274142"/>
            <a:ext cx="2588455" cy="898714"/>
          </a:xfrm>
          <a:prstGeom prst="rightArrow">
            <a:avLst>
              <a:gd name="adj1" fmla="val 100000"/>
              <a:gd name="adj2" fmla="val 37729"/>
            </a:avLst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Fauna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6EB7E07-968A-4CB8-8698-BB2AC32F6AC2}"/>
              </a:ext>
            </a:extLst>
          </p:cNvPr>
          <p:cNvSpPr/>
          <p:nvPr/>
        </p:nvSpPr>
        <p:spPr>
          <a:xfrm>
            <a:off x="328407" y="4944538"/>
            <a:ext cx="3094888" cy="1065968"/>
          </a:xfrm>
          <a:prstGeom prst="rightArrow">
            <a:avLst>
              <a:gd name="adj1" fmla="val 100000"/>
              <a:gd name="adj2" fmla="val 42365"/>
            </a:avLst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A07DE48-2D7B-4118-9DB4-75778C00B41E}"/>
              </a:ext>
            </a:extLst>
          </p:cNvPr>
          <p:cNvSpPr/>
          <p:nvPr/>
        </p:nvSpPr>
        <p:spPr>
          <a:xfrm>
            <a:off x="7540280" y="2718637"/>
            <a:ext cx="4051501" cy="1389129"/>
          </a:xfrm>
          <a:prstGeom prst="leftArrow">
            <a:avLst>
              <a:gd name="adj1" fmla="val 100000"/>
              <a:gd name="adj2" fmla="val 21234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animals of particular region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37176EBC-EECD-4E6E-B79D-9FEEBC1A8BB6}"/>
              </a:ext>
            </a:extLst>
          </p:cNvPr>
          <p:cNvSpPr/>
          <p:nvPr/>
        </p:nvSpPr>
        <p:spPr>
          <a:xfrm>
            <a:off x="7287066" y="4699878"/>
            <a:ext cx="4557932" cy="1848930"/>
          </a:xfrm>
          <a:prstGeom prst="leftArrow">
            <a:avLst>
              <a:gd name="adj1" fmla="val 100000"/>
              <a:gd name="adj2" fmla="val 27919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plants of particular region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3F144B-ADC9-424B-BEF5-C198E077E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35" y="2546252"/>
            <a:ext cx="3844854" cy="2144247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711142-C036-45DA-BAF4-41DB0F330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35" y="4819454"/>
            <a:ext cx="3844854" cy="18639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C:\Users\Admin\Desktop\imagesOGZY9O35.jpg">
            <a:extLst>
              <a:ext uri="{FF2B5EF4-FFF2-40B4-BE49-F238E27FC236}">
                <a16:creationId xmlns:a16="http://schemas.microsoft.com/office/drawing/2014/main" id="{A34D3D73-B964-47A6-A53B-9BBFDB5E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3295" y="261641"/>
            <a:ext cx="3685734" cy="215565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06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2E315-83E7-45D7-82C6-44A646FBBFD9}"/>
              </a:ext>
            </a:extLst>
          </p:cNvPr>
          <p:cNvSpPr txBox="1"/>
          <p:nvPr/>
        </p:nvSpPr>
        <p:spPr>
          <a:xfrm>
            <a:off x="2022956" y="279023"/>
            <a:ext cx="805450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match  the pictures with text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F60BD-8504-47CE-A687-B55A68828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20" y="1199472"/>
            <a:ext cx="4893548" cy="377796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4" y="1060796"/>
            <a:ext cx="5225143" cy="384891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Up Arrow Callout 3"/>
          <p:cNvSpPr/>
          <p:nvPr/>
        </p:nvSpPr>
        <p:spPr>
          <a:xfrm>
            <a:off x="136768" y="5219524"/>
            <a:ext cx="5768356" cy="91440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Thimphu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Capital city of Bhutan.</a:t>
            </a:r>
          </a:p>
        </p:txBody>
      </p:sp>
      <p:sp>
        <p:nvSpPr>
          <p:cNvPr id="16" name="Up Arrow Callout 15"/>
          <p:cNvSpPr/>
          <p:nvPr/>
        </p:nvSpPr>
        <p:spPr>
          <a:xfrm>
            <a:off x="6369520" y="5029872"/>
            <a:ext cx="4893548" cy="1396386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is about  7,16,496</a:t>
            </a:r>
          </a:p>
        </p:txBody>
      </p:sp>
    </p:spTree>
    <p:extLst>
      <p:ext uri="{BB962C8B-B14F-4D97-AF65-F5344CB8AC3E}">
        <p14:creationId xmlns:p14="http://schemas.microsoft.com/office/powerpoint/2010/main" val="10798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0741" y="1175347"/>
            <a:ext cx="7304982" cy="3793999"/>
            <a:chOff x="2812642" y="1025517"/>
            <a:chExt cx="7304982" cy="37939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72274AA-A5A5-44F8-AAA1-DE2285E60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642" y="1030811"/>
              <a:ext cx="3499269" cy="37887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ECEA7C-FA9C-4AA2-AF28-0FBBD8D02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479" y="1025517"/>
              <a:ext cx="3823145" cy="377032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C6B6E1F-42B6-4573-A989-29D9BFEE8BF4}"/>
              </a:ext>
            </a:extLst>
          </p:cNvPr>
          <p:cNvSpPr txBox="1"/>
          <p:nvPr/>
        </p:nvSpPr>
        <p:spPr>
          <a:xfrm>
            <a:off x="2639478" y="160943"/>
            <a:ext cx="682164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pictures with your reading</a:t>
            </a:r>
          </a:p>
        </p:txBody>
      </p:sp>
      <p:sp>
        <p:nvSpPr>
          <p:cNvPr id="7" name="Callout: Up Arrow 15">
            <a:extLst>
              <a:ext uri="{FF2B5EF4-FFF2-40B4-BE49-F238E27FC236}">
                <a16:creationId xmlns:a16="http://schemas.microsoft.com/office/drawing/2014/main" id="{122CD9BA-83D7-4A22-B70F-E3C5395DFB05}"/>
              </a:ext>
            </a:extLst>
          </p:cNvPr>
          <p:cNvSpPr/>
          <p:nvPr/>
        </p:nvSpPr>
        <p:spPr>
          <a:xfrm>
            <a:off x="3001539" y="5467432"/>
            <a:ext cx="5125946" cy="944225"/>
          </a:xfrm>
          <a:prstGeom prst="up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Bhutanese food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6AF8E-ADE8-4086-AAF5-F65EB4A74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88" y="873543"/>
            <a:ext cx="9054203" cy="47847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Up Arrow Callout 8"/>
          <p:cNvSpPr/>
          <p:nvPr/>
        </p:nvSpPr>
        <p:spPr>
          <a:xfrm>
            <a:off x="2015523" y="5403618"/>
            <a:ext cx="6994107" cy="1143508"/>
          </a:xfrm>
          <a:prstGeom prst="up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Houses made of wood stone and mud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603044-8207-416C-BF5D-A79BAA317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89" y="1036065"/>
            <a:ext cx="9044619" cy="475890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Callout: Up Arrow 9">
            <a:extLst>
              <a:ext uri="{FF2B5EF4-FFF2-40B4-BE49-F238E27FC236}">
                <a16:creationId xmlns:a16="http://schemas.microsoft.com/office/drawing/2014/main" id="{E4382EEA-E584-4118-AC20-032158EBC2EA}"/>
              </a:ext>
            </a:extLst>
          </p:cNvPr>
          <p:cNvSpPr/>
          <p:nvPr/>
        </p:nvSpPr>
        <p:spPr>
          <a:xfrm>
            <a:off x="2015523" y="5466026"/>
            <a:ext cx="7798600" cy="1300384"/>
          </a:xfrm>
          <a:prstGeom prst="up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Bhutanese men wear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 knee length robe.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991F32-0C50-4217-A2F2-055F63617E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r="4257" b="2260"/>
          <a:stretch/>
        </p:blipFill>
        <p:spPr>
          <a:xfrm>
            <a:off x="1645561" y="849322"/>
            <a:ext cx="8900873" cy="483317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llout: Up Arrow 11">
            <a:extLst>
              <a:ext uri="{FF2B5EF4-FFF2-40B4-BE49-F238E27FC236}">
                <a16:creationId xmlns:a16="http://schemas.microsoft.com/office/drawing/2014/main" id="{69E6F858-1848-4133-ACEC-0A045A1BB382}"/>
              </a:ext>
            </a:extLst>
          </p:cNvPr>
          <p:cNvSpPr/>
          <p:nvPr/>
        </p:nvSpPr>
        <p:spPr>
          <a:xfrm>
            <a:off x="2869299" y="5534105"/>
            <a:ext cx="5410110" cy="1080756"/>
          </a:xfrm>
          <a:prstGeom prst="up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Bhutanese Women wear Kira</a:t>
            </a:r>
          </a:p>
        </p:txBody>
      </p:sp>
    </p:spTree>
    <p:extLst>
      <p:ext uri="{BB962C8B-B14F-4D97-AF65-F5344CB8AC3E}">
        <p14:creationId xmlns:p14="http://schemas.microsoft.com/office/powerpoint/2010/main" val="25313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84B0B-C8AF-469C-841E-6B15925D73DC}"/>
              </a:ext>
            </a:extLst>
          </p:cNvPr>
          <p:cNvSpPr txBox="1"/>
          <p:nvPr/>
        </p:nvSpPr>
        <p:spPr>
          <a:xfrm>
            <a:off x="1976463" y="151268"/>
            <a:ext cx="69429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Bhutanese festival, food &amp; cultures.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21A69-83DA-4BFA-98DF-97C1D1062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8" y="3762000"/>
            <a:ext cx="5507502" cy="2858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305ED5-FD5E-4E1D-823E-7016BC11A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8" y="857249"/>
            <a:ext cx="5507502" cy="2845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BC425-7EA3-4535-949D-D566E2A24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06" y="857249"/>
            <a:ext cx="5790156" cy="2845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2CE031-8D9E-4ABF-AEBD-44E64145A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07" y="3702350"/>
            <a:ext cx="5790156" cy="2917751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516856CD-E5B7-431B-9692-5BA254AD94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17"/>
            </a:avLst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BA1A6435-B778-4EAE-93F8-F9B0829083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56348"/>
              </p:ext>
            </p:extLst>
          </p:nvPr>
        </p:nvGraphicFramePr>
        <p:xfrm>
          <a:off x="1139481" y="2476809"/>
          <a:ext cx="10030265" cy="132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Packager Shell Object" showAsIcon="1" r:id="rId3" imgW="3463200" imgH="491040" progId="Package">
                  <p:embed/>
                </p:oleObj>
              </mc:Choice>
              <mc:Fallback>
                <p:oleObj name="Packager Shell Object" showAsIcon="1" r:id="rId3" imgW="34632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9481" y="2476809"/>
                        <a:ext cx="10030265" cy="132016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7B5F30-AF2C-4A2A-87C4-4207D40ED714}"/>
              </a:ext>
            </a:extLst>
          </p:cNvPr>
          <p:cNvSpPr txBox="1"/>
          <p:nvPr/>
        </p:nvSpPr>
        <p:spPr>
          <a:xfrm>
            <a:off x="450500" y="333051"/>
            <a:ext cx="114082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observe the video of mask dance which is performed to protect the valleys and ward off evil sprits</a:t>
            </a:r>
          </a:p>
        </p:txBody>
      </p:sp>
    </p:spTree>
    <p:extLst>
      <p:ext uri="{BB962C8B-B14F-4D97-AF65-F5344CB8AC3E}">
        <p14:creationId xmlns:p14="http://schemas.microsoft.com/office/powerpoint/2010/main" val="12157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327BE3-65E5-4AD2-93AE-5BACAB31A2B0}"/>
              </a:ext>
            </a:extLst>
          </p:cNvPr>
          <p:cNvSpPr/>
          <p:nvPr/>
        </p:nvSpPr>
        <p:spPr>
          <a:xfrm>
            <a:off x="3179296" y="731522"/>
            <a:ext cx="5598943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12ECD-4BAA-471B-BAA3-526805594B5B}"/>
              </a:ext>
            </a:extLst>
          </p:cNvPr>
          <p:cNvSpPr txBox="1"/>
          <p:nvPr/>
        </p:nvSpPr>
        <p:spPr>
          <a:xfrm>
            <a:off x="743801" y="2785403"/>
            <a:ext cx="11000935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make a dialogue with your partner about Bhutan’s land area, population, Bhutanese food &amp; food habit, dresses, festivals etc.</a:t>
            </a:r>
          </a:p>
        </p:txBody>
      </p:sp>
    </p:spTree>
    <p:extLst>
      <p:ext uri="{BB962C8B-B14F-4D97-AF65-F5344CB8AC3E}">
        <p14:creationId xmlns:p14="http://schemas.microsoft.com/office/powerpoint/2010/main" val="25215091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B86D0B-F342-4624-B8CD-571BE67D9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4" y="247262"/>
            <a:ext cx="4875405" cy="22470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36483-0781-4045-8EA7-23BEF862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69" y="294251"/>
            <a:ext cx="4773360" cy="22000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AACBF5-F960-4A86-95EB-1783B3FF4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2" y="4086609"/>
            <a:ext cx="4992915" cy="24869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40EC3-8EA3-4CF7-8F14-1CBA8615E2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21211" r="8529"/>
          <a:stretch/>
        </p:blipFill>
        <p:spPr>
          <a:xfrm>
            <a:off x="6533269" y="3986600"/>
            <a:ext cx="4773360" cy="26869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622EF-9C9B-4362-9076-90EF3E19A0FB}"/>
              </a:ext>
            </a:extLst>
          </p:cNvPr>
          <p:cNvSpPr txBox="1"/>
          <p:nvPr/>
        </p:nvSpPr>
        <p:spPr>
          <a:xfrm>
            <a:off x="953923" y="2590272"/>
            <a:ext cx="9515957" cy="12003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Bhutan is the only country that preserves its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environment by constitutional laws.</a:t>
            </a:r>
          </a:p>
        </p:txBody>
      </p:sp>
    </p:spTree>
    <p:extLst>
      <p:ext uri="{BB962C8B-B14F-4D97-AF65-F5344CB8AC3E}">
        <p14:creationId xmlns:p14="http://schemas.microsoft.com/office/powerpoint/2010/main" val="25872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5C6860-1156-41FC-BC48-09F644CDCAEB}"/>
              </a:ext>
            </a:extLst>
          </p:cNvPr>
          <p:cNvGrpSpPr/>
          <p:nvPr/>
        </p:nvGrpSpPr>
        <p:grpSpPr>
          <a:xfrm>
            <a:off x="225081" y="281353"/>
            <a:ext cx="3798277" cy="2166425"/>
            <a:chOff x="22889" y="1654103"/>
            <a:chExt cx="5627284" cy="304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1C330F-32F3-482C-AB21-DDF743501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654" y="1654103"/>
              <a:ext cx="2707519" cy="3048000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8DAB6A-D28A-4CEE-8F25-E9BD974BA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" y="1654103"/>
              <a:ext cx="2924175" cy="3048000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Arrow: Left 5">
            <a:extLst>
              <a:ext uri="{FF2B5EF4-FFF2-40B4-BE49-F238E27FC236}">
                <a16:creationId xmlns:a16="http://schemas.microsoft.com/office/drawing/2014/main" id="{9E599167-5505-4A68-A877-F662D5E54E03}"/>
              </a:ext>
            </a:extLst>
          </p:cNvPr>
          <p:cNvSpPr/>
          <p:nvPr/>
        </p:nvSpPr>
        <p:spPr>
          <a:xfrm>
            <a:off x="4466490" y="753166"/>
            <a:ext cx="7565341" cy="1120032"/>
          </a:xfrm>
          <a:prstGeom prst="leftArrow">
            <a:avLst>
              <a:gd name="adj1" fmla="val 100000"/>
              <a:gd name="adj2" fmla="val 3048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Before1999 Bhutan prohibited the use of TV&amp; Internet and  now lifted ban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9FBA6-EC4D-4A18-9248-4F4D7A661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" y="2574388"/>
            <a:ext cx="3798278" cy="181465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763CDB4F-7062-4C97-A156-174375AA6785}"/>
              </a:ext>
            </a:extLst>
          </p:cNvPr>
          <p:cNvSpPr/>
          <p:nvPr/>
        </p:nvSpPr>
        <p:spPr>
          <a:xfrm>
            <a:off x="4125788" y="2599969"/>
            <a:ext cx="7906043" cy="1493581"/>
          </a:xfrm>
          <a:prstGeom prst="leftArrow">
            <a:avLst>
              <a:gd name="adj1" fmla="val 99273"/>
              <a:gd name="adj2" fmla="val 3048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mountain air, crystal blue skies and pristine vegetation allure foreigners to visit this small country.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4BBCD5-61EE-43EC-94FB-75B3687E1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" y="4656407"/>
            <a:ext cx="3798277" cy="18764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24A86112-890E-4EB2-8269-9A61A21CC9B0}"/>
              </a:ext>
            </a:extLst>
          </p:cNvPr>
          <p:cNvSpPr/>
          <p:nvPr/>
        </p:nvSpPr>
        <p:spPr>
          <a:xfrm>
            <a:off x="4174145" y="4806827"/>
            <a:ext cx="7857686" cy="1378635"/>
          </a:xfrm>
          <a:prstGeom prst="leftArrow">
            <a:avLst>
              <a:gd name="adj1" fmla="val 97000"/>
              <a:gd name="adj2" fmla="val 3048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Tourism is encouraged but is controlled and limited to 6000 visitors a year to protect intrusion of foreign cultures.</a:t>
            </a:r>
          </a:p>
        </p:txBody>
      </p:sp>
    </p:spTree>
    <p:extLst>
      <p:ext uri="{BB962C8B-B14F-4D97-AF65-F5344CB8AC3E}">
        <p14:creationId xmlns:p14="http://schemas.microsoft.com/office/powerpoint/2010/main" val="4120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4C69C-43D7-434D-B584-5840CE30E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8" y="1372968"/>
            <a:ext cx="4479001" cy="32385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3554482-97DA-4551-8B5E-B3DD514EE0B2}"/>
              </a:ext>
            </a:extLst>
          </p:cNvPr>
          <p:cNvSpPr/>
          <p:nvPr/>
        </p:nvSpPr>
        <p:spPr>
          <a:xfrm>
            <a:off x="5170270" y="1372968"/>
            <a:ext cx="6491847" cy="2302135"/>
          </a:xfrm>
          <a:prstGeom prst="leftArrow">
            <a:avLst>
              <a:gd name="adj1" fmla="val 98504"/>
              <a:gd name="adj2" fmla="val 223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Bhutan measured as happiest country in Asia and the eighth happiest country in the world.</a:t>
            </a:r>
          </a:p>
        </p:txBody>
      </p:sp>
    </p:spTree>
    <p:extLst>
      <p:ext uri="{BB962C8B-B14F-4D97-AF65-F5344CB8AC3E}">
        <p14:creationId xmlns:p14="http://schemas.microsoft.com/office/powerpoint/2010/main" val="9386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2522" y="193332"/>
            <a:ext cx="430914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1E793A-FD09-466B-BA20-F2A8DE274919}"/>
              </a:ext>
            </a:extLst>
          </p:cNvPr>
          <p:cNvGrpSpPr/>
          <p:nvPr/>
        </p:nvGrpSpPr>
        <p:grpSpPr>
          <a:xfrm>
            <a:off x="1442446" y="1094548"/>
            <a:ext cx="10125440" cy="3416320"/>
            <a:chOff x="2000099" y="1094549"/>
            <a:chExt cx="8784404" cy="3416320"/>
          </a:xfrm>
        </p:grpSpPr>
        <p:sp>
          <p:nvSpPr>
            <p:cNvPr id="2" name="Rectangle 1"/>
            <p:cNvSpPr/>
            <p:nvPr/>
          </p:nvSpPr>
          <p:spPr>
            <a:xfrm>
              <a:off x="2000099" y="1094549"/>
              <a:ext cx="6830950" cy="34163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Manik Chandra Majumder</a:t>
              </a:r>
              <a:endPara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Senior Teacher</a:t>
              </a:r>
            </a:p>
            <a:p>
              <a:pPr algn="ctr"/>
              <a:r>
                <a:rPr lang="en-US" sz="40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Gazirhat</a:t>
              </a:r>
              <a:r>
                <a:rPr lang="en-US" sz="40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High School</a:t>
              </a:r>
            </a:p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Senbag</a:t>
              </a:r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Noakhali</a:t>
              </a:r>
              <a:r>
                <a:rPr lang="en-US" sz="4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Contact No. 01717155169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E-mail : manikmajumder01@gmail.com 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A19459-27F7-4BEB-A99B-7CD0A4619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178" y="1262745"/>
              <a:ext cx="1730325" cy="2592612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3FEE365-2174-4283-9DB8-2DA3997BA48B}"/>
              </a:ext>
            </a:extLst>
          </p:cNvPr>
          <p:cNvGrpSpPr/>
          <p:nvPr/>
        </p:nvGrpSpPr>
        <p:grpSpPr>
          <a:xfrm>
            <a:off x="2550329" y="4807271"/>
            <a:ext cx="8036222" cy="1754326"/>
            <a:chOff x="2153206" y="4941954"/>
            <a:chExt cx="8036222" cy="1754326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395161-D34A-4CA0-B658-D9E14D486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49" y="4941954"/>
              <a:ext cx="1358379" cy="1707538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1C91E8-C41C-4442-B456-0F45F6EC0623}"/>
                </a:ext>
              </a:extLst>
            </p:cNvPr>
            <p:cNvSpPr txBox="1"/>
            <p:nvPr/>
          </p:nvSpPr>
          <p:spPr>
            <a:xfrm>
              <a:off x="2153206" y="4941954"/>
              <a:ext cx="5973196" cy="1754326"/>
            </a:xfrm>
            <a:prstGeom prst="rect">
              <a:avLst/>
            </a:prstGeom>
            <a:grp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Class : Nine -Ten </a:t>
              </a:r>
            </a:p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Sub: English 1</a:t>
              </a:r>
              <a:r>
                <a:rPr 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sz="36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paper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Date: 00/00/2018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729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4C69C-43D7-434D-B584-5840CE30E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8" y="912932"/>
            <a:ext cx="4479001" cy="32385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3554482-97DA-4551-8B5E-B3DD514EE0B2}"/>
              </a:ext>
            </a:extLst>
          </p:cNvPr>
          <p:cNvSpPr/>
          <p:nvPr/>
        </p:nvSpPr>
        <p:spPr>
          <a:xfrm>
            <a:off x="4748239" y="1814253"/>
            <a:ext cx="7139748" cy="1435857"/>
          </a:xfrm>
          <a:prstGeom prst="leftArrow">
            <a:avLst>
              <a:gd name="adj1" fmla="val 98504"/>
              <a:gd name="adj2" fmla="val 2232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Bhutan is measured as the happiest country in Asia and the eighth happiest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in the world.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3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A17AE0-80C9-4746-AF56-ADC0188DA85F}"/>
              </a:ext>
            </a:extLst>
          </p:cNvPr>
          <p:cNvSpPr txBox="1"/>
          <p:nvPr/>
        </p:nvSpPr>
        <p:spPr>
          <a:xfrm>
            <a:off x="2954215" y="267287"/>
            <a:ext cx="65977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Group work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DCBCE2-C464-4189-ABB2-35261C607FBE}"/>
              </a:ext>
            </a:extLst>
          </p:cNvPr>
          <p:cNvGrpSpPr/>
          <p:nvPr/>
        </p:nvGrpSpPr>
        <p:grpSpPr>
          <a:xfrm>
            <a:off x="284871" y="2042913"/>
            <a:ext cx="5338688" cy="3380747"/>
            <a:chOff x="654149" y="2689744"/>
            <a:chExt cx="5338688" cy="3380747"/>
          </a:xfrm>
        </p:grpSpPr>
        <p:sp>
          <p:nvSpPr>
            <p:cNvPr id="3" name="Callout: Up Arrow 2">
              <a:extLst>
                <a:ext uri="{FF2B5EF4-FFF2-40B4-BE49-F238E27FC236}">
                  <a16:creationId xmlns:a16="http://schemas.microsoft.com/office/drawing/2014/main" id="{2344B2BF-3953-4833-8C47-9C5580318DCD}"/>
                </a:ext>
              </a:extLst>
            </p:cNvPr>
            <p:cNvSpPr/>
            <p:nvPr/>
          </p:nvSpPr>
          <p:spPr>
            <a:xfrm>
              <a:off x="654149" y="3913633"/>
              <a:ext cx="5338688" cy="2156858"/>
            </a:xfrm>
            <a:prstGeom prst="upArrowCallou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Bhutan is an ideal destination for environment lovers. Explain it.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92EF73-8AA5-4039-B9B3-7A9E6ADA1508}"/>
                </a:ext>
              </a:extLst>
            </p:cNvPr>
            <p:cNvSpPr/>
            <p:nvPr/>
          </p:nvSpPr>
          <p:spPr>
            <a:xfrm>
              <a:off x="1825284" y="2689744"/>
              <a:ext cx="2996418" cy="121938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Group-1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3ADC8C-D849-4710-8229-451176C42A66}"/>
              </a:ext>
            </a:extLst>
          </p:cNvPr>
          <p:cNvGrpSpPr/>
          <p:nvPr/>
        </p:nvGrpSpPr>
        <p:grpSpPr>
          <a:xfrm>
            <a:off x="6253089" y="2047414"/>
            <a:ext cx="4698610" cy="3376246"/>
            <a:chOff x="6623539" y="1850466"/>
            <a:chExt cx="4698610" cy="3376246"/>
          </a:xfrm>
        </p:grpSpPr>
        <p:sp>
          <p:nvSpPr>
            <p:cNvPr id="4" name="Callout: Up Arrow 3">
              <a:extLst>
                <a:ext uri="{FF2B5EF4-FFF2-40B4-BE49-F238E27FC236}">
                  <a16:creationId xmlns:a16="http://schemas.microsoft.com/office/drawing/2014/main" id="{7D4E7302-AEA3-42EE-A417-33DEEC448796}"/>
                </a:ext>
              </a:extLst>
            </p:cNvPr>
            <p:cNvSpPr/>
            <p:nvPr/>
          </p:nvSpPr>
          <p:spPr>
            <a:xfrm>
              <a:off x="6623539" y="3069854"/>
              <a:ext cx="4698610" cy="2156858"/>
            </a:xfrm>
            <a:prstGeom prst="upArrowCallou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Bhutan is called the land of happiness. Explain it.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F92210-7F54-4C01-8F7F-BD27A93FF026}"/>
                </a:ext>
              </a:extLst>
            </p:cNvPr>
            <p:cNvSpPr/>
            <p:nvPr/>
          </p:nvSpPr>
          <p:spPr>
            <a:xfrm>
              <a:off x="7474635" y="1850466"/>
              <a:ext cx="2996418" cy="121938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8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3FC8D295-5007-4915-883A-9FBDB3FEC18E}"/>
              </a:ext>
            </a:extLst>
          </p:cNvPr>
          <p:cNvSpPr/>
          <p:nvPr/>
        </p:nvSpPr>
        <p:spPr>
          <a:xfrm>
            <a:off x="9216571" y="2510971"/>
            <a:ext cx="45719" cy="457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62353-8506-4B90-A4D6-E5E66980D727}"/>
              </a:ext>
            </a:extLst>
          </p:cNvPr>
          <p:cNvSpPr/>
          <p:nvPr/>
        </p:nvSpPr>
        <p:spPr>
          <a:xfrm>
            <a:off x="771377" y="1427191"/>
            <a:ext cx="1081638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Q:1. A unique culture and tradition has evolved in Bhutan because------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52F8C-8B2B-4DF5-890B-11F22E3A49E6}"/>
              </a:ext>
            </a:extLst>
          </p:cNvPr>
          <p:cNvSpPr/>
          <p:nvPr/>
        </p:nvSpPr>
        <p:spPr>
          <a:xfrm>
            <a:off x="1845659" y="2726329"/>
            <a:ext cx="957786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fierce Himalayan storms often hit the country.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425983-683D-473C-84BA-7D57F9C57E0F}"/>
              </a:ext>
            </a:extLst>
          </p:cNvPr>
          <p:cNvSpPr/>
          <p:nvPr/>
        </p:nvSpPr>
        <p:spPr>
          <a:xfrm>
            <a:off x="1845659" y="3585307"/>
            <a:ext cx="909733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it is cut off from the other parts of the world.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2EF3A-CDAD-429B-B825-9DAB7B9170CC}"/>
              </a:ext>
            </a:extLst>
          </p:cNvPr>
          <p:cNvSpPr/>
          <p:nvPr/>
        </p:nvSpPr>
        <p:spPr>
          <a:xfrm>
            <a:off x="1845659" y="4235006"/>
            <a:ext cx="594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it has a very small area.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FE1791-C354-462D-A6EF-2893830EED72}"/>
              </a:ext>
            </a:extLst>
          </p:cNvPr>
          <p:cNvSpPr/>
          <p:nvPr/>
        </p:nvSpPr>
        <p:spPr>
          <a:xfrm>
            <a:off x="771378" y="940284"/>
            <a:ext cx="85893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defTabSz="9144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 from the alternatives: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540D0-4DCC-468F-A7A3-A7238E3A8B57}"/>
              </a:ext>
            </a:extLst>
          </p:cNvPr>
          <p:cNvSpPr/>
          <p:nvPr/>
        </p:nvSpPr>
        <p:spPr>
          <a:xfrm>
            <a:off x="1845659" y="4884706"/>
            <a:ext cx="946644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it is called the Jewel of the Eastern Himalayas.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3E3F74-3233-45D4-B941-1186488711E5}"/>
              </a:ext>
            </a:extLst>
          </p:cNvPr>
          <p:cNvSpPr/>
          <p:nvPr/>
        </p:nvSpPr>
        <p:spPr>
          <a:xfrm>
            <a:off x="1845659" y="3585306"/>
            <a:ext cx="909733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it is cut off from the other parts of the world.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94B9B-193E-4E67-98B3-763DDCA98EC3}"/>
              </a:ext>
            </a:extLst>
          </p:cNvPr>
          <p:cNvSpPr txBox="1"/>
          <p:nvPr/>
        </p:nvSpPr>
        <p:spPr>
          <a:xfrm>
            <a:off x="369498" y="3577936"/>
            <a:ext cx="125202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6D078-F572-4B1B-89F3-8F10761FC8E8}"/>
              </a:ext>
            </a:extLst>
          </p:cNvPr>
          <p:cNvSpPr txBox="1"/>
          <p:nvPr/>
        </p:nvSpPr>
        <p:spPr>
          <a:xfrm>
            <a:off x="385183" y="3657411"/>
            <a:ext cx="125202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E9FAA-4ECE-48D0-B552-66D54C073A19}"/>
              </a:ext>
            </a:extLst>
          </p:cNvPr>
          <p:cNvSpPr txBox="1"/>
          <p:nvPr/>
        </p:nvSpPr>
        <p:spPr>
          <a:xfrm>
            <a:off x="3188033" y="167152"/>
            <a:ext cx="544419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Evaluation</a:t>
            </a:r>
          </a:p>
        </p:txBody>
      </p:sp>
    </p:spTree>
    <p:extLst>
      <p:ext uri="{BB962C8B-B14F-4D97-AF65-F5344CB8AC3E}">
        <p14:creationId xmlns:p14="http://schemas.microsoft.com/office/powerpoint/2010/main" val="151305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3FC8D295-5007-4915-883A-9FBDB3FEC18E}"/>
              </a:ext>
            </a:extLst>
          </p:cNvPr>
          <p:cNvSpPr/>
          <p:nvPr/>
        </p:nvSpPr>
        <p:spPr>
          <a:xfrm>
            <a:off x="9216571" y="2510971"/>
            <a:ext cx="45719" cy="457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E9FAA-4ECE-48D0-B552-66D54C073A19}"/>
              </a:ext>
            </a:extLst>
          </p:cNvPr>
          <p:cNvSpPr txBox="1"/>
          <p:nvPr/>
        </p:nvSpPr>
        <p:spPr>
          <a:xfrm>
            <a:off x="3202782" y="411698"/>
            <a:ext cx="544419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Evaluation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16856CD-E5B7-431B-9692-5BA254AD94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8"/>
            </a:avLst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750A8-5B16-4BD7-AFBC-3461F9D3A5F7}"/>
              </a:ext>
            </a:extLst>
          </p:cNvPr>
          <p:cNvSpPr txBox="1"/>
          <p:nvPr/>
        </p:nvSpPr>
        <p:spPr>
          <a:xfrm>
            <a:off x="1500556" y="1403998"/>
            <a:ext cx="771484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 in brief.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29E9E-57FA-42C3-A1E6-27B1B0E6B5E8}"/>
              </a:ext>
            </a:extLst>
          </p:cNvPr>
          <p:cNvSpPr txBox="1"/>
          <p:nvPr/>
        </p:nvSpPr>
        <p:spPr>
          <a:xfrm>
            <a:off x="633046" y="2742266"/>
            <a:ext cx="11324492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  What is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Tshechus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   When is the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Losar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celebrated 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  How do Bhutanese build their houses 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d)   How do Bhutan government protect their environment?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8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27000">
              <a:srgbClr val="92D050"/>
            </a:gs>
            <a:gs pos="29000">
              <a:schemeClr val="accent3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5D02C2-0FD2-4F6B-A8AF-C5CEFBF9F29B}"/>
              </a:ext>
            </a:extLst>
          </p:cNvPr>
          <p:cNvSpPr/>
          <p:nvPr/>
        </p:nvSpPr>
        <p:spPr>
          <a:xfrm>
            <a:off x="4618833" y="744585"/>
            <a:ext cx="4131272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Home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F359CD-25D7-488A-9BF1-EC78361CF078}"/>
              </a:ext>
            </a:extLst>
          </p:cNvPr>
          <p:cNvSpPr/>
          <p:nvPr/>
        </p:nvSpPr>
        <p:spPr>
          <a:xfrm>
            <a:off x="1519311" y="2533414"/>
            <a:ext cx="997399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Write a letter to your friend describing about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Bhutan, its important places, cultures, food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and festivals of Bhutanese.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51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9F69C-1A82-498A-AC32-34F1EF44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2" y="1237957"/>
            <a:ext cx="9158066" cy="4726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E1A67-F05A-43B6-A521-A50FCE447A9E}"/>
              </a:ext>
            </a:extLst>
          </p:cNvPr>
          <p:cNvSpPr txBox="1"/>
          <p:nvPr/>
        </p:nvSpPr>
        <p:spPr>
          <a:xfrm>
            <a:off x="2060915" y="314627"/>
            <a:ext cx="829993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764D9-E336-4BD5-A21E-1AA333F4382A}"/>
              </a:ext>
            </a:extLst>
          </p:cNvPr>
          <p:cNvSpPr txBox="1"/>
          <p:nvPr/>
        </p:nvSpPr>
        <p:spPr>
          <a:xfrm>
            <a:off x="2482945" y="5964703"/>
            <a:ext cx="74558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Be attentive to your studies.</a:t>
            </a:r>
          </a:p>
        </p:txBody>
      </p:sp>
    </p:spTree>
    <p:extLst>
      <p:ext uri="{BB962C8B-B14F-4D97-AF65-F5344CB8AC3E}">
        <p14:creationId xmlns:p14="http://schemas.microsoft.com/office/powerpoint/2010/main" val="8872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srilanka-fla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091" y="1445194"/>
            <a:ext cx="2923310" cy="1847275"/>
          </a:xfrm>
          <a:prstGeom prst="rect">
            <a:avLst/>
          </a:prstGeom>
          <a:noFill/>
        </p:spPr>
      </p:pic>
      <p:pic>
        <p:nvPicPr>
          <p:cNvPr id="7" name="Picture 3" descr="C:\Users\Admin\Desktop\Nepal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091" y="3378605"/>
            <a:ext cx="2923310" cy="1834229"/>
          </a:xfrm>
          <a:prstGeom prst="rect">
            <a:avLst/>
          </a:prstGeom>
          <a:noFill/>
        </p:spPr>
      </p:pic>
      <p:pic>
        <p:nvPicPr>
          <p:cNvPr id="8" name="Picture 7" descr="C:\Users\Admin\Desktop\imagesDLRZ2DQ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803" y="3429472"/>
            <a:ext cx="2865483" cy="183422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52B649-2B90-4AFE-A337-929F6D004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49" y="1451718"/>
            <a:ext cx="2865483" cy="183422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42B8B9-142B-475C-BF43-DA93A447CF6E}"/>
              </a:ext>
            </a:extLst>
          </p:cNvPr>
          <p:cNvSpPr txBox="1"/>
          <p:nvPr/>
        </p:nvSpPr>
        <p:spPr>
          <a:xfrm>
            <a:off x="4190225" y="5840428"/>
            <a:ext cx="57870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 ?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D3ABB-E30C-46F8-A196-208F33B589E4}"/>
              </a:ext>
            </a:extLst>
          </p:cNvPr>
          <p:cNvSpPr txBox="1"/>
          <p:nvPr/>
        </p:nvSpPr>
        <p:spPr>
          <a:xfrm rot="10800000" flipV="1">
            <a:off x="3692410" y="5670039"/>
            <a:ext cx="647259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countries belong these flags?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3CE47-905C-4EC7-9E6F-A9DC5352B668}"/>
              </a:ext>
            </a:extLst>
          </p:cNvPr>
          <p:cNvSpPr txBox="1"/>
          <p:nvPr/>
        </p:nvSpPr>
        <p:spPr>
          <a:xfrm>
            <a:off x="817007" y="5619172"/>
            <a:ext cx="1119550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countries which one first recognized Bangladesh as an independent country?  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CFA7FA2E-E900-457F-A62E-00A66300CEEB}"/>
              </a:ext>
            </a:extLst>
          </p:cNvPr>
          <p:cNvSpPr/>
          <p:nvPr/>
        </p:nvSpPr>
        <p:spPr>
          <a:xfrm>
            <a:off x="5289344" y="1169877"/>
            <a:ext cx="2250831" cy="878720"/>
          </a:xfrm>
          <a:prstGeom prst="leftArrow">
            <a:avLst>
              <a:gd name="adj1" fmla="val 70253"/>
              <a:gd name="adj2" fmla="val 6566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 Lanka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1932165-354F-48A2-A0AB-06F4DA9A9A50}"/>
              </a:ext>
            </a:extLst>
          </p:cNvPr>
          <p:cNvSpPr/>
          <p:nvPr/>
        </p:nvSpPr>
        <p:spPr>
          <a:xfrm>
            <a:off x="6044406" y="2019197"/>
            <a:ext cx="1838369" cy="821279"/>
          </a:xfrm>
          <a:prstGeom prst="rightArrow">
            <a:avLst>
              <a:gd name="adj1" fmla="val 65050"/>
              <a:gd name="adj2" fmla="val 5048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31FC8A25-4082-43E0-A6D2-A203E3C15102}"/>
              </a:ext>
            </a:extLst>
          </p:cNvPr>
          <p:cNvSpPr/>
          <p:nvPr/>
        </p:nvSpPr>
        <p:spPr>
          <a:xfrm>
            <a:off x="5710190" y="3644843"/>
            <a:ext cx="1829797" cy="889643"/>
          </a:xfrm>
          <a:prstGeom prst="leftArrow">
            <a:avLst>
              <a:gd name="adj1" fmla="val 67724"/>
              <a:gd name="adj2" fmla="val 6190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Nepal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9D5EC66-C1FD-4D6F-B6A4-7DE0BB3ACF09}"/>
              </a:ext>
            </a:extLst>
          </p:cNvPr>
          <p:cNvSpPr/>
          <p:nvPr/>
        </p:nvSpPr>
        <p:spPr>
          <a:xfrm>
            <a:off x="5960286" y="4630549"/>
            <a:ext cx="1936843" cy="694942"/>
          </a:xfrm>
          <a:prstGeom prst="rightArrow">
            <a:avLst>
              <a:gd name="adj1" fmla="val 73745"/>
              <a:gd name="adj2" fmla="val 5469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Bhutan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0091" y="253943"/>
            <a:ext cx="8686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talk and about them</a:t>
            </a:r>
          </a:p>
        </p:txBody>
      </p:sp>
    </p:spTree>
    <p:extLst>
      <p:ext uri="{BB962C8B-B14F-4D97-AF65-F5344CB8AC3E}">
        <p14:creationId xmlns:p14="http://schemas.microsoft.com/office/powerpoint/2010/main" val="78233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7A1B-0505-4F08-A3C7-2C233B657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1" y="1104258"/>
            <a:ext cx="5080000" cy="529678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08CC4F-2081-475E-AECC-73A1BDAA47C6}"/>
              </a:ext>
            </a:extLst>
          </p:cNvPr>
          <p:cNvSpPr txBox="1"/>
          <p:nvPr/>
        </p:nvSpPr>
        <p:spPr>
          <a:xfrm>
            <a:off x="6289821" y="794517"/>
            <a:ext cx="543012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2409A30A-FD71-4035-9F67-DB496C52C70D}"/>
              </a:ext>
            </a:extLst>
          </p:cNvPr>
          <p:cNvSpPr/>
          <p:nvPr/>
        </p:nvSpPr>
        <p:spPr>
          <a:xfrm>
            <a:off x="6555544" y="1537855"/>
            <a:ext cx="5430129" cy="2082043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Bhutan: The land of happiness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4217B-2B17-4EB1-86DD-B06E722BD5D0}"/>
              </a:ext>
            </a:extLst>
          </p:cNvPr>
          <p:cNvSpPr/>
          <p:nvPr/>
        </p:nvSpPr>
        <p:spPr>
          <a:xfrm>
            <a:off x="7216725" y="4009293"/>
            <a:ext cx="4107766" cy="2086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Unit : Six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Five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: 99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267801" y="203425"/>
            <a:ext cx="2612571" cy="741611"/>
          </a:xfrm>
          <a:prstGeom prst="wedgeEllipseCallout">
            <a:avLst>
              <a:gd name="adj1" fmla="val 2789"/>
              <a:gd name="adj2" fmla="val 180267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Bhutan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8437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89E70C-1256-4737-9089-1DCB29FEA274}"/>
              </a:ext>
            </a:extLst>
          </p:cNvPr>
          <p:cNvSpPr/>
          <p:nvPr/>
        </p:nvSpPr>
        <p:spPr>
          <a:xfrm>
            <a:off x="1012875" y="2535591"/>
            <a:ext cx="1050856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we have studied this unit, we will be able to :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ask and answer questions,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read, comprehend and summarize text,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c) write a letter to friend describing places of interest.</a:t>
            </a:r>
          </a:p>
        </p:txBody>
      </p:sp>
      <p:sp>
        <p:nvSpPr>
          <p:cNvPr id="3" name="Horizontal Scroll 1">
            <a:extLst>
              <a:ext uri="{FF2B5EF4-FFF2-40B4-BE49-F238E27FC236}">
                <a16:creationId xmlns:a16="http://schemas.microsoft.com/office/drawing/2014/main" id="{13488E0C-862C-4341-8936-51B6673F9028}"/>
              </a:ext>
            </a:extLst>
          </p:cNvPr>
          <p:cNvSpPr/>
          <p:nvPr/>
        </p:nvSpPr>
        <p:spPr>
          <a:xfrm>
            <a:off x="2632358" y="883921"/>
            <a:ext cx="6594348" cy="10668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444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Left 7">
            <a:extLst>
              <a:ext uri="{FF2B5EF4-FFF2-40B4-BE49-F238E27FC236}">
                <a16:creationId xmlns:a16="http://schemas.microsoft.com/office/drawing/2014/main" id="{41317E44-0B06-49F3-B84F-510AA2891803}"/>
              </a:ext>
            </a:extLst>
          </p:cNvPr>
          <p:cNvSpPr/>
          <p:nvPr/>
        </p:nvSpPr>
        <p:spPr>
          <a:xfrm>
            <a:off x="5669280" y="2071468"/>
            <a:ext cx="6142892" cy="2922563"/>
          </a:xfrm>
          <a:prstGeom prst="leftArrow">
            <a:avLst>
              <a:gd name="adj1" fmla="val 100000"/>
              <a:gd name="adj2" fmla="val 2321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Bhutan, a small landlocked country located in the southern slopes of Himalayan range. It is bounded by Tibet in the North and India in the South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2E4D6-347C-45E3-AFCA-B70A17E33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229" r="1872" b="12224"/>
          <a:stretch/>
        </p:blipFill>
        <p:spPr>
          <a:xfrm>
            <a:off x="1072341" y="1662546"/>
            <a:ext cx="4150822" cy="425334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BB0F2-278B-4D15-B274-A9D87A0BEC28}"/>
              </a:ext>
            </a:extLst>
          </p:cNvPr>
          <p:cNvSpPr txBox="1"/>
          <p:nvPr/>
        </p:nvSpPr>
        <p:spPr>
          <a:xfrm>
            <a:off x="450167" y="446553"/>
            <a:ext cx="5050301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Bhutan</a:t>
            </a:r>
          </a:p>
        </p:txBody>
      </p:sp>
    </p:spTree>
    <p:extLst>
      <p:ext uri="{BB962C8B-B14F-4D97-AF65-F5344CB8AC3E}">
        <p14:creationId xmlns:p14="http://schemas.microsoft.com/office/powerpoint/2010/main" val="29677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BA1803-0507-4C27-89A7-FF3F8844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03" y="696686"/>
            <a:ext cx="6985540" cy="4843095"/>
          </a:xfrm>
          <a:prstGeom prst="rect">
            <a:avLst/>
          </a:prstGeom>
        </p:spPr>
      </p:pic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9254D198-5174-42CC-8624-452A4F57CD31}"/>
              </a:ext>
            </a:extLst>
          </p:cNvPr>
          <p:cNvSpPr/>
          <p:nvPr/>
        </p:nvSpPr>
        <p:spPr>
          <a:xfrm>
            <a:off x="611609" y="1930400"/>
            <a:ext cx="2776386" cy="1669296"/>
          </a:xfrm>
          <a:prstGeom prst="wedgeRoundRectCallout">
            <a:avLst>
              <a:gd name="adj1" fmla="val 129540"/>
              <a:gd name="adj2" fmla="val 2354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Thimphu,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of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Bhutan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Left 7">
            <a:extLst>
              <a:ext uri="{FF2B5EF4-FFF2-40B4-BE49-F238E27FC236}">
                <a16:creationId xmlns:a16="http://schemas.microsoft.com/office/drawing/2014/main" id="{41317E44-0B06-49F3-B84F-510AA2891803}"/>
              </a:ext>
            </a:extLst>
          </p:cNvPr>
          <p:cNvSpPr/>
          <p:nvPr/>
        </p:nvSpPr>
        <p:spPr>
          <a:xfrm>
            <a:off x="5615352" y="2532186"/>
            <a:ext cx="6356253" cy="2293032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Bhutan called the landlocked country? Explain 2/3 sentences.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2E4D6-347C-45E3-AFCA-B70A17E33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229" r="1872" b="12224"/>
          <a:stretch/>
        </p:blipFill>
        <p:spPr>
          <a:xfrm>
            <a:off x="572490" y="689317"/>
            <a:ext cx="4857639" cy="54934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64D066-54C5-4EB9-B8A3-508B58DD92E6}"/>
              </a:ext>
            </a:extLst>
          </p:cNvPr>
          <p:cNvSpPr/>
          <p:nvPr/>
        </p:nvSpPr>
        <p:spPr>
          <a:xfrm>
            <a:off x="6008244" y="829548"/>
            <a:ext cx="5472331" cy="1223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33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16856CD-E5B7-431B-9692-5BA254AD94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12"/>
            </a:avLst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80C43A-1777-4296-9DA8-FB1C7B39E5D7}"/>
              </a:ext>
            </a:extLst>
          </p:cNvPr>
          <p:cNvGrpSpPr/>
          <p:nvPr/>
        </p:nvGrpSpPr>
        <p:grpSpPr>
          <a:xfrm>
            <a:off x="1143280" y="453515"/>
            <a:ext cx="10152959" cy="5434581"/>
            <a:chOff x="957616" y="599481"/>
            <a:chExt cx="10672451" cy="5637829"/>
          </a:xfrm>
          <a:solidFill>
            <a:schemeClr val="accent4">
              <a:lumMod val="60000"/>
              <a:lumOff val="40000"/>
            </a:schemeClr>
          </a:solidFill>
        </p:grpSpPr>
        <p:pic>
          <p:nvPicPr>
            <p:cNvPr id="4" name="Picture 3" descr="IMG_20140821_00114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616" y="3294716"/>
              <a:ext cx="4267200" cy="2133600"/>
            </a:xfrm>
            <a:prstGeom prst="ellipse">
              <a:avLst/>
            </a:prstGeom>
            <a:grpFill/>
            <a:ln w="28575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010" y="599481"/>
              <a:ext cx="4267200" cy="2133600"/>
            </a:xfrm>
            <a:prstGeom prst="ellipse">
              <a:avLst/>
            </a:prstGeom>
            <a:grpFill/>
            <a:ln w="28575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Down Arrow 5"/>
            <p:cNvSpPr/>
            <p:nvPr/>
          </p:nvSpPr>
          <p:spPr>
            <a:xfrm>
              <a:off x="957616" y="599482"/>
              <a:ext cx="4453721" cy="2247527"/>
            </a:xfrm>
            <a:prstGeom prst="downArrow">
              <a:avLst>
                <a:gd name="adj1" fmla="val 69596"/>
                <a:gd name="adj2" fmla="val 50000"/>
              </a:avLst>
            </a:prstGeom>
            <a:grpFill/>
            <a:ln w="38100">
              <a:solidFill>
                <a:srgbClr val="00B05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8288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Loud Reading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828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1-2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2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Up Arrow 6"/>
            <p:cNvSpPr/>
            <p:nvPr/>
          </p:nvSpPr>
          <p:spPr>
            <a:xfrm>
              <a:off x="7202010" y="2891810"/>
              <a:ext cx="4428057" cy="2383575"/>
            </a:xfrm>
            <a:prstGeom prst="upArrow">
              <a:avLst>
                <a:gd name="adj1" fmla="val 65644"/>
                <a:gd name="adj2" fmla="val 50000"/>
              </a:avLst>
            </a:prstGeom>
            <a:grp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Silent Reading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3-4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110B7B-347E-4710-82A2-8CB7D2CEF49B}"/>
                </a:ext>
              </a:extLst>
            </p:cNvPr>
            <p:cNvSpPr txBox="1"/>
            <p:nvPr/>
          </p:nvSpPr>
          <p:spPr>
            <a:xfrm>
              <a:off x="2349305" y="5566807"/>
              <a:ext cx="8398412" cy="67050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/>
                <a:t>      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underline the uncommon words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1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672</Words>
  <Application>Microsoft Office PowerPoint</Application>
  <PresentationFormat>Widescreen</PresentationFormat>
  <Paragraphs>101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Algerian</vt:lpstr>
      <vt:lpstr>Arial</vt:lpstr>
      <vt:lpstr>Book Antiqua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Majumder</dc:creator>
  <cp:lastModifiedBy>Windows User</cp:lastModifiedBy>
  <cp:revision>286</cp:revision>
  <dcterms:created xsi:type="dcterms:W3CDTF">2017-10-03T08:29:12Z</dcterms:created>
  <dcterms:modified xsi:type="dcterms:W3CDTF">2020-04-28T18:30:55Z</dcterms:modified>
</cp:coreProperties>
</file>