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63" r:id="rId4"/>
    <p:sldId id="279" r:id="rId5"/>
    <p:sldId id="280" r:id="rId6"/>
    <p:sldId id="281" r:id="rId7"/>
    <p:sldId id="290" r:id="rId8"/>
    <p:sldId id="278" r:id="rId9"/>
    <p:sldId id="262" r:id="rId10"/>
    <p:sldId id="284" r:id="rId11"/>
    <p:sldId id="283" r:id="rId12"/>
    <p:sldId id="294" r:id="rId13"/>
    <p:sldId id="285" r:id="rId14"/>
    <p:sldId id="297" r:id="rId15"/>
    <p:sldId id="286" r:id="rId16"/>
    <p:sldId id="287" r:id="rId17"/>
    <p:sldId id="288" r:id="rId18"/>
    <p:sldId id="289" r:id="rId19"/>
    <p:sldId id="295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2430" autoAdjust="0"/>
  </p:normalViewPr>
  <p:slideViewPr>
    <p:cSldViewPr snapToGrid="0">
      <p:cViewPr varScale="1">
        <p:scale>
          <a:sx n="52" d="100"/>
          <a:sy n="52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4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3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9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6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2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8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0497-CFAF-4623-B8F1-D5F62E7DE5D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D5F0-CFE9-46AF-80A1-B120782A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14" y="-289560"/>
            <a:ext cx="12244214" cy="71475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28725" y="2708365"/>
            <a:ext cx="9429750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600" b="1" dirty="0">
                <a:solidFill>
                  <a:srgbClr val="002060"/>
                </a:solidFill>
              </a:rPr>
              <a:t>শুভেচ্ছা</a:t>
            </a:r>
            <a:r>
              <a:rPr lang="en-US" sz="16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78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53720-running-boy-Stock-Vector-athletics-cartoon-runni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56" y="2719521"/>
            <a:ext cx="1501358" cy="1921027"/>
          </a:xfrm>
          <a:prstGeom prst="rect">
            <a:avLst/>
          </a:prstGeom>
        </p:spPr>
      </p:pic>
      <p:pic>
        <p:nvPicPr>
          <p:cNvPr id="3" name="Picture 2" descr="a-simple-drawing-of-a-boy-running-vector-315628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1420" y="1739539"/>
            <a:ext cx="1894549" cy="1994261"/>
          </a:xfrm>
          <a:prstGeom prst="rect">
            <a:avLst/>
          </a:prstGeom>
        </p:spPr>
      </p:pic>
      <p:pic>
        <p:nvPicPr>
          <p:cNvPr id="4" name="Picture 3" descr="cartoon_kid_runner1-2mgfjnc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7540" y="2345777"/>
            <a:ext cx="1485899" cy="1850652"/>
          </a:xfrm>
          <a:prstGeom prst="rect">
            <a:avLst/>
          </a:prstGeom>
        </p:spPr>
      </p:pic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516880" y="2065883"/>
            <a:ext cx="1445404" cy="1896517"/>
          </a:xfrm>
          <a:prstGeom prst="rect">
            <a:avLst/>
          </a:prstGeom>
        </p:spPr>
      </p:pic>
      <p:pic>
        <p:nvPicPr>
          <p:cNvPr id="10" name="Picture 9" descr="little-boy-running-vector-9884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60280" y="1206788"/>
            <a:ext cx="2164080" cy="22779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956" y="5860894"/>
            <a:ext cx="1121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20489" y="4267200"/>
            <a:ext cx="11431" cy="1593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050280" y="4246606"/>
            <a:ext cx="45720" cy="16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493468" y="3962401"/>
            <a:ext cx="45937" cy="1898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0850880" y="3788830"/>
            <a:ext cx="91440" cy="2072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11880" y="174234"/>
            <a:ext cx="451104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ক্রমবাচক সংখ্যা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922852" y="4780007"/>
            <a:ext cx="45720" cy="965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2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725" y="3425189"/>
            <a:ext cx="350550" cy="7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5" y="1843086"/>
            <a:ext cx="12192000" cy="41862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5275" y="6029325"/>
            <a:ext cx="12192000" cy="70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7030A0"/>
                </a:solidFill>
              </a:rPr>
              <a:t> প্রথম    দ্বিতীয়    তৃতীয়   চতুর্থ   পঞ্চম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400050"/>
            <a:ext cx="5606400" cy="1228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</a:rPr>
              <a:t>বাম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</a:rPr>
              <a:t>দিক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</a:rPr>
              <a:t>থেকে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025" y="200025"/>
            <a:ext cx="11815763" cy="64436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2"/>
          <a:stretch/>
        </p:blipFill>
        <p:spPr>
          <a:xfrm>
            <a:off x="200025" y="200025"/>
            <a:ext cx="9401176" cy="612576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058152" y="5414963"/>
            <a:ext cx="1643061" cy="9251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প্রথম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9481" y="4032646"/>
            <a:ext cx="2193132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/>
              <a:t> </a:t>
            </a:r>
            <a:r>
              <a:rPr lang="bn-IN" sz="2800" b="1" dirty="0">
                <a:solidFill>
                  <a:srgbClr val="7030A0"/>
                </a:solidFill>
              </a:rPr>
              <a:t>দ্বিতীয়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58970" y="2814635"/>
            <a:ext cx="1900238" cy="12037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C00000"/>
                </a:solidFill>
              </a:rPr>
              <a:t> তৃতীয়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3961" y="1518047"/>
            <a:ext cx="2143125" cy="11965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চতুর্থ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1619" y="185737"/>
            <a:ext cx="1657351" cy="12608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C000"/>
                </a:solidFill>
              </a:rPr>
              <a:t>পঞ্চম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9601201" y="1460896"/>
            <a:ext cx="2543175" cy="3571875"/>
          </a:xfrm>
          <a:prstGeom prst="upArrow">
            <a:avLst>
              <a:gd name="adj1" fmla="val 50000"/>
              <a:gd name="adj2" fmla="val 439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</a:rPr>
              <a:t> নিচ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</a:rPr>
              <a:t>থেকে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</a:rPr>
              <a:t>উপরে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3979" y="1133012"/>
          <a:ext cx="10732167" cy="37144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7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গণনাকারী</a:t>
                      </a:r>
                      <a:r>
                        <a:rPr lang="bn-IN" sz="3200" baseline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bn-IN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ক্রমবাচক</a:t>
                      </a:r>
                      <a:r>
                        <a:rPr lang="bn-IN" sz="3200" baseline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সংখ্যা                সংক্ষিপ্ত রূপ  </a:t>
                      </a:r>
                      <a:endParaRPr lang="bn-IN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দ্বিতীয়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r>
                        <a:rPr lang="bn-IN" sz="320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তিন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তৃতীয়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চতুর্থ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পাঁচ</a:t>
                      </a:r>
                      <a:r>
                        <a:rPr lang="bn-IN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পঞ্চম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৫ম</a:t>
                      </a:r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1711" y="462610"/>
            <a:ext cx="681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চল ক্রমবাচক সংখ্যার সংক্ষিপ্ত রুপ দেখি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2" name="Hexagon 1"/>
          <p:cNvSpPr/>
          <p:nvPr/>
        </p:nvSpPr>
        <p:spPr>
          <a:xfrm>
            <a:off x="1363579" y="4987656"/>
            <a:ext cx="8710863" cy="155752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চল  সবাই  ক্রমবাচক সংখ্যা লিখি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260659" y="86572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ক্রমবাচক সংখ্যা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6"/>
          <a:stretch/>
        </p:blipFill>
        <p:spPr>
          <a:xfrm>
            <a:off x="0" y="0"/>
            <a:ext cx="12015788" cy="685799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571625" y="114300"/>
            <a:ext cx="3300413" cy="344328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উপর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থেকে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নিচে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9300" y="5698671"/>
            <a:ext cx="1208314" cy="1028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6360" y="304800"/>
            <a:ext cx="9464040" cy="5257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গণিত বইয়ের ১৩ পৃষ্ঠা খোলঃ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8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629"/>
            <a:ext cx="12192000" cy="6477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533401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চলো ক্রমবাচক সংখ্যা চিনি ও লিখি ( বাম দিক থেকে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44780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ফূলটি ১ম ফূলের মতো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6670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পাখিটি ২য় পাখির  মতো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96240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পাতাটি ৫ম পাতার মতো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02920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মাছটি ১ম মাছের মতো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905000" y="685800"/>
            <a:ext cx="228600" cy="304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05000" y="1600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419601"/>
            <a:ext cx="381000" cy="324555"/>
          </a:xfrm>
          <a:prstGeom prst="rect">
            <a:avLst/>
          </a:prstGeom>
        </p:spPr>
      </p:pic>
      <p:pic>
        <p:nvPicPr>
          <p:cNvPr id="22" name="Picture 21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419600"/>
            <a:ext cx="457200" cy="342458"/>
          </a:xfrm>
          <a:prstGeom prst="rect">
            <a:avLst/>
          </a:prstGeom>
        </p:spPr>
      </p:pic>
      <p:pic>
        <p:nvPicPr>
          <p:cNvPr id="23" name="Picture 22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4419600"/>
            <a:ext cx="457200" cy="342458"/>
          </a:xfrm>
          <a:prstGeom prst="rect">
            <a:avLst/>
          </a:prstGeom>
        </p:spPr>
      </p:pic>
      <p:pic>
        <p:nvPicPr>
          <p:cNvPr id="24" name="Picture 23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419600"/>
            <a:ext cx="457200" cy="342458"/>
          </a:xfrm>
          <a:prstGeom prst="rect">
            <a:avLst/>
          </a:prstGeom>
        </p:spPr>
      </p:pic>
      <p:pic>
        <p:nvPicPr>
          <p:cNvPr id="25" name="Picture 24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419600"/>
            <a:ext cx="457200" cy="342458"/>
          </a:xfrm>
          <a:prstGeom prst="rect">
            <a:avLst/>
          </a:prstGeom>
        </p:spPr>
      </p:pic>
      <p:pic>
        <p:nvPicPr>
          <p:cNvPr id="26" name="Picture 25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419600"/>
            <a:ext cx="457200" cy="342458"/>
          </a:xfrm>
          <a:prstGeom prst="rect">
            <a:avLst/>
          </a:prstGeom>
        </p:spPr>
      </p:pic>
      <p:pic>
        <p:nvPicPr>
          <p:cNvPr id="27" name="Picture 26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419600"/>
            <a:ext cx="457200" cy="342458"/>
          </a:xfrm>
          <a:prstGeom prst="rect">
            <a:avLst/>
          </a:prstGeom>
        </p:spPr>
      </p:pic>
      <p:pic>
        <p:nvPicPr>
          <p:cNvPr id="28" name="Picture 27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419600"/>
            <a:ext cx="457200" cy="342458"/>
          </a:xfrm>
          <a:prstGeom prst="rect">
            <a:avLst/>
          </a:prstGeom>
        </p:spPr>
      </p:pic>
      <p:pic>
        <p:nvPicPr>
          <p:cNvPr id="29" name="Picture 28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419600"/>
            <a:ext cx="457200" cy="342458"/>
          </a:xfrm>
          <a:prstGeom prst="rect">
            <a:avLst/>
          </a:prstGeom>
        </p:spPr>
      </p:pic>
      <p:pic>
        <p:nvPicPr>
          <p:cNvPr id="31" name="Picture 30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424612"/>
            <a:ext cx="381000" cy="324555"/>
          </a:xfrm>
          <a:prstGeom prst="rect">
            <a:avLst/>
          </a:prstGeom>
        </p:spPr>
      </p:pic>
      <p:pic>
        <p:nvPicPr>
          <p:cNvPr id="32" name="Picture 31" descr="download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1" y="3219451"/>
            <a:ext cx="616179" cy="490979"/>
          </a:xfrm>
          <a:prstGeom prst="rect">
            <a:avLst/>
          </a:prstGeom>
        </p:spPr>
      </p:pic>
      <p:pic>
        <p:nvPicPr>
          <p:cNvPr id="34" name="Picture 33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4192" y="3202633"/>
            <a:ext cx="635818" cy="476250"/>
          </a:xfrm>
          <a:prstGeom prst="rect">
            <a:avLst/>
          </a:prstGeom>
        </p:spPr>
      </p:pic>
      <p:pic>
        <p:nvPicPr>
          <p:cNvPr id="37" name="Picture 36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2772" y="3234180"/>
            <a:ext cx="635818" cy="476250"/>
          </a:xfrm>
          <a:prstGeom prst="rect">
            <a:avLst/>
          </a:prstGeom>
        </p:spPr>
      </p:pic>
      <p:pic>
        <p:nvPicPr>
          <p:cNvPr id="40" name="Picture 39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3219450"/>
            <a:ext cx="635818" cy="476250"/>
          </a:xfrm>
          <a:prstGeom prst="rect">
            <a:avLst/>
          </a:prstGeom>
        </p:spPr>
      </p:pic>
      <p:pic>
        <p:nvPicPr>
          <p:cNvPr id="41" name="Picture 40" descr="download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2360" y="3234180"/>
            <a:ext cx="741832" cy="490979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1905000" y="2819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1905000" y="4038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1981200" y="5105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images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6146" y="5638801"/>
            <a:ext cx="762000" cy="451459"/>
          </a:xfrm>
          <a:prstGeom prst="rect">
            <a:avLst/>
          </a:prstGeom>
        </p:spPr>
      </p:pic>
      <p:pic>
        <p:nvPicPr>
          <p:cNvPr id="47" name="Picture 46" descr="images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1" y="1981201"/>
            <a:ext cx="542925" cy="542925"/>
          </a:xfrm>
          <a:prstGeom prst="rect">
            <a:avLst/>
          </a:prstGeom>
        </p:spPr>
      </p:pic>
      <p:pic>
        <p:nvPicPr>
          <p:cNvPr id="48" name="Picture 47" descr="images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1981200"/>
            <a:ext cx="533400" cy="533400"/>
          </a:xfrm>
          <a:prstGeom prst="rect">
            <a:avLst/>
          </a:prstGeom>
        </p:spPr>
      </p:pic>
      <p:pic>
        <p:nvPicPr>
          <p:cNvPr id="49" name="Picture 48" descr="images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1400" y="1981200"/>
            <a:ext cx="533400" cy="533400"/>
          </a:xfrm>
          <a:prstGeom prst="rect">
            <a:avLst/>
          </a:prstGeom>
        </p:spPr>
      </p:pic>
      <p:pic>
        <p:nvPicPr>
          <p:cNvPr id="53" name="Picture 52" descr="images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06240" y="2007616"/>
            <a:ext cx="533400" cy="533400"/>
          </a:xfrm>
          <a:prstGeom prst="rect">
            <a:avLst/>
          </a:prstGeom>
        </p:spPr>
      </p:pic>
      <p:pic>
        <p:nvPicPr>
          <p:cNvPr id="56" name="Picture 55" descr="images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2512" y="2058050"/>
            <a:ext cx="542245" cy="518166"/>
          </a:xfrm>
          <a:prstGeom prst="rect">
            <a:avLst/>
          </a:prstGeom>
        </p:spPr>
      </p:pic>
      <p:pic>
        <p:nvPicPr>
          <p:cNvPr id="58" name="Picture 57" descr="download (1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1" y="5638801"/>
            <a:ext cx="626605" cy="390525"/>
          </a:xfrm>
          <a:prstGeom prst="rect">
            <a:avLst/>
          </a:prstGeom>
        </p:spPr>
      </p:pic>
      <p:pic>
        <p:nvPicPr>
          <p:cNvPr id="59" name="Picture 58" descr="download (1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V="1">
            <a:off x="2999643" y="5653531"/>
            <a:ext cx="626605" cy="425949"/>
          </a:xfrm>
          <a:prstGeom prst="rect">
            <a:avLst/>
          </a:prstGeom>
        </p:spPr>
      </p:pic>
      <p:pic>
        <p:nvPicPr>
          <p:cNvPr id="60" name="Picture 59" descr="download (1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9201" y="5638801"/>
            <a:ext cx="626605" cy="390525"/>
          </a:xfrm>
          <a:prstGeom prst="rect">
            <a:avLst/>
          </a:prstGeom>
        </p:spPr>
      </p:pic>
      <p:pic>
        <p:nvPicPr>
          <p:cNvPr id="63" name="Picture 62" descr="download (1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2595" y="5671054"/>
            <a:ext cx="626605" cy="390525"/>
          </a:xfrm>
          <a:prstGeom prst="rect">
            <a:avLst/>
          </a:prstGeom>
        </p:spPr>
      </p:pic>
      <p:pic>
        <p:nvPicPr>
          <p:cNvPr id="64" name="Picture 63" descr="images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88516" y="5690203"/>
            <a:ext cx="653119" cy="386951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9296400" y="1981200"/>
            <a:ext cx="10668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372600" y="3200400"/>
            <a:ext cx="1066800" cy="5334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96400" y="4267200"/>
            <a:ext cx="10668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296400" y="5562600"/>
            <a:ext cx="1066800" cy="533400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08" y="2850275"/>
            <a:ext cx="1691639" cy="1020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r>
              <a:rPr lang="en-US" dirty="0"/>
              <a:t> দল-২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708" y="1714500"/>
            <a:ext cx="1691639" cy="861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BD" dirty="0"/>
              <a:t> </a:t>
            </a:r>
            <a:r>
              <a:rPr lang="en-US" dirty="0"/>
              <a:t>দল-১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708" y="4038600"/>
            <a:ext cx="1741092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দল-৩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708" y="5274078"/>
            <a:ext cx="1708746" cy="849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দল-৩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94" y="243768"/>
            <a:ext cx="1610463" cy="13026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দলীয় কাজ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30" grpId="0" animBg="1"/>
      <p:bldP spid="42" grpId="0" animBg="1"/>
      <p:bldP spid="43" grpId="0" animBg="1"/>
      <p:bldP spid="65" grpId="0" animBg="1"/>
      <p:bldP spid="69" grpId="0" animBg="1"/>
      <p:bldP spid="70" grpId="0" animBg="1"/>
      <p:bldP spid="71" grpId="0" animBg="1"/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2672" y="0"/>
            <a:ext cx="3823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" y="1693452"/>
            <a:ext cx="2210104" cy="1655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99" y="1658720"/>
            <a:ext cx="2256473" cy="1690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4" y="1658720"/>
            <a:ext cx="2256473" cy="16901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42" y="1625901"/>
            <a:ext cx="2300288" cy="1722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71269" y="1658720"/>
            <a:ext cx="2060411" cy="1690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60033" y="670560"/>
            <a:ext cx="8167687" cy="57429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কততম মাছটি নেই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1182361" y="2672605"/>
            <a:ext cx="9281160" cy="25227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কততম বলটি নেই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3" y="4717164"/>
            <a:ext cx="1784115" cy="17841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6" y="4871453"/>
            <a:ext cx="1784115" cy="17841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48" y="4717164"/>
            <a:ext cx="1784115" cy="17841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25" y="4871453"/>
            <a:ext cx="1784115" cy="178411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791711" y="4954341"/>
            <a:ext cx="2241275" cy="1618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 animBg="1"/>
      <p:bldP spid="4" grpId="0" animBg="1"/>
      <p:bldP spid="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5410200" cy="14465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89560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1004AC"/>
                </a:solidFill>
                <a:latin typeface="NikoshBAN" pitchFamily="2" charset="0"/>
                <a:cs typeface="NikoshBAN" pitchFamily="2" charset="0"/>
              </a:rPr>
              <a:t>ক্রমবাচক সংখ্যা প্রথম থেকে পঞ্চম পর্যন্ত লিখে আনবে।</a:t>
            </a:r>
            <a:endParaRPr lang="en-US" sz="4000" dirty="0">
              <a:solidFill>
                <a:srgbClr val="1004A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3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71538" y="457200"/>
            <a:ext cx="10858500" cy="6600825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1171575" y="714375"/>
            <a:ext cx="9215438" cy="554355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0" y="-85725"/>
            <a:ext cx="8586788" cy="50577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ভালো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থাকো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r>
              <a:rPr lang="bn-IN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bn-IN" sz="6000" b="1" dirty="0">
                <a:solidFill>
                  <a:schemeClr val="accent6">
                    <a:lumMod val="50000"/>
                  </a:schemeClr>
                </a:solidFill>
              </a:rPr>
              <a:t>বিদায়।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42988" y="357187"/>
            <a:ext cx="9958387" cy="54292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C00000"/>
                </a:solidFill>
              </a:rPr>
              <a:t>কেমন</a:t>
            </a:r>
            <a:r>
              <a:rPr lang="en-US" sz="8000" dirty="0">
                <a:solidFill>
                  <a:srgbClr val="C00000"/>
                </a:solidFill>
              </a:rPr>
              <a:t> আ</a:t>
            </a:r>
            <a:r>
              <a:rPr lang="bn-IN" sz="8000" dirty="0">
                <a:solidFill>
                  <a:srgbClr val="C00000"/>
                </a:solidFill>
              </a:rPr>
              <a:t>ছো</a:t>
            </a:r>
            <a:r>
              <a:rPr lang="en-US" sz="8000" dirty="0">
                <a:solidFill>
                  <a:srgbClr val="C00000"/>
                </a:solidFill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2722988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298625-Vintage-roses-frame-illustration--Stock-Vector-borderghgfh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560070"/>
            <a:ext cx="7772401" cy="57645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1" y="1905000"/>
            <a:ext cx="44043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9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8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0" y="457200"/>
            <a:ext cx="4663440" cy="103632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224115" y="2053988"/>
            <a:ext cx="10053485" cy="3872144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ফুড়ারপার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1" y="6632863"/>
            <a:ext cx="9095509" cy="4502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4986" y="2200251"/>
            <a:ext cx="6931742" cy="8071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7030A0"/>
                </a:solidFill>
              </a:rPr>
              <a:t>আজিবুর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রহমান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1"/>
            <a:ext cx="1229201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4357" y="1636634"/>
            <a:ext cx="7560129" cy="48782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1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7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bn-IN" sz="115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6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8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54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5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16.0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.20</a:t>
            </a:r>
            <a:r>
              <a:rPr lang="en-US" sz="54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BD" sz="54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</a:t>
            </a:r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488" y="528638"/>
            <a:ext cx="65151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40" y="0"/>
            <a:ext cx="11379199" cy="186204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আমরা </a:t>
            </a:r>
            <a:r>
              <a:rPr lang="en-US" sz="1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21097"/>
              </p:ext>
            </p:extLst>
          </p:nvPr>
        </p:nvGraphicFramePr>
        <p:xfrm>
          <a:off x="3181350" y="3152775"/>
          <a:ext cx="58308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Packager Shell Object" showAsIcon="1" r:id="rId3" imgW="5830560" imgH="551520" progId="Package">
                  <p:embed/>
                </p:oleObj>
              </mc:Choice>
              <mc:Fallback>
                <p:oleObj name="Packager Shell Object" showAsIcon="1" r:id="rId3" imgW="5830560" imgH="551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1350" y="3152775"/>
                        <a:ext cx="5830888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2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4155" y="211016"/>
            <a:ext cx="3176954" cy="9847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1559170"/>
            <a:ext cx="11898923" cy="3727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bn-IN" sz="8000" dirty="0">
                <a:solidFill>
                  <a:srgbClr val="C00000"/>
                </a:solidFill>
              </a:rPr>
              <a:t>মূল</a:t>
            </a:r>
            <a:r>
              <a:rPr lang="bn-BD" sz="8000" dirty="0">
                <a:solidFill>
                  <a:srgbClr val="C00000"/>
                </a:solidFill>
              </a:rPr>
              <a:t>পা</a:t>
            </a:r>
            <a:r>
              <a:rPr lang="bn-IN" sz="8000" dirty="0">
                <a:solidFill>
                  <a:srgbClr val="C00000"/>
                </a:solidFill>
              </a:rPr>
              <a:t>ঠঃ </a:t>
            </a:r>
            <a:r>
              <a:rPr lang="bn-IN" sz="8000" dirty="0">
                <a:solidFill>
                  <a:srgbClr val="002060"/>
                </a:solidFill>
              </a:rPr>
              <a:t>ক্রমবাচক সংখ্যা </a:t>
            </a:r>
          </a:p>
          <a:p>
            <a:pPr algn="ctr"/>
            <a:r>
              <a:rPr lang="bn-IN" sz="8000" dirty="0">
                <a:solidFill>
                  <a:schemeClr val="accent6">
                    <a:lumMod val="50000"/>
                  </a:schemeClr>
                </a:solidFill>
              </a:rPr>
              <a:t>বি</a:t>
            </a:r>
            <a:r>
              <a:rPr lang="bn-BD" sz="8000" dirty="0">
                <a:solidFill>
                  <a:schemeClr val="accent6">
                    <a:lumMod val="50000"/>
                  </a:schemeClr>
                </a:solidFill>
              </a:rPr>
              <a:t>শেষ </a:t>
            </a:r>
            <a:r>
              <a:rPr lang="bn-IN" sz="8000" dirty="0">
                <a:solidFill>
                  <a:schemeClr val="accent6">
                    <a:lumMod val="50000"/>
                  </a:schemeClr>
                </a:solidFill>
              </a:rPr>
              <a:t> পাঠঃ 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প্রথম-পঞ্চম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753472" y="142414"/>
            <a:ext cx="5203806" cy="789039"/>
          </a:xfrm>
          <a:prstGeom prst="downArrow">
            <a:avLst>
              <a:gd name="adj1" fmla="val 50000"/>
              <a:gd name="adj2" fmla="val 3149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শিখন</a:t>
            </a:r>
            <a:r>
              <a:rPr lang="bn-BD" sz="3600" dirty="0">
                <a:solidFill>
                  <a:srgbClr val="92D050"/>
                </a:solidFill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ফল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735" y="1349478"/>
            <a:ext cx="11444288" cy="781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3600" dirty="0"/>
              <a:t>৮.১.১-১ম-৫ম পর্যন্ত ক্রমবাচক সংখ্যা গুলো বলতে পারবে।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2734" y="2477729"/>
            <a:ext cx="11444289" cy="7079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৮.১.১-১ম-৫ম পর্যন্ত ক্রমবাচক সংখ্যা গুলো পরতে পারবে।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2734" y="3532239"/>
            <a:ext cx="11319387" cy="6489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</a:rPr>
              <a:t>৮.১.১-১ম-৫ম পর্যন্ত ক্রমবাচক সংখ্যা গুলো লিখতে পারবে।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34" y="4527755"/>
            <a:ext cx="11706225" cy="6931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৮.১.১-১ম-৫ম পর্যন্ত ক্রমবাচক সংখ্যা গুলো ব্যবহার করতে পারবে।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872056"/>
            <a:ext cx="12192000" cy="49859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B050"/>
                </a:solidFill>
              </a:rPr>
              <a:t>বাস্তব উপকরণঃ </a:t>
            </a:r>
            <a:r>
              <a:rPr lang="bn-IN" sz="7200" dirty="0">
                <a:solidFill>
                  <a:srgbClr val="7030A0"/>
                </a:solidFill>
              </a:rPr>
              <a:t>ছাত্র-ছাত্রীদের লাইনে দাড় করিয়ে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ক্রমবাচক</a:t>
            </a:r>
            <a:r>
              <a:rPr lang="en-US" sz="7200" dirty="0">
                <a:solidFill>
                  <a:srgbClr val="7030A0"/>
                </a:solidFill>
              </a:rPr>
              <a:t> স</a:t>
            </a:r>
            <a:r>
              <a:rPr lang="bn-IN" sz="7200" dirty="0">
                <a:solidFill>
                  <a:srgbClr val="7030A0"/>
                </a:solidFill>
              </a:rPr>
              <a:t>ংখ্যার  ধারণা দেব।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2327" y="394309"/>
            <a:ext cx="6352674" cy="1477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6">
                    <a:lumMod val="50000"/>
                  </a:schemeClr>
                </a:solidFill>
              </a:rPr>
              <a:t>পাঠ উপস্থাপন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41961"/>
            <a:ext cx="7086600" cy="7694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এসো আমরা একটা ভিডিও দেখি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98110"/>
              </p:ext>
            </p:extLst>
          </p:nvPr>
        </p:nvGraphicFramePr>
        <p:xfrm>
          <a:off x="2855913" y="3152775"/>
          <a:ext cx="64817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Packager Shell Object" showAsIcon="1" r:id="rId3" imgW="6482160" imgH="551520" progId="Package">
                  <p:embed/>
                </p:oleObj>
              </mc:Choice>
              <mc:Fallback>
                <p:oleObj name="Packager Shell Object" showAsIcon="1" r:id="rId3" imgW="6482160" imgH="551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5913" y="3152775"/>
                        <a:ext cx="6481762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7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266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108</cp:revision>
  <dcterms:created xsi:type="dcterms:W3CDTF">2018-04-15T04:58:27Z</dcterms:created>
  <dcterms:modified xsi:type="dcterms:W3CDTF">2020-04-03T16:52:20Z</dcterms:modified>
</cp:coreProperties>
</file>