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178D"/>
    <a:srgbClr val="C31B93"/>
    <a:srgbClr val="B41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3" autoAdjust="0"/>
    <p:restoredTop sz="94660"/>
  </p:normalViewPr>
  <p:slideViewPr>
    <p:cSldViewPr snapToGrid="0">
      <p:cViewPr varScale="1">
        <p:scale>
          <a:sx n="70" d="100"/>
          <a:sy n="70" d="100"/>
        </p:scale>
        <p:origin x="13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08361-8AFA-4F98-B926-444136B38028}" type="datetimeFigureOut">
              <a:rPr lang="en-US" smtClean="0"/>
              <a:t>4/3/2020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A170A-2852-45FA-88FD-A328C6B9E77F}" type="slidenum">
              <a:rPr lang="en-US" smtClean="0"/>
              <a:t>‹#›</a:t>
            </a:fld>
            <a:endParaRPr lang="en-US"/>
          </a:p>
        </p:txBody>
      </p:sp>
    </p:spTree>
    <p:extLst>
      <p:ext uri="{BB962C8B-B14F-4D97-AF65-F5344CB8AC3E}">
        <p14:creationId xmlns:p14="http://schemas.microsoft.com/office/powerpoint/2010/main" val="2998989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8A170A-2852-45FA-88FD-A328C6B9E77F}" type="slidenum">
              <a:rPr lang="en-US" smtClean="0"/>
              <a:t>5</a:t>
            </a:fld>
            <a:endParaRPr lang="en-US"/>
          </a:p>
        </p:txBody>
      </p:sp>
    </p:spTree>
    <p:extLst>
      <p:ext uri="{BB962C8B-B14F-4D97-AF65-F5344CB8AC3E}">
        <p14:creationId xmlns:p14="http://schemas.microsoft.com/office/powerpoint/2010/main" val="19353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mtClean="0"/>
              <a:t> </a:t>
            </a:r>
            <a:endParaRPr lang="en-US"/>
          </a:p>
        </p:txBody>
      </p:sp>
      <p:sp>
        <p:nvSpPr>
          <p:cNvPr id="4" name="Slide Number Placeholder 3"/>
          <p:cNvSpPr>
            <a:spLocks noGrp="1"/>
          </p:cNvSpPr>
          <p:nvPr>
            <p:ph type="sldNum" sz="quarter" idx="10"/>
          </p:nvPr>
        </p:nvSpPr>
        <p:spPr/>
        <p:txBody>
          <a:bodyPr/>
          <a:lstStyle/>
          <a:p>
            <a:fld id="{AF8A170A-2852-45FA-88FD-A328C6B9E77F}" type="slidenum">
              <a:rPr lang="en-US" smtClean="0"/>
              <a:t>13</a:t>
            </a:fld>
            <a:endParaRPr lang="en-US"/>
          </a:p>
        </p:txBody>
      </p:sp>
    </p:spTree>
    <p:extLst>
      <p:ext uri="{BB962C8B-B14F-4D97-AF65-F5344CB8AC3E}">
        <p14:creationId xmlns:p14="http://schemas.microsoft.com/office/powerpoint/2010/main" val="300421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7148F8-A824-44AE-958C-D5EA1E988B13}"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DCDB7-92DF-4953-8F6E-629C32EEA6C4}" type="slidenum">
              <a:rPr lang="en-US" smtClean="0"/>
              <a:t>‹#›</a:t>
            </a:fld>
            <a:endParaRPr lang="en-US"/>
          </a:p>
        </p:txBody>
      </p:sp>
    </p:spTree>
    <p:extLst>
      <p:ext uri="{BB962C8B-B14F-4D97-AF65-F5344CB8AC3E}">
        <p14:creationId xmlns:p14="http://schemas.microsoft.com/office/powerpoint/2010/main" val="2347948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7148F8-A824-44AE-958C-D5EA1E988B13}"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DCDB7-92DF-4953-8F6E-629C32EEA6C4}" type="slidenum">
              <a:rPr lang="en-US" smtClean="0"/>
              <a:t>‹#›</a:t>
            </a:fld>
            <a:endParaRPr lang="en-US"/>
          </a:p>
        </p:txBody>
      </p:sp>
    </p:spTree>
    <p:extLst>
      <p:ext uri="{BB962C8B-B14F-4D97-AF65-F5344CB8AC3E}">
        <p14:creationId xmlns:p14="http://schemas.microsoft.com/office/powerpoint/2010/main" val="547658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7148F8-A824-44AE-958C-D5EA1E988B13}"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DCDB7-92DF-4953-8F6E-629C32EEA6C4}" type="slidenum">
              <a:rPr lang="en-US" smtClean="0"/>
              <a:t>‹#›</a:t>
            </a:fld>
            <a:endParaRPr lang="en-US"/>
          </a:p>
        </p:txBody>
      </p:sp>
    </p:spTree>
    <p:extLst>
      <p:ext uri="{BB962C8B-B14F-4D97-AF65-F5344CB8AC3E}">
        <p14:creationId xmlns:p14="http://schemas.microsoft.com/office/powerpoint/2010/main" val="3967792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7148F8-A824-44AE-958C-D5EA1E988B13}"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DCDB7-92DF-4953-8F6E-629C32EEA6C4}" type="slidenum">
              <a:rPr lang="en-US" smtClean="0"/>
              <a:t>‹#›</a:t>
            </a:fld>
            <a:endParaRPr lang="en-US"/>
          </a:p>
        </p:txBody>
      </p:sp>
    </p:spTree>
    <p:extLst>
      <p:ext uri="{BB962C8B-B14F-4D97-AF65-F5344CB8AC3E}">
        <p14:creationId xmlns:p14="http://schemas.microsoft.com/office/powerpoint/2010/main" val="3986612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148F8-A824-44AE-958C-D5EA1E988B13}"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DCDB7-92DF-4953-8F6E-629C32EEA6C4}" type="slidenum">
              <a:rPr lang="en-US" smtClean="0"/>
              <a:t>‹#›</a:t>
            </a:fld>
            <a:endParaRPr lang="en-US"/>
          </a:p>
        </p:txBody>
      </p:sp>
    </p:spTree>
    <p:extLst>
      <p:ext uri="{BB962C8B-B14F-4D97-AF65-F5344CB8AC3E}">
        <p14:creationId xmlns:p14="http://schemas.microsoft.com/office/powerpoint/2010/main" val="2077936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7148F8-A824-44AE-958C-D5EA1E988B13}"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DCDB7-92DF-4953-8F6E-629C32EEA6C4}" type="slidenum">
              <a:rPr lang="en-US" smtClean="0"/>
              <a:t>‹#›</a:t>
            </a:fld>
            <a:endParaRPr lang="en-US"/>
          </a:p>
        </p:txBody>
      </p:sp>
    </p:spTree>
    <p:extLst>
      <p:ext uri="{BB962C8B-B14F-4D97-AF65-F5344CB8AC3E}">
        <p14:creationId xmlns:p14="http://schemas.microsoft.com/office/powerpoint/2010/main" val="76550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7148F8-A824-44AE-958C-D5EA1E988B13}" type="datetimeFigureOut">
              <a:rPr lang="en-US" smtClean="0"/>
              <a:t>4/3/2020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CDCDB7-92DF-4953-8F6E-629C32EEA6C4}" type="slidenum">
              <a:rPr lang="en-US" smtClean="0"/>
              <a:t>‹#›</a:t>
            </a:fld>
            <a:endParaRPr lang="en-US"/>
          </a:p>
        </p:txBody>
      </p:sp>
    </p:spTree>
    <p:extLst>
      <p:ext uri="{BB962C8B-B14F-4D97-AF65-F5344CB8AC3E}">
        <p14:creationId xmlns:p14="http://schemas.microsoft.com/office/powerpoint/2010/main" val="97067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7148F8-A824-44AE-958C-D5EA1E988B13}" type="datetimeFigureOut">
              <a:rPr lang="en-US" smtClean="0"/>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CDCDB7-92DF-4953-8F6E-629C32EEA6C4}" type="slidenum">
              <a:rPr lang="en-US" smtClean="0"/>
              <a:t>‹#›</a:t>
            </a:fld>
            <a:endParaRPr lang="en-US"/>
          </a:p>
        </p:txBody>
      </p:sp>
    </p:spTree>
    <p:extLst>
      <p:ext uri="{BB962C8B-B14F-4D97-AF65-F5344CB8AC3E}">
        <p14:creationId xmlns:p14="http://schemas.microsoft.com/office/powerpoint/2010/main" val="644177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148F8-A824-44AE-958C-D5EA1E988B13}" type="datetimeFigureOut">
              <a:rPr lang="en-US" smtClean="0"/>
              <a:t>4/3/2020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CDCDB7-92DF-4953-8F6E-629C32EEA6C4}" type="slidenum">
              <a:rPr lang="en-US" smtClean="0"/>
              <a:t>‹#›</a:t>
            </a:fld>
            <a:endParaRPr lang="en-US"/>
          </a:p>
        </p:txBody>
      </p:sp>
    </p:spTree>
    <p:extLst>
      <p:ext uri="{BB962C8B-B14F-4D97-AF65-F5344CB8AC3E}">
        <p14:creationId xmlns:p14="http://schemas.microsoft.com/office/powerpoint/2010/main" val="2440929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7148F8-A824-44AE-958C-D5EA1E988B13}"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DCDB7-92DF-4953-8F6E-629C32EEA6C4}" type="slidenum">
              <a:rPr lang="en-US" smtClean="0"/>
              <a:t>‹#›</a:t>
            </a:fld>
            <a:endParaRPr lang="en-US"/>
          </a:p>
        </p:txBody>
      </p:sp>
    </p:spTree>
    <p:extLst>
      <p:ext uri="{BB962C8B-B14F-4D97-AF65-F5344CB8AC3E}">
        <p14:creationId xmlns:p14="http://schemas.microsoft.com/office/powerpoint/2010/main" val="3841690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7148F8-A824-44AE-958C-D5EA1E988B13}"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DCDB7-92DF-4953-8F6E-629C32EEA6C4}" type="slidenum">
              <a:rPr lang="en-US" smtClean="0"/>
              <a:t>‹#›</a:t>
            </a:fld>
            <a:endParaRPr lang="en-US"/>
          </a:p>
        </p:txBody>
      </p:sp>
    </p:spTree>
    <p:extLst>
      <p:ext uri="{BB962C8B-B14F-4D97-AF65-F5344CB8AC3E}">
        <p14:creationId xmlns:p14="http://schemas.microsoft.com/office/powerpoint/2010/main" val="3779923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148F8-A824-44AE-958C-D5EA1E988B13}" type="datetimeFigureOut">
              <a:rPr lang="en-US" smtClean="0"/>
              <a:t>4/3/2020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DCDB7-92DF-4953-8F6E-629C32EEA6C4}" type="slidenum">
              <a:rPr lang="en-US" smtClean="0"/>
              <a:t>‹#›</a:t>
            </a:fld>
            <a:endParaRPr lang="en-US"/>
          </a:p>
        </p:txBody>
      </p:sp>
    </p:spTree>
    <p:extLst>
      <p:ext uri="{BB962C8B-B14F-4D97-AF65-F5344CB8AC3E}">
        <p14:creationId xmlns:p14="http://schemas.microsoft.com/office/powerpoint/2010/main" val="3225181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00.gif"/>
          <p:cNvPicPr>
            <a:picLocks noChangeAspect="1"/>
          </p:cNvPicPr>
          <p:nvPr/>
        </p:nvPicPr>
        <p:blipFill>
          <a:blip r:embed="rId2"/>
          <a:stretch>
            <a:fillRect/>
          </a:stretch>
        </p:blipFill>
        <p:spPr>
          <a:xfrm>
            <a:off x="110836" y="124691"/>
            <a:ext cx="8922328" cy="6594763"/>
          </a:xfrm>
          <a:prstGeom prst="rect">
            <a:avLst/>
          </a:prstGeom>
          <a:ln w="76200">
            <a:solidFill>
              <a:srgbClr val="FF0000"/>
            </a:solidFill>
          </a:ln>
        </p:spPr>
      </p:pic>
      <p:sp>
        <p:nvSpPr>
          <p:cNvPr id="3" name="Cloud 2"/>
          <p:cNvSpPr/>
          <p:nvPr/>
        </p:nvSpPr>
        <p:spPr>
          <a:xfrm>
            <a:off x="4793673" y="131502"/>
            <a:ext cx="4110508" cy="1434062"/>
          </a:xfrm>
          <a:prstGeom prst="clou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000" dirty="0" smtClean="0">
                <a:solidFill>
                  <a:srgbClr val="FFFF00"/>
                </a:solidFill>
                <a:latin typeface="NikoshBAN" panose="02000000000000000000" pitchFamily="2" charset="0"/>
                <a:cs typeface="NikoshBAN" panose="02000000000000000000" pitchFamily="2" charset="0"/>
              </a:rPr>
              <a:t>স্বাগতম</a:t>
            </a:r>
            <a:r>
              <a:rPr lang="bn-BD" dirty="0" smtClean="0">
                <a:solidFill>
                  <a:srgbClr val="FFFF00"/>
                </a:solidFill>
                <a:latin typeface="NikoshBAN" panose="02000000000000000000" pitchFamily="2" charset="0"/>
                <a:cs typeface="NikoshBAN" panose="02000000000000000000" pitchFamily="2" charset="0"/>
              </a:rPr>
              <a:t> </a:t>
            </a:r>
            <a:endParaRPr lang="en-US"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30263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074" y="138546"/>
            <a:ext cx="8437417" cy="5153891"/>
          </a:xfrm>
          <a:prstGeom prst="rect">
            <a:avLst/>
          </a:prstGeom>
          <a:solidFill>
            <a:srgbClr val="C31B93"/>
          </a:solidFill>
          <a:ln w="76200">
            <a:solidFill>
              <a:srgbClr val="A9178D"/>
            </a:solidFill>
          </a:ln>
        </p:spPr>
      </p:pic>
      <p:sp>
        <p:nvSpPr>
          <p:cNvPr id="5" name="Flowchart: Magnetic Disk 4"/>
          <p:cNvSpPr/>
          <p:nvPr/>
        </p:nvSpPr>
        <p:spPr>
          <a:xfrm>
            <a:off x="2881746" y="5361708"/>
            <a:ext cx="3893127" cy="1496291"/>
          </a:xfrm>
          <a:prstGeom prst="flowChartMagneticDisk">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smtClean="0">
                <a:solidFill>
                  <a:srgbClr val="B4107D"/>
                </a:solidFill>
                <a:latin typeface="NikoshBAN" panose="02000000000000000000" pitchFamily="2" charset="0"/>
                <a:cs typeface="NikoshBAN" panose="02000000000000000000" pitchFamily="2" charset="0"/>
              </a:rPr>
              <a:t>চড়ুই </a:t>
            </a:r>
            <a:endParaRPr lang="en-US" sz="6600" dirty="0">
              <a:solidFill>
                <a:srgbClr val="B4107D"/>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750389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n 1"/>
          <p:cNvSpPr/>
          <p:nvPr/>
        </p:nvSpPr>
        <p:spPr>
          <a:xfrm>
            <a:off x="2909455" y="124691"/>
            <a:ext cx="3990109" cy="2341418"/>
          </a:xfrm>
          <a:prstGeom prst="su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solidFill>
                  <a:srgbClr val="B4107D"/>
                </a:solidFill>
                <a:latin typeface="NikoshBAN" panose="02000000000000000000" pitchFamily="2" charset="0"/>
                <a:cs typeface="NikoshBAN" panose="02000000000000000000" pitchFamily="2" charset="0"/>
              </a:rPr>
              <a:t>চড়ুই</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3" name="TextBox 2"/>
          <p:cNvSpPr txBox="1"/>
          <p:nvPr/>
        </p:nvSpPr>
        <p:spPr>
          <a:xfrm>
            <a:off x="96982" y="2840182"/>
            <a:ext cx="8894617" cy="3416320"/>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ছোট্র পাখি চড়ুই।চড়ুই আমাদের ঘরেরই কেউ। লোকালয়ই এদের প্রিয় জায়গা।বাসাবাড়ির ঘুলঘুলিতে খড়, টুকরো কাপড়, শুকনো ঘাস দিয়ে এরা বাসা তৈরি করে।মাথা ছাই রঙের। পিঠে বাদামি পালক। তারা উপরে কালো ছোট দাগ।</a:t>
            </a:r>
            <a:r>
              <a:rPr lang="bn-BD" sz="3600" dirty="0" smtClean="0">
                <a:latin typeface="NikoshBAN" panose="02000000000000000000" pitchFamily="2" charset="0"/>
                <a:cs typeface="NikoshBAN" panose="02000000000000000000" pitchFamily="2" charset="0"/>
              </a:rPr>
              <a:t> ডানার উপরে সাদা অথবা লালচে রেখা। এরা কীটপতঙ্গ খেয়ে ফসলের শত্রু নাশ করে।শস্যদানা এদের প্রিয় খাদ্য। </a:t>
            </a:r>
            <a:r>
              <a:rPr lang="bn-IN"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021947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ultidocument 4"/>
          <p:cNvSpPr/>
          <p:nvPr/>
        </p:nvSpPr>
        <p:spPr>
          <a:xfrm>
            <a:off x="2327563" y="5015345"/>
            <a:ext cx="4336473" cy="1731819"/>
          </a:xfrm>
          <a:prstGeom prst="flowChartMultidocumen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smtClean="0">
                <a:solidFill>
                  <a:srgbClr val="7030A0"/>
                </a:solidFill>
                <a:latin typeface="NikoshBAN" panose="02000000000000000000" pitchFamily="2" charset="0"/>
                <a:cs typeface="NikoshBAN" panose="02000000000000000000" pitchFamily="2" charset="0"/>
              </a:rPr>
              <a:t>টুনটুনি</a:t>
            </a:r>
            <a:r>
              <a:rPr lang="bn-BD"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255" y="138544"/>
            <a:ext cx="7661563" cy="4793673"/>
          </a:xfrm>
          <a:prstGeom prst="rect">
            <a:avLst/>
          </a:prstGeom>
          <a:ln w="76200">
            <a:solidFill>
              <a:srgbClr val="00B0F0"/>
            </a:solidFill>
          </a:ln>
        </p:spPr>
      </p:pic>
    </p:spTree>
    <p:extLst>
      <p:ext uri="{BB962C8B-B14F-4D97-AF65-F5344CB8AC3E}">
        <p14:creationId xmlns:p14="http://schemas.microsoft.com/office/powerpoint/2010/main" val="7217926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6-Point Star 1"/>
          <p:cNvSpPr/>
          <p:nvPr/>
        </p:nvSpPr>
        <p:spPr>
          <a:xfrm>
            <a:off x="2673928" y="96982"/>
            <a:ext cx="3380509" cy="1911928"/>
          </a:xfrm>
          <a:prstGeom prst="star16">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solidFill>
                  <a:srgbClr val="00B050"/>
                </a:solidFill>
                <a:latin typeface="NikoshBAN" panose="02000000000000000000" pitchFamily="2" charset="0"/>
                <a:cs typeface="NikoshBAN" panose="02000000000000000000" pitchFamily="2" charset="0"/>
              </a:rPr>
              <a:t>টুনটুনি</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4" name="TextBox 3"/>
          <p:cNvSpPr txBox="1"/>
          <p:nvPr/>
        </p:nvSpPr>
        <p:spPr>
          <a:xfrm>
            <a:off x="374073" y="2964873"/>
            <a:ext cx="8548253" cy="3416320"/>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ছোট্র আরেক পাখি টুনটুনি। পালকের রং জলপাই সবুজ। মাথায় লালচে রঙের ছোপ।লম্বা ঠোঁটের রং কালচে খয়েরি পায়ের রং হলুদাভ।লেজ নাড়িয়ে টুই টুই শব্দ করে উড়ে বেড়ায়।এরা মানুষের কাছাকাছি থাকতে ভালোবাসে। চমৎকার বাসা বানায়। পোকামাকড় খেয়ে পরিবেশ সুন্দর রাখে।ফুলের মধুই টুনটুনির সবচেয়ে প্রিয়।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823772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Down Ribbon 1"/>
          <p:cNvSpPr/>
          <p:nvPr/>
        </p:nvSpPr>
        <p:spPr>
          <a:xfrm>
            <a:off x="1523999" y="152400"/>
            <a:ext cx="5458691" cy="1288473"/>
          </a:xfrm>
          <a:prstGeom prst="ellipseRibbon">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rgbClr val="7030A0"/>
                </a:solidFill>
                <a:latin typeface="NikoshBAN" panose="02000000000000000000" pitchFamily="2" charset="0"/>
                <a:cs typeface="NikoshBAN" panose="02000000000000000000" pitchFamily="2" charset="0"/>
              </a:rPr>
              <a:t>দলীয় কাজ </a:t>
            </a:r>
            <a:endParaRPr lang="en-US" sz="6000" dirty="0">
              <a:solidFill>
                <a:srgbClr val="7030A0"/>
              </a:solidFill>
              <a:latin typeface="NikoshBAN" panose="02000000000000000000" pitchFamily="2" charset="0"/>
              <a:cs typeface="NikoshBAN" panose="02000000000000000000" pitchFamily="2" charset="0"/>
            </a:endParaRPr>
          </a:p>
        </p:txBody>
      </p:sp>
      <p:sp>
        <p:nvSpPr>
          <p:cNvPr id="3" name="Rectangle 2"/>
          <p:cNvSpPr/>
          <p:nvPr/>
        </p:nvSpPr>
        <p:spPr>
          <a:xfrm>
            <a:off x="221673" y="1731818"/>
            <a:ext cx="8922327" cy="1025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rgbClr val="C31B93"/>
                </a:solidFill>
                <a:latin typeface="NikoshBAN" panose="02000000000000000000" pitchFamily="2" charset="0"/>
                <a:cs typeface="NikoshBAN" panose="02000000000000000000" pitchFamily="2" charset="0"/>
              </a:rPr>
              <a:t>গোলাপ দলঃদোয়েল পাখি সম্পর্কে তিনটি বাক্য লিখ। </a:t>
            </a:r>
            <a:endParaRPr lang="en-US" sz="4000" dirty="0">
              <a:solidFill>
                <a:srgbClr val="C31B93"/>
              </a:solidFill>
              <a:latin typeface="NikoshBAN" panose="02000000000000000000" pitchFamily="2" charset="0"/>
              <a:cs typeface="NikoshBAN" panose="02000000000000000000" pitchFamily="2" charset="0"/>
            </a:endParaRPr>
          </a:p>
        </p:txBody>
      </p:sp>
      <p:sp>
        <p:nvSpPr>
          <p:cNvPr id="4" name="Rectangle 3"/>
          <p:cNvSpPr/>
          <p:nvPr/>
        </p:nvSpPr>
        <p:spPr>
          <a:xfrm>
            <a:off x="401781" y="2632363"/>
            <a:ext cx="8451273" cy="1454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rgbClr val="00B0F0"/>
                </a:solidFill>
                <a:latin typeface="NikoshBAN" panose="02000000000000000000" pitchFamily="2" charset="0"/>
                <a:cs typeface="NikoshBAN" panose="02000000000000000000" pitchFamily="2" charset="0"/>
              </a:rPr>
              <a:t>জবা দলঃ চড়ুই পাখি সম্পর্কে তিনটি বাক্য লিখ। </a:t>
            </a:r>
            <a:endParaRPr lang="en-US" sz="4400" dirty="0">
              <a:solidFill>
                <a:srgbClr val="00B0F0"/>
              </a:solidFill>
              <a:latin typeface="NikoshBAN" panose="02000000000000000000" pitchFamily="2" charset="0"/>
              <a:cs typeface="NikoshBAN" panose="02000000000000000000" pitchFamily="2" charset="0"/>
            </a:endParaRPr>
          </a:p>
        </p:txBody>
      </p:sp>
      <p:sp>
        <p:nvSpPr>
          <p:cNvPr id="5" name="Rectangle 4"/>
          <p:cNvSpPr/>
          <p:nvPr/>
        </p:nvSpPr>
        <p:spPr>
          <a:xfrm>
            <a:off x="138546" y="4045527"/>
            <a:ext cx="9005454"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rgbClr val="00B050"/>
                </a:solidFill>
                <a:latin typeface="NikoshBAN" panose="02000000000000000000" pitchFamily="2" charset="0"/>
                <a:cs typeface="NikoshBAN" panose="02000000000000000000" pitchFamily="2" charset="0"/>
              </a:rPr>
              <a:t>শাপলা দলঃ টুনটুনি পাখি সম্পর্কে তিনটি বাক্য লিখ। </a:t>
            </a:r>
            <a:endParaRPr lang="en-US" sz="44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347540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p:cNvSpPr/>
          <p:nvPr/>
        </p:nvSpPr>
        <p:spPr>
          <a:xfrm>
            <a:off x="2133600" y="318655"/>
            <a:ext cx="4281055" cy="1496290"/>
          </a:xfrm>
          <a:prstGeom prst="doubleWav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dirty="0" smtClean="0">
                <a:solidFill>
                  <a:srgbClr val="00B050"/>
                </a:solidFill>
                <a:latin typeface="NikoshBAN" panose="02000000000000000000" pitchFamily="2" charset="0"/>
                <a:cs typeface="NikoshBAN" panose="02000000000000000000" pitchFamily="2" charset="0"/>
              </a:rPr>
              <a:t>একক কাজ </a:t>
            </a:r>
            <a:endParaRPr lang="en-US" sz="7200" dirty="0">
              <a:solidFill>
                <a:srgbClr val="00B050"/>
              </a:solidFill>
              <a:latin typeface="NikoshBAN" panose="02000000000000000000" pitchFamily="2" charset="0"/>
              <a:cs typeface="NikoshBAN" panose="02000000000000000000" pitchFamily="2" charset="0"/>
            </a:endParaRPr>
          </a:p>
        </p:txBody>
      </p:sp>
      <p:sp>
        <p:nvSpPr>
          <p:cNvPr id="4" name="TextBox 3"/>
          <p:cNvSpPr txBox="1"/>
          <p:nvPr/>
        </p:nvSpPr>
        <p:spPr>
          <a:xfrm>
            <a:off x="471054" y="2299854"/>
            <a:ext cx="8409710" cy="4247317"/>
          </a:xfrm>
          <a:prstGeom prst="rect">
            <a:avLst/>
          </a:prstGeom>
          <a:noFill/>
        </p:spPr>
        <p:txBody>
          <a:bodyPr wrap="square" rtlCol="0">
            <a:spAutoFit/>
          </a:bodyPr>
          <a:lstStyle/>
          <a:p>
            <a:r>
              <a:rPr lang="bn-IN" sz="5400" dirty="0" smtClean="0">
                <a:solidFill>
                  <a:srgbClr val="C00000"/>
                </a:solidFill>
                <a:latin typeface="NikoshBAN" panose="02000000000000000000" pitchFamily="2" charset="0"/>
                <a:cs typeface="NikoshBAN" panose="02000000000000000000" pitchFamily="2" charset="0"/>
              </a:rPr>
              <a:t>প্রশ্নঃ চড়ুই পাখির প্রধান খাদ্য কী?</a:t>
            </a:r>
          </a:p>
          <a:p>
            <a:r>
              <a:rPr lang="bn-IN" sz="5400" dirty="0" smtClean="0">
                <a:solidFill>
                  <a:srgbClr val="C00000"/>
                </a:solidFill>
                <a:latin typeface="NikoshBAN" panose="02000000000000000000" pitchFamily="2" charset="0"/>
                <a:cs typeface="NikoshBAN" panose="02000000000000000000" pitchFamily="2" charset="0"/>
              </a:rPr>
              <a:t> </a:t>
            </a:r>
          </a:p>
          <a:p>
            <a:r>
              <a:rPr lang="bn-IN" sz="5400" dirty="0" smtClean="0">
                <a:solidFill>
                  <a:srgbClr val="A9178D"/>
                </a:solidFill>
                <a:latin typeface="NikoshBAN" panose="02000000000000000000" pitchFamily="2" charset="0"/>
                <a:cs typeface="NikoshBAN" panose="02000000000000000000" pitchFamily="2" charset="0"/>
              </a:rPr>
              <a:t>প্রশ্নঃকোন পাখি মধুর সুরে গান গায়?</a:t>
            </a:r>
          </a:p>
          <a:p>
            <a:endParaRPr lang="bn-IN" sz="5400" dirty="0" smtClean="0">
              <a:solidFill>
                <a:srgbClr val="A9178D"/>
              </a:solidFill>
              <a:latin typeface="NikoshBAN" panose="02000000000000000000" pitchFamily="2" charset="0"/>
              <a:cs typeface="NikoshBAN" panose="02000000000000000000" pitchFamily="2" charset="0"/>
            </a:endParaRPr>
          </a:p>
          <a:p>
            <a:r>
              <a:rPr lang="bn-IN" sz="5400" dirty="0" smtClean="0">
                <a:solidFill>
                  <a:srgbClr val="0070C0"/>
                </a:solidFill>
                <a:latin typeface="NikoshBAN" panose="02000000000000000000" pitchFamily="2" charset="0"/>
                <a:cs typeface="NikoshBAN" panose="02000000000000000000" pitchFamily="2" charset="0"/>
              </a:rPr>
              <a:t>প্রশ্নঃটুনটুনি পাখির পালকের রংকেমন? </a:t>
            </a:r>
            <a:endParaRPr lang="en-US" sz="54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460149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6" y="-595745"/>
            <a:ext cx="11147720" cy="7966363"/>
          </a:xfrm>
          <a:prstGeom prst="rect">
            <a:avLst/>
          </a:prstGeom>
        </p:spPr>
      </p:pic>
      <p:sp>
        <p:nvSpPr>
          <p:cNvPr id="3" name="TextBox 2"/>
          <p:cNvSpPr txBox="1"/>
          <p:nvPr/>
        </p:nvSpPr>
        <p:spPr>
          <a:xfrm>
            <a:off x="2812473" y="2382982"/>
            <a:ext cx="3574472" cy="1862048"/>
          </a:xfrm>
          <a:prstGeom prst="rect">
            <a:avLst/>
          </a:prstGeom>
          <a:noFill/>
        </p:spPr>
        <p:txBody>
          <a:bodyPr wrap="square" rtlCol="0">
            <a:spAutoFit/>
          </a:bodyPr>
          <a:lstStyle/>
          <a:p>
            <a:r>
              <a:rPr lang="bn-BD" sz="11500" dirty="0" smtClean="0">
                <a:solidFill>
                  <a:srgbClr val="C00000"/>
                </a:solidFill>
                <a:latin typeface="NikoshBAN" panose="02000000000000000000" pitchFamily="2" charset="0"/>
                <a:cs typeface="NikoshBAN" panose="02000000000000000000" pitchFamily="2" charset="0"/>
              </a:rPr>
              <a:t>ধন্যবাদ</a:t>
            </a:r>
            <a:r>
              <a:rPr lang="bn-BD" sz="11500" dirty="0" smtClean="0">
                <a:latin typeface="NikoshBAN" panose="02000000000000000000" pitchFamily="2" charset="0"/>
                <a:cs typeface="NikoshBAN" panose="02000000000000000000" pitchFamily="2" charset="0"/>
              </a:rPr>
              <a:t> </a:t>
            </a:r>
            <a:endParaRPr lang="en-US" sz="115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50378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8485" t="30542" r="19024"/>
          <a:stretch/>
        </p:blipFill>
        <p:spPr>
          <a:xfrm>
            <a:off x="110837" y="1246908"/>
            <a:ext cx="3214254" cy="5430983"/>
          </a:xfrm>
          <a:prstGeom prst="roundRect">
            <a:avLst>
              <a:gd name="adj" fmla="val 11111"/>
            </a:avLst>
          </a:prstGeom>
          <a:ln w="190500" cap="rnd">
            <a:solidFill>
              <a:srgbClr val="7030A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Down Ribbon 2"/>
          <p:cNvSpPr/>
          <p:nvPr/>
        </p:nvSpPr>
        <p:spPr>
          <a:xfrm>
            <a:off x="1537855" y="124692"/>
            <a:ext cx="6954981" cy="1080654"/>
          </a:xfrm>
          <a:prstGeom prst="ribbon">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solidFill>
                  <a:srgbClr val="7030A0"/>
                </a:solidFill>
                <a:latin typeface="NikoshBAN" panose="02000000000000000000" pitchFamily="2" charset="0"/>
                <a:cs typeface="NikoshBAN" panose="02000000000000000000" pitchFamily="2" charset="0"/>
              </a:rPr>
              <a:t>শিক্ষক পরিচিতি </a:t>
            </a:r>
            <a:endParaRPr lang="en-US" sz="4800" dirty="0">
              <a:solidFill>
                <a:srgbClr val="7030A0"/>
              </a:solidFill>
              <a:latin typeface="NikoshBAN" panose="02000000000000000000" pitchFamily="2" charset="0"/>
              <a:cs typeface="NikoshBAN" panose="02000000000000000000" pitchFamily="2" charset="0"/>
            </a:endParaRPr>
          </a:p>
        </p:txBody>
      </p:sp>
      <p:sp>
        <p:nvSpPr>
          <p:cNvPr id="4" name="24-Point Star 3"/>
          <p:cNvSpPr/>
          <p:nvPr/>
        </p:nvSpPr>
        <p:spPr>
          <a:xfrm>
            <a:off x="3629891" y="1454727"/>
            <a:ext cx="5514109" cy="5181600"/>
          </a:xfrm>
          <a:prstGeom prst="star24">
            <a:avLst/>
          </a:prstGeom>
          <a:solidFill>
            <a:schemeClr val="bg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rgbClr val="0070C0"/>
                </a:solidFill>
                <a:latin typeface="NikoshBAN" panose="02000000000000000000" pitchFamily="2" charset="0"/>
                <a:cs typeface="NikoshBAN" panose="02000000000000000000" pitchFamily="2" charset="0"/>
              </a:rPr>
              <a:t>মোছা.হিরামনি</a:t>
            </a:r>
          </a:p>
          <a:p>
            <a:pPr algn="ctr"/>
            <a:r>
              <a:rPr lang="bn-IN" sz="3200" dirty="0" smtClean="0">
                <a:solidFill>
                  <a:srgbClr val="7030A0"/>
                </a:solidFill>
                <a:latin typeface="NikoshBAN" panose="02000000000000000000" pitchFamily="2" charset="0"/>
                <a:cs typeface="NikoshBAN" panose="02000000000000000000" pitchFamily="2" charset="0"/>
              </a:rPr>
              <a:t>সহকারী শিক্ষক</a:t>
            </a:r>
          </a:p>
          <a:p>
            <a:pPr algn="ctr"/>
            <a:r>
              <a:rPr lang="bn-IN" dirty="0" smtClean="0">
                <a:solidFill>
                  <a:srgbClr val="00B050"/>
                </a:solidFill>
                <a:latin typeface="NikoshBAN" panose="02000000000000000000" pitchFamily="2" charset="0"/>
                <a:cs typeface="NikoshBAN" panose="02000000000000000000" pitchFamily="2" charset="0"/>
              </a:rPr>
              <a:t>আমজুয়ানি সরকারি প্রাথমিক বিদ্যালয়</a:t>
            </a:r>
          </a:p>
          <a:p>
            <a:pPr algn="ctr"/>
            <a:r>
              <a:rPr lang="bn-IN" sz="3200" dirty="0" smtClean="0">
                <a:solidFill>
                  <a:schemeClr val="accent6">
                    <a:lumMod val="50000"/>
                  </a:schemeClr>
                </a:solidFill>
                <a:latin typeface="NikoshBAN" panose="02000000000000000000" pitchFamily="2" charset="0"/>
                <a:cs typeface="NikoshBAN" panose="02000000000000000000" pitchFamily="2" charset="0"/>
              </a:rPr>
              <a:t>তেতুলিয়া,পঞ্চগড়। </a:t>
            </a:r>
            <a:endParaRPr lang="en-US" sz="3200" dirty="0">
              <a:solidFill>
                <a:schemeClr val="accent6">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85143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2923309" y="152400"/>
            <a:ext cx="3948546" cy="1842655"/>
          </a:xfrm>
          <a:prstGeom prst="wav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rgbClr val="FFFF00"/>
                </a:solidFill>
                <a:latin typeface="NikoshBAN" panose="02000000000000000000" pitchFamily="2" charset="0"/>
                <a:cs typeface="NikoshBAN" panose="02000000000000000000" pitchFamily="2" charset="0"/>
              </a:rPr>
              <a:t>পাঠ পরিচিতি </a:t>
            </a:r>
            <a:endParaRPr lang="en-US" sz="4400" dirty="0">
              <a:solidFill>
                <a:srgbClr val="FFFF00"/>
              </a:solidFill>
              <a:latin typeface="NikoshBAN" panose="02000000000000000000" pitchFamily="2" charset="0"/>
              <a:cs typeface="NikoshBAN" panose="02000000000000000000" pitchFamily="2" charset="0"/>
            </a:endParaRPr>
          </a:p>
        </p:txBody>
      </p:sp>
      <p:sp>
        <p:nvSpPr>
          <p:cNvPr id="3" name="Horizontal Scroll 2"/>
          <p:cNvSpPr/>
          <p:nvPr/>
        </p:nvSpPr>
        <p:spPr>
          <a:xfrm>
            <a:off x="526473" y="1620982"/>
            <a:ext cx="8492836" cy="4821382"/>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800" dirty="0" smtClean="0">
                <a:solidFill>
                  <a:srgbClr val="0070C0"/>
                </a:solidFill>
                <a:latin typeface="NikoshBAN" panose="02000000000000000000" pitchFamily="2" charset="0"/>
                <a:cs typeface="NikoshBAN" panose="02000000000000000000" pitchFamily="2" charset="0"/>
              </a:rPr>
              <a:t>শ্রেণীঃ চতুর্থ</a:t>
            </a:r>
          </a:p>
          <a:p>
            <a:r>
              <a:rPr lang="bn-IN" sz="4800" dirty="0" smtClean="0">
                <a:solidFill>
                  <a:srgbClr val="0070C0"/>
                </a:solidFill>
                <a:latin typeface="NikoshBAN" panose="02000000000000000000" pitchFamily="2" charset="0"/>
                <a:cs typeface="NikoshBAN" panose="02000000000000000000" pitchFamily="2" charset="0"/>
              </a:rPr>
              <a:t>বিষয়ঃবাংলা</a:t>
            </a:r>
          </a:p>
          <a:p>
            <a:r>
              <a:rPr lang="bn-IN" sz="4800" dirty="0" smtClean="0">
                <a:solidFill>
                  <a:srgbClr val="0070C0"/>
                </a:solidFill>
                <a:latin typeface="NikoshBAN" panose="02000000000000000000" pitchFamily="2" charset="0"/>
                <a:cs typeface="NikoshBAN" panose="02000000000000000000" pitchFamily="2" charset="0"/>
              </a:rPr>
              <a:t>পাঠের শিরোনামঃপাখির জগৎ </a:t>
            </a:r>
          </a:p>
          <a:p>
            <a:r>
              <a:rPr lang="bn-IN" sz="4800" dirty="0" smtClean="0">
                <a:solidFill>
                  <a:srgbClr val="0070C0"/>
                </a:solidFill>
                <a:latin typeface="NikoshBAN" panose="02000000000000000000" pitchFamily="2" charset="0"/>
                <a:cs typeface="NikoshBAN" panose="02000000000000000000" pitchFamily="2" charset="0"/>
              </a:rPr>
              <a:t>পাঠ্যাংশঃ</a:t>
            </a:r>
            <a:r>
              <a:rPr lang="bn-BD" sz="4800" dirty="0" smtClean="0">
                <a:solidFill>
                  <a:srgbClr val="0070C0"/>
                </a:solidFill>
                <a:latin typeface="NikoshBAN" panose="02000000000000000000" pitchFamily="2" charset="0"/>
                <a:cs typeface="NikoshBAN" panose="02000000000000000000" pitchFamily="2" charset="0"/>
              </a:rPr>
              <a:t>মা আরও</a:t>
            </a:r>
            <a:r>
              <a:rPr lang="bn-IN" sz="4800" dirty="0" smtClean="0">
                <a:solidFill>
                  <a:srgbClr val="0070C0"/>
                </a:solidFill>
                <a:latin typeface="NikoshBAN" panose="02000000000000000000" pitchFamily="2" charset="0"/>
                <a:cs typeface="NikoshBAN" panose="02000000000000000000" pitchFamily="2" charset="0"/>
              </a:rPr>
              <a:t>...............</a:t>
            </a:r>
            <a:r>
              <a:rPr lang="bn-BD" sz="4800" dirty="0" smtClean="0">
                <a:solidFill>
                  <a:srgbClr val="0070C0"/>
                </a:solidFill>
                <a:latin typeface="NikoshBAN" panose="02000000000000000000" pitchFamily="2" charset="0"/>
                <a:cs typeface="NikoshBAN" panose="02000000000000000000" pitchFamily="2" charset="0"/>
              </a:rPr>
              <a:t>সবচেয়ে </a:t>
            </a:r>
            <a:r>
              <a:rPr lang="bn-IN" sz="4800" dirty="0" smtClean="0">
                <a:solidFill>
                  <a:srgbClr val="0070C0"/>
                </a:solidFill>
                <a:latin typeface="NikoshBAN" panose="02000000000000000000" pitchFamily="2" charset="0"/>
                <a:cs typeface="NikoshBAN" panose="02000000000000000000" pitchFamily="2" charset="0"/>
              </a:rPr>
              <a:t>প্রিয় </a:t>
            </a:r>
            <a:r>
              <a:rPr lang="bn-BD" sz="4800" dirty="0" smtClean="0">
                <a:solidFill>
                  <a:srgbClr val="0070C0"/>
                </a:solidFill>
                <a:latin typeface="NikoshBAN" panose="02000000000000000000" pitchFamily="2" charset="0"/>
                <a:cs typeface="NikoshBAN" panose="02000000000000000000" pitchFamily="2" charset="0"/>
              </a:rPr>
              <a:t>। </a:t>
            </a:r>
            <a:r>
              <a:rPr lang="bn-IN" sz="4800" dirty="0" smtClean="0">
                <a:solidFill>
                  <a:srgbClr val="0070C0"/>
                </a:solidFill>
                <a:latin typeface="NikoshBAN" panose="02000000000000000000" pitchFamily="2" charset="0"/>
                <a:cs typeface="NikoshBAN" panose="02000000000000000000" pitchFamily="2" charset="0"/>
              </a:rPr>
              <a:t> </a:t>
            </a:r>
            <a:endParaRPr lang="en-US" sz="4800" dirty="0">
              <a:solidFill>
                <a:srgbClr val="0070C0"/>
              </a:solidFill>
              <a:latin typeface="NikoshBAN" panose="02000000000000000000" pitchFamily="2" charset="0"/>
              <a:cs typeface="NikoshBAN" panose="02000000000000000000" pitchFamily="2" charset="0"/>
            </a:endParaRPr>
          </a:p>
        </p:txBody>
      </p:sp>
      <p:sp>
        <p:nvSpPr>
          <p:cNvPr id="4" name="Sun 3"/>
          <p:cNvSpPr/>
          <p:nvPr/>
        </p:nvSpPr>
        <p:spPr>
          <a:xfrm>
            <a:off x="845127" y="235527"/>
            <a:ext cx="1260764" cy="1579418"/>
          </a:xfrm>
          <a:prstGeom prst="sun">
            <a:avLst/>
          </a:prstGeom>
          <a:solidFill>
            <a:srgbClr val="B410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n 4"/>
          <p:cNvSpPr/>
          <p:nvPr/>
        </p:nvSpPr>
        <p:spPr>
          <a:xfrm>
            <a:off x="7245928" y="374073"/>
            <a:ext cx="1468582" cy="1219200"/>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9107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p:cNvSpPr/>
          <p:nvPr/>
        </p:nvSpPr>
        <p:spPr>
          <a:xfrm>
            <a:off x="2424545" y="166254"/>
            <a:ext cx="4378037" cy="1191491"/>
          </a:xfrm>
          <a:prstGeom prst="flowChartTermina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solidFill>
                  <a:srgbClr val="7030A0"/>
                </a:solidFill>
                <a:latin typeface="NikoshBAN" panose="02000000000000000000" pitchFamily="2" charset="0"/>
                <a:cs typeface="NikoshBAN" panose="02000000000000000000" pitchFamily="2" charset="0"/>
              </a:rPr>
              <a:t>শিখনফল</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7" name="TextBox 6"/>
          <p:cNvSpPr txBox="1"/>
          <p:nvPr/>
        </p:nvSpPr>
        <p:spPr>
          <a:xfrm>
            <a:off x="484909" y="2396836"/>
            <a:ext cx="8271163" cy="369332"/>
          </a:xfrm>
          <a:prstGeom prst="rect">
            <a:avLst/>
          </a:prstGeom>
          <a:noFill/>
        </p:spPr>
        <p:txBody>
          <a:bodyPr wrap="square" rtlCol="0">
            <a:spAutoFit/>
          </a:bodyPr>
          <a:lstStyle/>
          <a:p>
            <a:endParaRPr lang="en-US" dirty="0">
              <a:latin typeface="NikoshBAN" panose="02000000000000000000" pitchFamily="2" charset="0"/>
              <a:cs typeface="NikoshBAN" panose="02000000000000000000" pitchFamily="2" charset="0"/>
            </a:endParaRPr>
          </a:p>
        </p:txBody>
      </p:sp>
      <p:sp>
        <p:nvSpPr>
          <p:cNvPr id="2" name="Rounded Rectangle 1"/>
          <p:cNvSpPr/>
          <p:nvPr/>
        </p:nvSpPr>
        <p:spPr>
          <a:xfrm>
            <a:off x="110836" y="1565564"/>
            <a:ext cx="8922328" cy="5195454"/>
          </a:xfrm>
          <a:prstGeom prst="roundRect">
            <a:avLst/>
          </a:prstGeom>
          <a:solidFill>
            <a:schemeClr val="bg1"/>
          </a:solidFill>
          <a:ln w="76200">
            <a:solidFill>
              <a:srgbClr val="B4107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dirty="0">
                <a:solidFill>
                  <a:schemeClr val="accent2">
                    <a:lumMod val="75000"/>
                  </a:schemeClr>
                </a:solidFill>
                <a:latin typeface="NikoshBAN" panose="02000000000000000000" pitchFamily="2" charset="0"/>
                <a:cs typeface="NikoshBAN" panose="02000000000000000000" pitchFamily="2" charset="0"/>
              </a:rPr>
              <a:t>শোনাঃ</a:t>
            </a:r>
            <a:r>
              <a:rPr lang="bn-BD" sz="3200" dirty="0">
                <a:solidFill>
                  <a:srgbClr val="0070C0"/>
                </a:solidFill>
                <a:latin typeface="NikoshBAN" panose="02000000000000000000" pitchFamily="2" charset="0"/>
                <a:cs typeface="NikoshBAN" panose="02000000000000000000" pitchFamily="2" charset="0"/>
              </a:rPr>
              <a:t> </a:t>
            </a:r>
            <a:r>
              <a:rPr lang="bn-BD" sz="3200" dirty="0" smtClean="0">
                <a:solidFill>
                  <a:srgbClr val="7030A0"/>
                </a:solidFill>
                <a:latin typeface="NikoshBAN" panose="02000000000000000000" pitchFamily="2" charset="0"/>
                <a:cs typeface="NikoshBAN" panose="02000000000000000000" pitchFamily="2" charset="0"/>
              </a:rPr>
              <a:t>২.২.</a:t>
            </a:r>
            <a:r>
              <a:rPr lang="bn-IN" sz="3200" dirty="0" smtClean="0">
                <a:solidFill>
                  <a:srgbClr val="7030A0"/>
                </a:solidFill>
                <a:latin typeface="NikoshBAN" panose="02000000000000000000" pitchFamily="2" charset="0"/>
                <a:cs typeface="NikoshBAN" panose="02000000000000000000" pitchFamily="2" charset="0"/>
              </a:rPr>
              <a:t>৩</a:t>
            </a:r>
            <a:r>
              <a:rPr lang="bn-BD" sz="3200" dirty="0" smtClean="0">
                <a:solidFill>
                  <a:srgbClr val="7030A0"/>
                </a:solidFill>
                <a:latin typeface="NikoshBAN" panose="02000000000000000000" pitchFamily="2" charset="0"/>
                <a:cs typeface="NikoshBAN" panose="02000000000000000000" pitchFamily="2" charset="0"/>
              </a:rPr>
              <a:t> </a:t>
            </a:r>
            <a:r>
              <a:rPr lang="bn-BD" sz="3200" dirty="0">
                <a:solidFill>
                  <a:srgbClr val="7030A0"/>
                </a:solidFill>
                <a:latin typeface="NikoshBAN" panose="02000000000000000000" pitchFamily="2" charset="0"/>
                <a:cs typeface="NikoshBAN" panose="02000000000000000000" pitchFamily="2" charset="0"/>
              </a:rPr>
              <a:t>গল্প শুনে মূল বিষয় বস্তু বুঝতে পারবে ।</a:t>
            </a:r>
          </a:p>
          <a:p>
            <a:r>
              <a:rPr lang="bn-BD" sz="3200" dirty="0">
                <a:solidFill>
                  <a:srgbClr val="C00000"/>
                </a:solidFill>
                <a:latin typeface="NikoshBAN" panose="02000000000000000000" pitchFamily="2" charset="0"/>
                <a:cs typeface="NikoshBAN" panose="02000000000000000000" pitchFamily="2" charset="0"/>
              </a:rPr>
              <a:t>বলাঃ</a:t>
            </a:r>
            <a:r>
              <a:rPr lang="bn-BD" sz="3200" dirty="0">
                <a:solidFill>
                  <a:srgbClr val="0070C0"/>
                </a:solidFill>
                <a:latin typeface="NikoshBAN" panose="02000000000000000000" pitchFamily="2" charset="0"/>
                <a:cs typeface="NikoshBAN" panose="02000000000000000000" pitchFamily="2" charset="0"/>
              </a:rPr>
              <a:t> </a:t>
            </a:r>
            <a:r>
              <a:rPr lang="bn-BD" sz="3200" dirty="0">
                <a:solidFill>
                  <a:srgbClr val="00B050"/>
                </a:solidFill>
                <a:latin typeface="NikoshBAN" panose="02000000000000000000" pitchFamily="2" charset="0"/>
                <a:cs typeface="NikoshBAN" panose="02000000000000000000" pitchFamily="2" charset="0"/>
              </a:rPr>
              <a:t>২.৪.২ গল্পের মূলভাব বলতে পারবে ।</a:t>
            </a:r>
          </a:p>
          <a:p>
            <a:r>
              <a:rPr lang="bn-BD" sz="3200" dirty="0" smtClean="0">
                <a:solidFill>
                  <a:schemeClr val="accent2">
                    <a:lumMod val="75000"/>
                  </a:schemeClr>
                </a:solidFill>
                <a:latin typeface="NikoshBAN" panose="02000000000000000000" pitchFamily="2" charset="0"/>
                <a:cs typeface="NikoshBAN" panose="02000000000000000000" pitchFamily="2" charset="0"/>
              </a:rPr>
              <a:t>পড়াঃ</a:t>
            </a:r>
            <a:r>
              <a:rPr lang="bn-BD" sz="3200" dirty="0" smtClean="0">
                <a:solidFill>
                  <a:srgbClr val="0070C0"/>
                </a:solidFill>
                <a:latin typeface="NikoshBAN" panose="02000000000000000000" pitchFamily="2" charset="0"/>
                <a:cs typeface="NikoshBAN" panose="02000000000000000000" pitchFamily="2" charset="0"/>
              </a:rPr>
              <a:t>১.৩.২ </a:t>
            </a:r>
            <a:r>
              <a:rPr lang="bn-BD" sz="3200" dirty="0">
                <a:solidFill>
                  <a:srgbClr val="0070C0"/>
                </a:solidFill>
                <a:latin typeface="NikoshBAN" panose="02000000000000000000" pitchFamily="2" charset="0"/>
                <a:cs typeface="NikoshBAN" panose="02000000000000000000" pitchFamily="2" charset="0"/>
              </a:rPr>
              <a:t>যুক্ত ব্যঞ্জন দিয়ে গঠিত শব্দ দিয়ে বাক্য পড়তে পারবে ।</a:t>
            </a:r>
          </a:p>
          <a:p>
            <a:r>
              <a:rPr lang="bn-BD" sz="3200" dirty="0">
                <a:solidFill>
                  <a:srgbClr val="0070C0"/>
                </a:solidFill>
                <a:latin typeface="NikoshBAN" panose="02000000000000000000" pitchFamily="2" charset="0"/>
                <a:cs typeface="NikoshBAN" panose="02000000000000000000" pitchFamily="2" charset="0"/>
              </a:rPr>
              <a:t>               পাঠে ব্যবহৃত বাক্য শ্রবন যোগ্য স্বরে ও প্রমিত উচ্চারণে</a:t>
            </a:r>
          </a:p>
          <a:p>
            <a:r>
              <a:rPr lang="bn-BD" sz="3200" dirty="0">
                <a:solidFill>
                  <a:srgbClr val="0070C0"/>
                </a:solidFill>
                <a:latin typeface="NikoshBAN" panose="02000000000000000000" pitchFamily="2" charset="0"/>
                <a:cs typeface="NikoshBAN" panose="02000000000000000000" pitchFamily="2" charset="0"/>
              </a:rPr>
              <a:t>                সাবলীল</a:t>
            </a:r>
            <a:r>
              <a:rPr lang="en-GB" sz="3200" dirty="0">
                <a:solidFill>
                  <a:srgbClr val="0070C0"/>
                </a:solidFill>
                <a:latin typeface="NikoshBAN" panose="02000000000000000000" pitchFamily="2" charset="0"/>
                <a:cs typeface="NikoshBAN" panose="02000000000000000000" pitchFamily="2" charset="0"/>
              </a:rPr>
              <a:t> </a:t>
            </a:r>
            <a:r>
              <a:rPr lang="bn-BD" sz="3200" dirty="0">
                <a:solidFill>
                  <a:srgbClr val="0070C0"/>
                </a:solidFill>
                <a:latin typeface="NikoshBAN" panose="02000000000000000000" pitchFamily="2" charset="0"/>
                <a:cs typeface="NikoshBAN" panose="02000000000000000000" pitchFamily="2" charset="0"/>
              </a:rPr>
              <a:t>ভাবে পড়তে পারবে</a:t>
            </a:r>
          </a:p>
          <a:p>
            <a:r>
              <a:rPr lang="bn-BD" sz="3200" dirty="0">
                <a:solidFill>
                  <a:schemeClr val="bg2">
                    <a:lumMod val="10000"/>
                  </a:schemeClr>
                </a:solidFill>
                <a:latin typeface="NikoshBAN" panose="02000000000000000000" pitchFamily="2" charset="0"/>
                <a:cs typeface="NikoshBAN" panose="02000000000000000000" pitchFamily="2" charset="0"/>
              </a:rPr>
              <a:t>লেখাঃ</a:t>
            </a:r>
            <a:r>
              <a:rPr lang="bn-BD" sz="3200" dirty="0">
                <a:solidFill>
                  <a:srgbClr val="0070C0"/>
                </a:solidFill>
                <a:latin typeface="NikoshBAN" panose="02000000000000000000" pitchFamily="2" charset="0"/>
                <a:cs typeface="NikoshBAN" panose="02000000000000000000" pitchFamily="2" charset="0"/>
              </a:rPr>
              <a:t> </a:t>
            </a:r>
            <a:r>
              <a:rPr lang="bn-BD" sz="3200" dirty="0" smtClean="0">
                <a:solidFill>
                  <a:schemeClr val="accent6">
                    <a:lumMod val="50000"/>
                  </a:schemeClr>
                </a:solidFill>
                <a:latin typeface="NikoshBAN" panose="02000000000000000000" pitchFamily="2" charset="0"/>
                <a:cs typeface="NikoshBAN" panose="02000000000000000000" pitchFamily="2" charset="0"/>
              </a:rPr>
              <a:t>২.৩.</a:t>
            </a:r>
            <a:r>
              <a:rPr lang="bn-IN" sz="3200" dirty="0" smtClean="0">
                <a:solidFill>
                  <a:schemeClr val="accent6">
                    <a:lumMod val="50000"/>
                  </a:schemeClr>
                </a:solidFill>
                <a:latin typeface="NikoshBAN" panose="02000000000000000000" pitchFamily="2" charset="0"/>
                <a:cs typeface="NikoshBAN" panose="02000000000000000000" pitchFamily="2" charset="0"/>
              </a:rPr>
              <a:t>৬</a:t>
            </a:r>
            <a:r>
              <a:rPr lang="bn-BD" sz="3200" dirty="0" smtClean="0">
                <a:solidFill>
                  <a:schemeClr val="accent6">
                    <a:lumMod val="50000"/>
                  </a:schemeClr>
                </a:solidFill>
                <a:latin typeface="NikoshBAN" panose="02000000000000000000" pitchFamily="2" charset="0"/>
                <a:cs typeface="NikoshBAN" panose="02000000000000000000" pitchFamily="2" charset="0"/>
              </a:rPr>
              <a:t> </a:t>
            </a:r>
            <a:r>
              <a:rPr lang="bn-BD" sz="3200" dirty="0">
                <a:solidFill>
                  <a:schemeClr val="accent6">
                    <a:lumMod val="50000"/>
                  </a:schemeClr>
                </a:solidFill>
                <a:latin typeface="NikoshBAN" panose="02000000000000000000" pitchFamily="2" charset="0"/>
                <a:cs typeface="NikoshBAN" panose="02000000000000000000" pitchFamily="2" charset="0"/>
              </a:rPr>
              <a:t>পঠিত গল্পের বিষয়ে প্রশ্নের উত্তর শুদ্ধ ভাবে </a:t>
            </a:r>
            <a:r>
              <a:rPr lang="bn-IN" sz="3200" dirty="0" smtClean="0">
                <a:solidFill>
                  <a:schemeClr val="accent6">
                    <a:lumMod val="50000"/>
                  </a:schemeClr>
                </a:solidFill>
                <a:latin typeface="NikoshBAN" panose="02000000000000000000" pitchFamily="2" charset="0"/>
                <a:cs typeface="NikoshBAN" panose="02000000000000000000" pitchFamily="2" charset="0"/>
              </a:rPr>
              <a:t>লিখতে </a:t>
            </a:r>
            <a:r>
              <a:rPr lang="bn-BD" sz="3200" dirty="0" smtClean="0">
                <a:solidFill>
                  <a:schemeClr val="accent6">
                    <a:lumMod val="50000"/>
                  </a:schemeClr>
                </a:solidFill>
                <a:latin typeface="NikoshBAN" panose="02000000000000000000" pitchFamily="2" charset="0"/>
                <a:cs typeface="NikoshBAN" panose="02000000000000000000" pitchFamily="2" charset="0"/>
              </a:rPr>
              <a:t> পারবে</a:t>
            </a:r>
            <a:r>
              <a:rPr lang="bn-BD" sz="3200" dirty="0">
                <a:solidFill>
                  <a:schemeClr val="accent6">
                    <a:lumMod val="50000"/>
                  </a:schemeClr>
                </a:solidFill>
                <a:latin typeface="NikoshBAN" panose="02000000000000000000" pitchFamily="2" charset="0"/>
                <a:cs typeface="NikoshBAN" panose="02000000000000000000" pitchFamily="2" charset="0"/>
              </a:rPr>
              <a:t>।</a:t>
            </a:r>
            <a:r>
              <a:rPr lang="bn-BD" sz="3200" dirty="0" smtClean="0">
                <a:solidFill>
                  <a:schemeClr val="accent6">
                    <a:lumMod val="50000"/>
                  </a:schemeClr>
                </a:solidFill>
                <a:latin typeface="NikoshBAN" panose="02000000000000000000" pitchFamily="2" charset="0"/>
                <a:cs typeface="NikoshBAN" panose="02000000000000000000" pitchFamily="2" charset="0"/>
              </a:rPr>
              <a:t>              </a:t>
            </a:r>
            <a:endParaRPr lang="bn-BD" sz="3200" dirty="0">
              <a:solidFill>
                <a:schemeClr val="accent6">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578956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77" y="41564"/>
            <a:ext cx="4495231" cy="3034145"/>
          </a:xfrm>
          <a:prstGeom prst="rect">
            <a:avLst/>
          </a:prstGeom>
          <a:ln w="38100">
            <a:solidFill>
              <a:schemeClr val="accent2">
                <a:lumMod val="50000"/>
              </a:schemeClr>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691" y="3255818"/>
            <a:ext cx="4461164" cy="3394364"/>
          </a:xfrm>
          <a:prstGeom prst="rect">
            <a:avLst/>
          </a:prstGeom>
          <a:ln w="57150">
            <a:solidFill>
              <a:schemeClr val="accent6">
                <a:lumMod val="75000"/>
              </a:schemeClr>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5964" y="3255818"/>
            <a:ext cx="4197927" cy="3394364"/>
          </a:xfrm>
          <a:prstGeom prst="rect">
            <a:avLst/>
          </a:prstGeom>
          <a:ln w="57150">
            <a:solidFill>
              <a:srgbClr val="FF0000"/>
            </a:solidFill>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5964" y="124691"/>
            <a:ext cx="4170218" cy="3006436"/>
          </a:xfrm>
          <a:prstGeom prst="rect">
            <a:avLst/>
          </a:prstGeom>
          <a:ln w="57150">
            <a:solidFill>
              <a:schemeClr val="accent2">
                <a:lumMod val="75000"/>
              </a:schemeClr>
            </a:solidFill>
          </a:ln>
        </p:spPr>
      </p:pic>
    </p:spTree>
    <p:extLst>
      <p:ext uri="{BB962C8B-B14F-4D97-AF65-F5344CB8AC3E}">
        <p14:creationId xmlns:p14="http://schemas.microsoft.com/office/powerpoint/2010/main" val="13170185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35" y="14269"/>
            <a:ext cx="4336474" cy="3144982"/>
          </a:xfrm>
          <a:prstGeom prst="rect">
            <a:avLst/>
          </a:prstGeom>
          <a:ln w="57150">
            <a:solidFill>
              <a:schemeClr val="accent2">
                <a:lumMod val="75000"/>
              </a:schemeClr>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6691" y="83130"/>
            <a:ext cx="4294910" cy="3131128"/>
          </a:xfrm>
          <a:prstGeom prst="rect">
            <a:avLst/>
          </a:prstGeom>
          <a:ln w="57150">
            <a:solidFill>
              <a:srgbClr val="00B050"/>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6691" y="3463637"/>
            <a:ext cx="4308764" cy="3214254"/>
          </a:xfrm>
          <a:prstGeom prst="rect">
            <a:avLst/>
          </a:prstGeom>
          <a:ln w="57150">
            <a:solidFill>
              <a:srgbClr val="00B050"/>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691" y="3546764"/>
            <a:ext cx="4433455" cy="3186545"/>
          </a:xfrm>
          <a:prstGeom prst="rect">
            <a:avLst/>
          </a:prstGeom>
          <a:ln w="57150">
            <a:solidFill>
              <a:srgbClr val="FF0000"/>
            </a:solidFill>
          </a:ln>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91" y="0"/>
            <a:ext cx="4336474" cy="3144982"/>
          </a:xfrm>
          <a:prstGeom prst="rect">
            <a:avLst/>
          </a:prstGeom>
          <a:ln w="57150">
            <a:solidFill>
              <a:schemeClr val="accent2">
                <a:lumMod val="75000"/>
              </a:schemeClr>
            </a:solidFill>
          </a:ln>
        </p:spPr>
      </p:pic>
    </p:spTree>
    <p:extLst>
      <p:ext uri="{BB962C8B-B14F-4D97-AF65-F5344CB8AC3E}">
        <p14:creationId xmlns:p14="http://schemas.microsoft.com/office/powerpoint/2010/main" val="1208614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rved Down Ribbon 3"/>
          <p:cNvSpPr/>
          <p:nvPr/>
        </p:nvSpPr>
        <p:spPr>
          <a:xfrm>
            <a:off x="124692" y="0"/>
            <a:ext cx="8769926" cy="2507673"/>
          </a:xfrm>
          <a:prstGeom prst="ellipseRibb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dirty="0" smtClean="0">
                <a:solidFill>
                  <a:srgbClr val="C00000"/>
                </a:solidFill>
                <a:latin typeface="NikoshBAN" panose="02000000000000000000" pitchFamily="2" charset="0"/>
                <a:cs typeface="NikoshBAN" panose="02000000000000000000" pitchFamily="2" charset="0"/>
              </a:rPr>
              <a:t>আজকের পাঠ </a:t>
            </a:r>
            <a:endParaRPr lang="en-US" sz="8000" dirty="0">
              <a:solidFill>
                <a:srgbClr val="C00000"/>
              </a:solidFill>
              <a:latin typeface="NikoshBAN" panose="02000000000000000000" pitchFamily="2" charset="0"/>
              <a:cs typeface="NikoshBAN" panose="02000000000000000000" pitchFamily="2" charset="0"/>
            </a:endParaRPr>
          </a:p>
        </p:txBody>
      </p:sp>
      <p:sp>
        <p:nvSpPr>
          <p:cNvPr id="5" name="Cloud 4"/>
          <p:cNvSpPr/>
          <p:nvPr/>
        </p:nvSpPr>
        <p:spPr>
          <a:xfrm>
            <a:off x="1122219" y="2563091"/>
            <a:ext cx="6650182" cy="4197927"/>
          </a:xfrm>
          <a:prstGeom prst="cloud">
            <a:avLst/>
          </a:prstGeom>
          <a:solidFill>
            <a:schemeClr val="bg1"/>
          </a:solidFill>
          <a:ln w="76200">
            <a:solidFill>
              <a:srgbClr val="C31B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1500" dirty="0">
                <a:solidFill>
                  <a:srgbClr val="0070C0"/>
                </a:solidFill>
                <a:latin typeface="NikoshBAN" panose="02000000000000000000" pitchFamily="2" charset="0"/>
                <a:cs typeface="NikoshBAN" panose="02000000000000000000" pitchFamily="2" charset="0"/>
              </a:rPr>
              <a:t> </a:t>
            </a:r>
            <a:r>
              <a:rPr lang="bn-IN" sz="11500" dirty="0" smtClean="0">
                <a:solidFill>
                  <a:schemeClr val="accent6"/>
                </a:solidFill>
                <a:latin typeface="NikoshBAN" panose="02000000000000000000" pitchFamily="2" charset="0"/>
                <a:cs typeface="NikoshBAN" panose="02000000000000000000" pitchFamily="2" charset="0"/>
              </a:rPr>
              <a:t>পাখির জগৎ </a:t>
            </a:r>
            <a:endParaRPr lang="en-US" sz="11500" dirty="0">
              <a:solidFill>
                <a:schemeClr val="accent6"/>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19925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909" y="110836"/>
            <a:ext cx="8326582" cy="5361709"/>
          </a:xfrm>
          <a:prstGeom prst="rect">
            <a:avLst/>
          </a:prstGeom>
          <a:ln w="76200">
            <a:solidFill>
              <a:srgbClr val="FF0000"/>
            </a:solidFill>
          </a:ln>
        </p:spPr>
      </p:pic>
      <p:sp>
        <p:nvSpPr>
          <p:cNvPr id="3" name="Flowchart: Magnetic Disk 2"/>
          <p:cNvSpPr/>
          <p:nvPr/>
        </p:nvSpPr>
        <p:spPr>
          <a:xfrm>
            <a:off x="2410691" y="5597236"/>
            <a:ext cx="4641273" cy="1136073"/>
          </a:xfrm>
          <a:prstGeom prst="flowChartMagneticDisk">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solidFill>
                  <a:srgbClr val="0070C0"/>
                </a:solidFill>
                <a:latin typeface="NikoshBAN" panose="02000000000000000000" pitchFamily="2" charset="0"/>
                <a:cs typeface="NikoshBAN" panose="02000000000000000000" pitchFamily="2" charset="0"/>
              </a:rPr>
              <a:t>দোয়েল</a:t>
            </a:r>
            <a:endParaRPr lang="en-US" sz="48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337269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784764" y="96983"/>
            <a:ext cx="3463636" cy="1330036"/>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solidFill>
                  <a:srgbClr val="C00000"/>
                </a:solidFill>
                <a:latin typeface="NikoshBAN" panose="02000000000000000000" pitchFamily="2" charset="0"/>
                <a:cs typeface="NikoshBAN" panose="02000000000000000000" pitchFamily="2" charset="0"/>
              </a:rPr>
              <a:t>দোয়েল</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3" name="TextBox 2"/>
          <p:cNvSpPr txBox="1"/>
          <p:nvPr/>
        </p:nvSpPr>
        <p:spPr>
          <a:xfrm>
            <a:off x="96982" y="2133600"/>
            <a:ext cx="8922327" cy="4154984"/>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দোয়েল আমাদের জাতীয় পাখি। এদের গায়ের গায়ের রং সাদা-কালো। এরা থাকে লোকালয়ে আর অগভীর জঙ্গলে গাছের উঁচু ডালে মাঝে মধুর সুরে গান গায়।ছোটো </a:t>
            </a:r>
            <a:r>
              <a:rPr lang="bn-BD" sz="4400" dirty="0" smtClean="0">
                <a:latin typeface="NikoshBAN" panose="02000000000000000000" pitchFamily="2" charset="0"/>
                <a:cs typeface="NikoshBAN" panose="02000000000000000000" pitchFamily="2" charset="0"/>
              </a:rPr>
              <a:t>ডাল,খড়কুটো ও শিকড় বাকড় দিয়ে বাসা বানায়। নানা ফুলের মধু</a:t>
            </a:r>
            <a:r>
              <a:rPr lang="bn-IN" sz="4400" dirty="0" smtClean="0">
                <a:latin typeface="NikoshBAN" panose="02000000000000000000" pitchFamily="2" charset="0"/>
                <a:cs typeface="NikoshBAN" panose="02000000000000000000" pitchFamily="2" charset="0"/>
              </a:rPr>
              <a:t> আর কীটপতঙ্গ এদের প্রধান খাদ্য।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092274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TotalTime>
  <Words>312</Words>
  <Application>Microsoft Office PowerPoint</Application>
  <PresentationFormat>On-screen Show (4:3)</PresentationFormat>
  <Paragraphs>43</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DPE</dc:creator>
  <cp:lastModifiedBy>User</cp:lastModifiedBy>
  <cp:revision>39</cp:revision>
  <dcterms:created xsi:type="dcterms:W3CDTF">2020-03-06T13:33:49Z</dcterms:created>
  <dcterms:modified xsi:type="dcterms:W3CDTF">2020-04-03T01:34:38Z</dcterms:modified>
</cp:coreProperties>
</file>