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6"/>
  </p:notesMasterIdLst>
  <p:sldIdLst>
    <p:sldId id="299" r:id="rId2"/>
    <p:sldId id="300" r:id="rId3"/>
    <p:sldId id="301" r:id="rId4"/>
    <p:sldId id="302" r:id="rId5"/>
    <p:sldId id="303" r:id="rId6"/>
    <p:sldId id="310" r:id="rId7"/>
    <p:sldId id="311" r:id="rId8"/>
    <p:sldId id="312" r:id="rId9"/>
    <p:sldId id="313" r:id="rId10"/>
    <p:sldId id="314" r:id="rId11"/>
    <p:sldId id="309" r:id="rId12"/>
    <p:sldId id="316" r:id="rId13"/>
    <p:sldId id="315" r:id="rId14"/>
    <p:sldId id="284" r:id="rId15"/>
    <p:sldId id="286" r:id="rId16"/>
    <p:sldId id="285" r:id="rId17"/>
    <p:sldId id="281" r:id="rId18"/>
    <p:sldId id="318" r:id="rId19"/>
    <p:sldId id="319" r:id="rId20"/>
    <p:sldId id="265" r:id="rId21"/>
    <p:sldId id="257" r:id="rId22"/>
    <p:sldId id="317" r:id="rId23"/>
    <p:sldId id="306" r:id="rId24"/>
    <p:sldId id="291" r:id="rId25"/>
    <p:sldId id="320" r:id="rId26"/>
    <p:sldId id="266" r:id="rId27"/>
    <p:sldId id="321" r:id="rId28"/>
    <p:sldId id="322" r:id="rId29"/>
    <p:sldId id="323" r:id="rId30"/>
    <p:sldId id="324" r:id="rId31"/>
    <p:sldId id="325" r:id="rId32"/>
    <p:sldId id="327" r:id="rId33"/>
    <p:sldId id="277" r:id="rId34"/>
    <p:sldId id="32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66CC"/>
    <a:srgbClr val="FF0066"/>
    <a:srgbClr val="003300"/>
    <a:srgbClr val="FFCCCC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404250939220835"/>
          <c:y val="0.25434523809523807"/>
          <c:w val="0.2869479182749215"/>
          <c:h val="0.522655136857892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381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762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897262842144734E-2"/>
          <c:y val="0.105550800715128"/>
          <c:w val="0.94583058562992128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  <a:satMod val="130000"/>
                  </a:schemeClr>
                </a:gs>
                <a:gs pos="34000">
                  <a:schemeClr val="accent2">
                    <a:shade val="87000"/>
                    <a:satMod val="125000"/>
                  </a:schemeClr>
                </a:gs>
                <a:gs pos="70000">
                  <a:schemeClr val="accent2"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65174040"/>
        <c:axId val="26517443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174040"/>
        <c:axId val="265174432"/>
      </c:lineChart>
      <c:catAx>
        <c:axId val="265174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5174432"/>
        <c:crosses val="autoZero"/>
        <c:auto val="1"/>
        <c:lblAlgn val="ctr"/>
        <c:lblOffset val="100"/>
        <c:noMultiLvlLbl val="0"/>
      </c:catAx>
      <c:valAx>
        <c:axId val="26517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5174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920256"/>
        <c:axId val="312922216"/>
      </c:lineChart>
      <c:catAx>
        <c:axId val="31292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922216"/>
        <c:crosses val="autoZero"/>
        <c:auto val="1"/>
        <c:lblAlgn val="ctr"/>
        <c:lblOffset val="100"/>
        <c:noMultiLvlLbl val="0"/>
      </c:catAx>
      <c:valAx>
        <c:axId val="312922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92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cap="none" spc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1" cap="none" spc="0">
          <a:ln w="22225">
            <a:solidFill>
              <a:schemeClr val="accent2"/>
            </a:solidFill>
            <a:prstDash val="solid"/>
          </a:ln>
          <a:solidFill>
            <a:schemeClr val="accent2">
              <a:lumMod val="40000"/>
              <a:lumOff val="60000"/>
            </a:schemeClr>
          </a:solidFill>
          <a:effectLst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F44969-4132-49CD-B92A-10321A2AD41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245DEFB-1EE8-4F56-9F10-FD77FDC1AD47}" type="pres">
      <dgm:prSet presAssocID="{6EF44969-4132-49CD-B92A-10321A2AD41E}" presName="Name0" presStyleCnt="0">
        <dgm:presLayoutVars>
          <dgm:chMax val="7"/>
          <dgm:chPref val="7"/>
          <dgm:dir/>
        </dgm:presLayoutVars>
      </dgm:prSet>
      <dgm:spPr/>
    </dgm:pt>
    <dgm:pt modelId="{DE749CD4-6106-46D2-9ECF-D4F46B03B9BB}" type="pres">
      <dgm:prSet presAssocID="{6EF44969-4132-49CD-B92A-10321A2AD41E}" presName="Name1" presStyleCnt="0"/>
      <dgm:spPr/>
    </dgm:pt>
  </dgm:ptLst>
  <dgm:cxnLst>
    <dgm:cxn modelId="{CFD897C7-A57E-4514-B25E-F946185DC1FB}" type="presOf" srcId="{6EF44969-4132-49CD-B92A-10321A2AD41E}" destId="{6245DEFB-1EE8-4F56-9F10-FD77FDC1AD47}" srcOrd="0" destOrd="0" presId="urn:microsoft.com/office/officeart/2008/layout/CircularPictureCallout"/>
    <dgm:cxn modelId="{24BEC37B-E410-4FB6-846D-BA735B99D7D7}" type="presParOf" srcId="{6245DEFB-1EE8-4F56-9F10-FD77FDC1AD47}" destId="{DE749CD4-6106-46D2-9ECF-D4F46B03B9B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3DCBFA-50D6-4332-9F32-EEE6EA27717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E48D93-43FD-4A9D-BAC0-69B033DE042B}" type="pres">
      <dgm:prSet presAssocID="{813DCBFA-50D6-4332-9F32-EEE6EA277175}" presName="Name0" presStyleCnt="0">
        <dgm:presLayoutVars>
          <dgm:chMax val="7"/>
          <dgm:chPref val="7"/>
          <dgm:dir/>
        </dgm:presLayoutVars>
      </dgm:prSet>
      <dgm:spPr/>
    </dgm:pt>
    <dgm:pt modelId="{5F56ED81-3E58-4EDD-8E40-2919EBC694CB}" type="pres">
      <dgm:prSet presAssocID="{813DCBFA-50D6-4332-9F32-EEE6EA277175}" presName="Name1" presStyleCnt="0"/>
      <dgm:spPr/>
    </dgm:pt>
  </dgm:ptLst>
  <dgm:cxnLst>
    <dgm:cxn modelId="{4FF69047-787E-43B5-9622-05DE82659A2B}" type="presOf" srcId="{813DCBFA-50D6-4332-9F32-EEE6EA277175}" destId="{D6E48D93-43FD-4A9D-BAC0-69B033DE042B}" srcOrd="0" destOrd="0" presId="urn:microsoft.com/office/officeart/2008/layout/CircularPictureCallout"/>
    <dgm:cxn modelId="{5915C709-5A65-47BD-9240-4E25255FD48D}" type="presParOf" srcId="{D6E48D93-43FD-4A9D-BAC0-69B033DE042B}" destId="{5F56ED81-3E58-4EDD-8E40-2919EBC694C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D440C7-78FE-4361-A8A1-FD333C73D13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88F79-470E-4078-9481-254BD00A4F6E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600" b="1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ম্যানুয়ালি</a:t>
          </a:r>
          <a:endParaRPr lang="en-US" sz="3600" b="1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2AF3FA1-621E-4760-AC13-D2202BBD7B97}" type="parTrans" cxnId="{460A37B7-9909-47ED-A162-38BF0BB5B4FD}">
      <dgm:prSet/>
      <dgm:spPr/>
      <dgm:t>
        <a:bodyPr/>
        <a:lstStyle/>
        <a:p>
          <a:endParaRPr lang="en-US"/>
        </a:p>
      </dgm:t>
    </dgm:pt>
    <dgm:pt modelId="{317CA114-A305-4F0A-A4A6-85B68A0A721E}" type="sibTrans" cxnId="{460A37B7-9909-47ED-A162-38BF0BB5B4F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E7DC90D3-40C8-476E-99F5-EBD0EEF1376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sz="36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স্বয়ংক্রিয়ভাবে</a:t>
          </a:r>
          <a:endParaRPr lang="en-US" sz="3600" b="1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D522404-9D58-4E4F-A41C-D9158C06C3F4}" type="parTrans" cxnId="{BB3B77E5-393F-46BC-B968-55512BCB6331}">
      <dgm:prSet/>
      <dgm:spPr/>
      <dgm:t>
        <a:bodyPr/>
        <a:lstStyle/>
        <a:p>
          <a:endParaRPr lang="en-US"/>
        </a:p>
      </dgm:t>
    </dgm:pt>
    <dgm:pt modelId="{ED4DFDCE-4F92-44C8-AB2F-06675C8F7467}" type="sibTrans" cxnId="{BB3B77E5-393F-46BC-B968-55512BCB633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E733403E-6B38-4724-8AF5-9D92217C623E}" type="pres">
      <dgm:prSet presAssocID="{74D440C7-78FE-4361-A8A1-FD333C73D1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7A90120-66BD-4AE2-A469-CCC25110AABD}" type="pres">
      <dgm:prSet presAssocID="{74D440C7-78FE-4361-A8A1-FD333C73D136}" presName="dot1" presStyleLbl="alignNode1" presStyleIdx="0" presStyleCnt="10"/>
      <dgm:spPr/>
    </dgm:pt>
    <dgm:pt modelId="{AB464ABC-5738-424D-BCC2-E2F913D3A4EA}" type="pres">
      <dgm:prSet presAssocID="{74D440C7-78FE-4361-A8A1-FD333C73D136}" presName="dot2" presStyleLbl="alignNode1" presStyleIdx="1" presStyleCnt="10"/>
      <dgm:spPr/>
    </dgm:pt>
    <dgm:pt modelId="{9D80DE3D-2E41-40B2-B8FB-C901CAFE5BC0}" type="pres">
      <dgm:prSet presAssocID="{74D440C7-78FE-4361-A8A1-FD333C73D136}" presName="dot3" presStyleLbl="alignNode1" presStyleIdx="2" presStyleCnt="10"/>
      <dgm:spPr/>
    </dgm:pt>
    <dgm:pt modelId="{35D9D124-7314-4EFC-9AA2-263EAB75DC85}" type="pres">
      <dgm:prSet presAssocID="{74D440C7-78FE-4361-A8A1-FD333C73D136}" presName="dotArrow1" presStyleLbl="alignNode1" presStyleIdx="3" presStyleCnt="10"/>
      <dgm:spPr/>
    </dgm:pt>
    <dgm:pt modelId="{E29CFD84-0887-4A12-8DAC-33CF830D6EC2}" type="pres">
      <dgm:prSet presAssocID="{74D440C7-78FE-4361-A8A1-FD333C73D136}" presName="dotArrow2" presStyleLbl="alignNode1" presStyleIdx="4" presStyleCnt="10"/>
      <dgm:spPr/>
    </dgm:pt>
    <dgm:pt modelId="{CE55DC57-8021-44DB-859E-F476C6353F6A}" type="pres">
      <dgm:prSet presAssocID="{74D440C7-78FE-4361-A8A1-FD333C73D136}" presName="dotArrow3" presStyleLbl="alignNode1" presStyleIdx="5" presStyleCnt="10"/>
      <dgm:spPr/>
    </dgm:pt>
    <dgm:pt modelId="{C2F1EDB1-5FBD-48EC-B6C2-BBC381BEE8C7}" type="pres">
      <dgm:prSet presAssocID="{74D440C7-78FE-4361-A8A1-FD333C73D136}" presName="dotArrow4" presStyleLbl="alignNode1" presStyleIdx="6" presStyleCnt="10"/>
      <dgm:spPr/>
    </dgm:pt>
    <dgm:pt modelId="{43AED441-941A-4E6F-BBA6-29A1D8DB59DC}" type="pres">
      <dgm:prSet presAssocID="{74D440C7-78FE-4361-A8A1-FD333C73D136}" presName="dotArrow5" presStyleLbl="alignNode1" presStyleIdx="7" presStyleCnt="10"/>
      <dgm:spPr/>
    </dgm:pt>
    <dgm:pt modelId="{327C6E2D-6272-4000-9080-B4FF92CFE11F}" type="pres">
      <dgm:prSet presAssocID="{74D440C7-78FE-4361-A8A1-FD333C73D136}" presName="dotArrow6" presStyleLbl="alignNode1" presStyleIdx="8" presStyleCnt="10"/>
      <dgm:spPr/>
    </dgm:pt>
    <dgm:pt modelId="{B8884491-A3AD-4D85-A4C3-3E58593B7E34}" type="pres">
      <dgm:prSet presAssocID="{74D440C7-78FE-4361-A8A1-FD333C73D136}" presName="dotArrow7" presStyleLbl="alignNode1" presStyleIdx="9" presStyleCnt="10"/>
      <dgm:spPr/>
    </dgm:pt>
    <dgm:pt modelId="{7A708E25-E46E-4269-99ED-88549AB080C2}" type="pres">
      <dgm:prSet presAssocID="{75288F79-470E-4078-9481-254BD00A4F6E}" presName="parTx1" presStyleLbl="node1" presStyleIdx="0" presStyleCnt="2"/>
      <dgm:spPr/>
      <dgm:t>
        <a:bodyPr/>
        <a:lstStyle/>
        <a:p>
          <a:endParaRPr lang="en-US"/>
        </a:p>
      </dgm:t>
    </dgm:pt>
    <dgm:pt modelId="{9148CA46-C755-45FA-AEEF-7CE08187D7D3}" type="pres">
      <dgm:prSet presAssocID="{317CA114-A305-4F0A-A4A6-85B68A0A721E}" presName="picture1" presStyleCnt="0"/>
      <dgm:spPr/>
    </dgm:pt>
    <dgm:pt modelId="{2CCEF002-E73C-41FC-8A65-485CC9B6B635}" type="pres">
      <dgm:prSet presAssocID="{317CA114-A305-4F0A-A4A6-85B68A0A721E}" presName="imageRepeatNode" presStyleLbl="fgImgPlace1" presStyleIdx="0" presStyleCnt="2"/>
      <dgm:spPr/>
      <dgm:t>
        <a:bodyPr/>
        <a:lstStyle/>
        <a:p>
          <a:endParaRPr lang="en-US"/>
        </a:p>
      </dgm:t>
    </dgm:pt>
    <dgm:pt modelId="{24BE2883-8BF5-4B9B-8CF2-CD35E339338B}" type="pres">
      <dgm:prSet presAssocID="{E7DC90D3-40C8-476E-99F5-EBD0EEF13769}" presName="parTx2" presStyleLbl="node1" presStyleIdx="1" presStyleCnt="2"/>
      <dgm:spPr/>
      <dgm:t>
        <a:bodyPr/>
        <a:lstStyle/>
        <a:p>
          <a:endParaRPr lang="en-US"/>
        </a:p>
      </dgm:t>
    </dgm:pt>
    <dgm:pt modelId="{50DE4EBA-6528-4CC9-841D-42405899AF8E}" type="pres">
      <dgm:prSet presAssocID="{ED4DFDCE-4F92-44C8-AB2F-06675C8F7467}" presName="picture2" presStyleCnt="0"/>
      <dgm:spPr/>
    </dgm:pt>
    <dgm:pt modelId="{276313B8-3D7F-400E-904E-ADA089A0914D}" type="pres">
      <dgm:prSet presAssocID="{ED4DFDCE-4F92-44C8-AB2F-06675C8F7467}" presName="imageRepeatNode" presStyleLbl="fgImgPlace1" presStyleIdx="1" presStyleCnt="2" custLinFactNeighborX="4921"/>
      <dgm:spPr/>
      <dgm:t>
        <a:bodyPr/>
        <a:lstStyle/>
        <a:p>
          <a:endParaRPr lang="en-US"/>
        </a:p>
      </dgm:t>
    </dgm:pt>
  </dgm:ptLst>
  <dgm:cxnLst>
    <dgm:cxn modelId="{68EC32D6-BEB9-4D84-9A7C-BC7E14314854}" type="presOf" srcId="{ED4DFDCE-4F92-44C8-AB2F-06675C8F7467}" destId="{276313B8-3D7F-400E-904E-ADA089A0914D}" srcOrd="0" destOrd="0" presId="urn:microsoft.com/office/officeart/2008/layout/AscendingPictureAccentProcess"/>
    <dgm:cxn modelId="{BB3B77E5-393F-46BC-B968-55512BCB6331}" srcId="{74D440C7-78FE-4361-A8A1-FD333C73D136}" destId="{E7DC90D3-40C8-476E-99F5-EBD0EEF13769}" srcOrd="1" destOrd="0" parTransId="{BD522404-9D58-4E4F-A41C-D9158C06C3F4}" sibTransId="{ED4DFDCE-4F92-44C8-AB2F-06675C8F7467}"/>
    <dgm:cxn modelId="{6282E1DE-4D0F-4BFD-A6A0-A6A52645F60E}" type="presOf" srcId="{75288F79-470E-4078-9481-254BD00A4F6E}" destId="{7A708E25-E46E-4269-99ED-88549AB080C2}" srcOrd="0" destOrd="0" presId="urn:microsoft.com/office/officeart/2008/layout/AscendingPictureAccentProcess"/>
    <dgm:cxn modelId="{460A37B7-9909-47ED-A162-38BF0BB5B4FD}" srcId="{74D440C7-78FE-4361-A8A1-FD333C73D136}" destId="{75288F79-470E-4078-9481-254BD00A4F6E}" srcOrd="0" destOrd="0" parTransId="{22AF3FA1-621E-4760-AC13-D2202BBD7B97}" sibTransId="{317CA114-A305-4F0A-A4A6-85B68A0A721E}"/>
    <dgm:cxn modelId="{96DC0841-8E13-4FD9-82F6-DF3BBF3987C7}" type="presOf" srcId="{317CA114-A305-4F0A-A4A6-85B68A0A721E}" destId="{2CCEF002-E73C-41FC-8A65-485CC9B6B635}" srcOrd="0" destOrd="0" presId="urn:microsoft.com/office/officeart/2008/layout/AscendingPictureAccentProcess"/>
    <dgm:cxn modelId="{81DCF951-A37F-40FC-8627-11F87D6662DC}" type="presOf" srcId="{E7DC90D3-40C8-476E-99F5-EBD0EEF13769}" destId="{24BE2883-8BF5-4B9B-8CF2-CD35E339338B}" srcOrd="0" destOrd="0" presId="urn:microsoft.com/office/officeart/2008/layout/AscendingPictureAccentProcess"/>
    <dgm:cxn modelId="{CA7E78B9-001D-4D9F-9244-B60E939A3BA6}" type="presOf" srcId="{74D440C7-78FE-4361-A8A1-FD333C73D136}" destId="{E733403E-6B38-4724-8AF5-9D92217C623E}" srcOrd="0" destOrd="0" presId="urn:microsoft.com/office/officeart/2008/layout/AscendingPictureAccentProcess"/>
    <dgm:cxn modelId="{91974B3C-A9CD-43F5-B028-73540F95DD55}" type="presParOf" srcId="{E733403E-6B38-4724-8AF5-9D92217C623E}" destId="{97A90120-66BD-4AE2-A469-CCC25110AABD}" srcOrd="0" destOrd="0" presId="urn:microsoft.com/office/officeart/2008/layout/AscendingPictureAccentProcess"/>
    <dgm:cxn modelId="{B8185E6A-E143-4B6A-9D1F-D54F43E8EFAA}" type="presParOf" srcId="{E733403E-6B38-4724-8AF5-9D92217C623E}" destId="{AB464ABC-5738-424D-BCC2-E2F913D3A4EA}" srcOrd="1" destOrd="0" presId="urn:microsoft.com/office/officeart/2008/layout/AscendingPictureAccentProcess"/>
    <dgm:cxn modelId="{BB36EF8B-684B-4828-A211-52122B05BF01}" type="presParOf" srcId="{E733403E-6B38-4724-8AF5-9D92217C623E}" destId="{9D80DE3D-2E41-40B2-B8FB-C901CAFE5BC0}" srcOrd="2" destOrd="0" presId="urn:microsoft.com/office/officeart/2008/layout/AscendingPictureAccentProcess"/>
    <dgm:cxn modelId="{2F438D0C-D5D9-45EA-9A12-4F867656B8D5}" type="presParOf" srcId="{E733403E-6B38-4724-8AF5-9D92217C623E}" destId="{35D9D124-7314-4EFC-9AA2-263EAB75DC85}" srcOrd="3" destOrd="0" presId="urn:microsoft.com/office/officeart/2008/layout/AscendingPictureAccentProcess"/>
    <dgm:cxn modelId="{FF9E309B-9828-470A-B805-E6566EC7C65E}" type="presParOf" srcId="{E733403E-6B38-4724-8AF5-9D92217C623E}" destId="{E29CFD84-0887-4A12-8DAC-33CF830D6EC2}" srcOrd="4" destOrd="0" presId="urn:microsoft.com/office/officeart/2008/layout/AscendingPictureAccentProcess"/>
    <dgm:cxn modelId="{D9FC8D40-3F40-4493-B59C-B566940BF4DE}" type="presParOf" srcId="{E733403E-6B38-4724-8AF5-9D92217C623E}" destId="{CE55DC57-8021-44DB-859E-F476C6353F6A}" srcOrd="5" destOrd="0" presId="urn:microsoft.com/office/officeart/2008/layout/AscendingPictureAccentProcess"/>
    <dgm:cxn modelId="{2C2AAFA2-DF02-4E32-93FD-6941486A07ED}" type="presParOf" srcId="{E733403E-6B38-4724-8AF5-9D92217C623E}" destId="{C2F1EDB1-5FBD-48EC-B6C2-BBC381BEE8C7}" srcOrd="6" destOrd="0" presId="urn:microsoft.com/office/officeart/2008/layout/AscendingPictureAccentProcess"/>
    <dgm:cxn modelId="{17B2DED8-6C9B-4EC6-9938-33438F9082B5}" type="presParOf" srcId="{E733403E-6B38-4724-8AF5-9D92217C623E}" destId="{43AED441-941A-4E6F-BBA6-29A1D8DB59DC}" srcOrd="7" destOrd="0" presId="urn:microsoft.com/office/officeart/2008/layout/AscendingPictureAccentProcess"/>
    <dgm:cxn modelId="{C119E916-B905-4D31-B20E-D7D4D59FB88A}" type="presParOf" srcId="{E733403E-6B38-4724-8AF5-9D92217C623E}" destId="{327C6E2D-6272-4000-9080-B4FF92CFE11F}" srcOrd="8" destOrd="0" presId="urn:microsoft.com/office/officeart/2008/layout/AscendingPictureAccentProcess"/>
    <dgm:cxn modelId="{8C52309D-6584-4798-81D3-343CAD3F2DD9}" type="presParOf" srcId="{E733403E-6B38-4724-8AF5-9D92217C623E}" destId="{B8884491-A3AD-4D85-A4C3-3E58593B7E34}" srcOrd="9" destOrd="0" presId="urn:microsoft.com/office/officeart/2008/layout/AscendingPictureAccentProcess"/>
    <dgm:cxn modelId="{C80BD8FC-3E5A-4C74-A5AA-73606EA0BF7D}" type="presParOf" srcId="{E733403E-6B38-4724-8AF5-9D92217C623E}" destId="{7A708E25-E46E-4269-99ED-88549AB080C2}" srcOrd="10" destOrd="0" presId="urn:microsoft.com/office/officeart/2008/layout/AscendingPictureAccentProcess"/>
    <dgm:cxn modelId="{3C10D8EC-06B4-41F9-A832-27F512913F1D}" type="presParOf" srcId="{E733403E-6B38-4724-8AF5-9D92217C623E}" destId="{9148CA46-C755-45FA-AEEF-7CE08187D7D3}" srcOrd="11" destOrd="0" presId="urn:microsoft.com/office/officeart/2008/layout/AscendingPictureAccentProcess"/>
    <dgm:cxn modelId="{821B76DC-E6E7-4FAB-BBDC-BB737EA279AC}" type="presParOf" srcId="{9148CA46-C755-45FA-AEEF-7CE08187D7D3}" destId="{2CCEF002-E73C-41FC-8A65-485CC9B6B635}" srcOrd="0" destOrd="0" presId="urn:microsoft.com/office/officeart/2008/layout/AscendingPictureAccentProcess"/>
    <dgm:cxn modelId="{0B034A11-2A25-4251-B820-06DFF3838207}" type="presParOf" srcId="{E733403E-6B38-4724-8AF5-9D92217C623E}" destId="{24BE2883-8BF5-4B9B-8CF2-CD35E339338B}" srcOrd="12" destOrd="0" presId="urn:microsoft.com/office/officeart/2008/layout/AscendingPictureAccentProcess"/>
    <dgm:cxn modelId="{A68549BF-38FE-4B24-AA3F-D6D893AF5DD7}" type="presParOf" srcId="{E733403E-6B38-4724-8AF5-9D92217C623E}" destId="{50DE4EBA-6528-4CC9-841D-42405899AF8E}" srcOrd="13" destOrd="0" presId="urn:microsoft.com/office/officeart/2008/layout/AscendingPictureAccentProcess"/>
    <dgm:cxn modelId="{D0AA639E-0E85-4879-9496-2750A926BFA6}" type="presParOf" srcId="{50DE4EBA-6528-4CC9-841D-42405899AF8E}" destId="{276313B8-3D7F-400E-904E-ADA089A0914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C9359-4C76-44E9-8ECD-7A077310C14B}" type="datetimeFigureOut">
              <a:rPr lang="en-US" smtClean="0"/>
              <a:t>03-Apr-20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94156-4B76-4FD3-AD2C-8A7E53503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4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9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প্রশ্নোত্তর-একক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১১ ও ১২ নং স্লাইড 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৩০ সেকেন্ড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11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প্রশ্নোত্তর-একক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-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১১ ও ১২ নং স্লাইড 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৩০ সেকেন্ড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5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এক্সেলের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উইন্ডো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বুঝাতে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ঘরের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জানালার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হয়েছে-সহজ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কঠিন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-১৩ ও ১৪ নং স্লাইড- ২ মিনিট</a:t>
            </a: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9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এক্সেলের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উইন্ডো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--১৩ ও ১৪ নং স্লাইড ২ মিনিট</a:t>
            </a:r>
          </a:p>
          <a:p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30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১৫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১৮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কারসরের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------৪ মিনিট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56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১৫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১৮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কারসরের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------৪ মিনিট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42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১৫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১৮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কারসরের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–৪ মিনিট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71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১৫ থেকে</a:t>
            </a:r>
            <a:r>
              <a:rPr lang="bn-IN" sz="1200" baseline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১৮ নং স্লাইড --</a:t>
            </a:r>
            <a:r>
              <a:rPr lang="en-US" sz="120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কারসরের</a:t>
            </a:r>
            <a:r>
              <a:rPr lang="en-US" sz="12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12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bn-IN" sz="12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-----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-৪ মিনিট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58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ওয়ার্কশিটে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ডাটা এন্ট্রি-  ১৯ ও ২০ নং স্লাইড-  ৫  মিনিট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1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ওয়ার্কশিটে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ডাটা এন্ট্রি--১৯ ও ২০ নং স্লাইড---৫ মিনিট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2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80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এক্সেলে যোগ করার প্রকারভেদ-৩০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31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এক্সেলে স্বয়ংক্রিয়ভাবে যোগ-১মিনিট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80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ম্যানুয়ালি যোগ-ভিডিও-১মিনিট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49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এক্সেল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প্রোগ্রামে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যোগ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ম্যানুয়ালি)-</a:t>
            </a:r>
            <a:r>
              <a:rPr lang="bn-IN" sz="1200" b="1" smtClean="0">
                <a:latin typeface="NikoshBAN" panose="02000000000000000000" pitchFamily="2" charset="0"/>
                <a:cs typeface="NikoshBAN" panose="02000000000000000000" pitchFamily="2" charset="0"/>
              </a:rPr>
              <a:t>৪ মিনিট---দলগত কাজ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74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ম্যানুয়ালি</a:t>
            </a:r>
            <a:r>
              <a:rPr lang="en-US" sz="1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বিয়োগ</a:t>
            </a:r>
            <a:r>
              <a:rPr lang="en-US" sz="1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করার</a:t>
            </a:r>
            <a:r>
              <a:rPr lang="en-US" sz="1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পদ্ধতি</a:t>
            </a:r>
            <a:r>
              <a:rPr lang="en-US" sz="1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 </a:t>
            </a:r>
            <a:r>
              <a:rPr lang="bn-IN" sz="1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-২ মিনিট</a:t>
            </a:r>
            <a:endParaRPr lang="en-US" sz="1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50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r>
              <a:rPr lang="en-US" sz="1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বিয়োগ-২ মিনিট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76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কাজ(বিয়োগ)-২ মিনিট</a:t>
            </a: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99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ডায়াগ্রা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ম- ২৮ ও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২৯ নং স্লাইড -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মিনিট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74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ডায়াগ্রাম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অংকন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 -----২৮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ও ২৯ নং স্লাইড 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মিনিট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BD" sz="12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35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r>
              <a:rPr lang="bn-IN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-৩০</a:t>
            </a:r>
            <a:r>
              <a:rPr lang="bn-IN" sz="1200" b="1" spc="150" baseline="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থেকে ৩৩নং স্লাইড-</a:t>
            </a:r>
            <a:r>
              <a:rPr lang="bn-IN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 মিনিট-</a:t>
            </a:r>
            <a:endParaRPr lang="en-US" sz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0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পূ্র্ব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জ্ঞান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যাচাই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74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r>
              <a:rPr lang="bn-IN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--৩০</a:t>
            </a:r>
            <a:r>
              <a:rPr lang="bn-IN" sz="1200" b="1" spc="150" baseline="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থেকে ৩৩নং স্লাইড-</a:t>
            </a:r>
            <a:r>
              <a:rPr lang="bn-IN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 মিনিট-</a:t>
            </a:r>
            <a:endParaRPr lang="en-US" sz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71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r>
              <a:rPr lang="bn-IN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--৩০</a:t>
            </a:r>
            <a:r>
              <a:rPr lang="bn-IN" sz="1200" b="1" spc="150" baseline="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থেকে ৩৩নং স্লাইড-</a:t>
            </a:r>
            <a:r>
              <a:rPr lang="bn-IN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 মিনিট-</a:t>
            </a:r>
            <a:endParaRPr lang="en-US" sz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01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r>
              <a:rPr lang="bn-IN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--৩০</a:t>
            </a:r>
            <a:r>
              <a:rPr lang="bn-IN" sz="1200" b="1" spc="150" baseline="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থেকে ৩৩নং স্লাইড-</a:t>
            </a:r>
            <a:r>
              <a:rPr lang="bn-IN" sz="1200" b="1" spc="150" dirty="0" smtClean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 মিনিট-</a:t>
            </a:r>
            <a:endParaRPr lang="en-US" sz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37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u="sng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r>
              <a:rPr lang="bn-IN" sz="1200" b="1" u="sng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------৩৪ ও ৩৫ নং</a:t>
            </a:r>
            <a:r>
              <a:rPr lang="bn-IN" sz="1200" b="1" u="sng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স্লাইড ---১ মিনিট</a:t>
            </a:r>
            <a:endParaRPr lang="en-US" sz="1200" b="1" u="sng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4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IN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---৩৪</a:t>
            </a:r>
            <a:r>
              <a:rPr lang="bn-IN" sz="1200" b="1" kern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৩৫ নং স্লাইড -১ মিনিট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1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ঘোষণা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 ৫ মিনিট-১...৫ নং স্লাইড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7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-১ মিনিট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10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ভিডিও-এক্সেল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ওপেন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-১ মিনিট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8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এক্সেল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ওপেন-জোড়ায়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bn-IN" baseline="0" dirty="0" smtClean="0"/>
              <a:t> -২মিনিট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0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এক্সেল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ওপেন-রিভিও-আপনি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কাওকে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কাজ-প্রয়োজন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অনুযায়ী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-৩০ সেকেন্ড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56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এক্সেলের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উইন্ডো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পরিচিতি-ভিডিও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-১মিনিট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৩০ সেকেন্ড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156-4B76-4FD3-AD2C-8A7E53503E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5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5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2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A849-7EDF-4396-9D9B-598182673F48}" type="datetimeFigureOut">
              <a:rPr lang="en-US" smtClean="0"/>
              <a:pPr/>
              <a:t>03-Apr-20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53AE-71CA-48DE-8552-A56C64D3B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03-Apr-20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E:\MOTIAR\Flower\Floral_Corner_embroidery_design_b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3" y="2"/>
            <a:ext cx="2542987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MOTIAR\Flower\Floral_Corner_embroidery_design_b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5600" y="4368801"/>
            <a:ext cx="2133600" cy="28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MOTIAR\Flower\Floral_Corner_embroidery_design_b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7919" y="-289901"/>
            <a:ext cx="2315183" cy="2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MOTIAR\Flower\Floral_Corner_embroidery_design_b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47200" y="4821194"/>
            <a:ext cx="2844800" cy="19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96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gi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microsoft.com/office/2007/relationships/hdphoto" Target="../media/hdphoto2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0898" y="0"/>
            <a:ext cx="61302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1600200"/>
            <a:ext cx="6126480" cy="3451243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148891187"/>
              </p:ext>
            </p:extLst>
          </p:nvPr>
        </p:nvGraphicFramePr>
        <p:xfrm>
          <a:off x="9220200" y="837419"/>
          <a:ext cx="2066925" cy="2286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331975199"/>
              </p:ext>
            </p:extLst>
          </p:nvPr>
        </p:nvGraphicFramePr>
        <p:xfrm>
          <a:off x="2585078" y="1015663"/>
          <a:ext cx="7092322" cy="4470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Oval 13"/>
          <p:cNvSpPr/>
          <p:nvPr/>
        </p:nvSpPr>
        <p:spPr>
          <a:xfrm>
            <a:off x="6477000" y="19354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22029"/>
            <a:ext cx="6675120" cy="37529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648200" y="76200"/>
            <a:ext cx="2667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1143000"/>
            <a:ext cx="60198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ছবিটিতে কী দেখতে পাচ্ছ?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3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6172200" cy="472481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013937" y="152400"/>
            <a:ext cx="413946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02" y="1423044"/>
            <a:ext cx="3931920" cy="39319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2667000" y="152400"/>
            <a:ext cx="674892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ছবিটিতে কী দেখতে পাচ্ছ?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5638800"/>
            <a:ext cx="28194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জানালা/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Window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304800"/>
            <a:ext cx="67056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মাইক্রোসফট এক্সেলের জানালা/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Window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0" y="1447800"/>
            <a:ext cx="3749040" cy="387420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8040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4"/>
          <p:cNvSpPr/>
          <p:nvPr/>
        </p:nvSpPr>
        <p:spPr>
          <a:xfrm>
            <a:off x="2514601" y="228600"/>
            <a:ext cx="7101023" cy="8165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2928" tIns="137160" rIns="256032" bIns="13716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কারসরের</a:t>
            </a:r>
            <a:r>
              <a:rPr lang="en-US" sz="44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4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4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311914"/>
            <a:ext cx="108966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যেকোন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সেলে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কারসর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রেখে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ইচ্ছামত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অক্ষর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সংখ্যা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টাই</a:t>
            </a:r>
            <a:r>
              <a:rPr lang="bn-IN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 </a:t>
            </a:r>
            <a:r>
              <a:rPr lang="en-US" sz="4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যায়</a:t>
            </a:r>
            <a:endParaRPr lang="en-US" sz="4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7397" r="15085" b="9096"/>
          <a:stretch/>
        </p:blipFill>
        <p:spPr>
          <a:xfrm>
            <a:off x="2743200" y="1618863"/>
            <a:ext cx="6643824" cy="306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04268" y="4423084"/>
            <a:ext cx="7239000" cy="1215717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ট্যাব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এন্টার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কারসর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যেকোনো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সেলে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নেওয়া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36867" name="Picture 3" descr="C:\Users\Motiar\Desktop\inde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524000"/>
            <a:ext cx="2762250" cy="2362200"/>
          </a:xfrm>
          <a:prstGeom prst="rect">
            <a:avLst/>
          </a:prstGeom>
          <a:noFill/>
        </p:spPr>
      </p:pic>
      <p:sp>
        <p:nvSpPr>
          <p:cNvPr id="5" name="Pentagon 4"/>
          <p:cNvSpPr/>
          <p:nvPr/>
        </p:nvSpPr>
        <p:spPr>
          <a:xfrm>
            <a:off x="2362201" y="533401"/>
            <a:ext cx="7101023" cy="7620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2928" tIns="137160" rIns="256032" bIns="13716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কারসরের</a:t>
            </a:r>
            <a:r>
              <a:rPr lang="en-US" sz="44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4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4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08402"/>
            <a:ext cx="2377440" cy="197592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4"/>
          <p:cNvSpPr/>
          <p:nvPr/>
        </p:nvSpPr>
        <p:spPr>
          <a:xfrm>
            <a:off x="76200" y="4865928"/>
            <a:ext cx="12039600" cy="13824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2928" tIns="137160" rIns="256032" bIns="13716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কী-বোর্ডের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অ্যারো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কারসর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যেকোনো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সেলে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নেওয়া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6" name="Pentagon 4"/>
          <p:cNvSpPr/>
          <p:nvPr/>
        </p:nvSpPr>
        <p:spPr>
          <a:xfrm>
            <a:off x="3429001" y="152400"/>
            <a:ext cx="5638800" cy="7620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2928" tIns="137160" rIns="256032" bIns="13716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কারসরের</a:t>
            </a:r>
            <a:r>
              <a:rPr lang="en-US" sz="44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4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4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11406"/>
            <a:ext cx="3962400" cy="29717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Down Arrow 7"/>
          <p:cNvSpPr/>
          <p:nvPr/>
        </p:nvSpPr>
        <p:spPr>
          <a:xfrm>
            <a:off x="2895600" y="3124200"/>
            <a:ext cx="304800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04" y="1481918"/>
            <a:ext cx="4064391" cy="29717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2"/>
          <p:cNvSpPr/>
          <p:nvPr/>
        </p:nvSpPr>
        <p:spPr>
          <a:xfrm>
            <a:off x="7807569" y="3094893"/>
            <a:ext cx="1488831" cy="33410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8305800" y="2362200"/>
            <a:ext cx="304800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2.22222E-6 L 2.22045E-16 0.1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13" grpId="0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33600" y="4575484"/>
            <a:ext cx="7848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মাউস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কারসর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যেকোনো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সেলে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নেওয়া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8193" name="Picture 1" descr="E:\MOTIAR\Board\Picture\mo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775952"/>
            <a:ext cx="46482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entagon 4"/>
          <p:cNvSpPr/>
          <p:nvPr/>
        </p:nvSpPr>
        <p:spPr>
          <a:xfrm>
            <a:off x="3352801" y="533401"/>
            <a:ext cx="5638800" cy="7620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2928" tIns="137160" rIns="256032" bIns="13716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কারসরের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4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0" y="228600"/>
            <a:ext cx="40386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ln w="11430">
                  <a:solidFill>
                    <a:sysClr val="windowText" lastClr="000000"/>
                  </a:solidFill>
                </a:ln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8000" b="1" dirty="0">
                <a:ln w="11430">
                  <a:solidFill>
                    <a:sysClr val="windowText" lastClr="00000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>
                <a:ln w="11430">
                  <a:solidFill>
                    <a:sysClr val="windowText" lastClr="000000"/>
                  </a:solidFill>
                </a:ln>
                <a:latin typeface="NikoshBAN" pitchFamily="2" charset="0"/>
                <a:cs typeface="NikoshBAN" pitchFamily="2" charset="0"/>
              </a:rPr>
              <a:t>কাজ</a:t>
            </a:r>
            <a:endParaRPr lang="en-US" sz="8000" b="1" dirty="0">
              <a:ln w="1143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133600"/>
            <a:ext cx="11049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লিনা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অষ্ট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ম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শ্রেণির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অর্ধ-বার্ষিক </a:t>
            </a:r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পরীক্ষায়</a:t>
            </a:r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 বাংলায়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6000" b="1" dirty="0">
                <a:latin typeface="NikoshBAN" pitchFamily="2" charset="0"/>
                <a:cs typeface="NikoshBAN" pitchFamily="2" charset="0"/>
              </a:rPr>
              <a:t>৯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০, </a:t>
            </a:r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ইংরেজি</a:t>
            </a:r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তে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 ৮০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গণিতে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৯৯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পেয়েছে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স্প্রেডসিট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সফটওয়্যার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তথ্যগুলো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টাইপ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। </a:t>
            </a:r>
          </a:p>
        </p:txBody>
      </p:sp>
    </p:spTree>
    <p:extLst>
      <p:ext uri="{BB962C8B-B14F-4D97-AF65-F5344CB8AC3E}">
        <p14:creationId xmlns:p14="http://schemas.microsoft.com/office/powerpoint/2010/main" val="14587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228600"/>
            <a:ext cx="44958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11430">
                  <a:solidFill>
                    <a:sysClr val="windowText" lastClr="000000"/>
                  </a:solidFill>
                </a:ln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6000" b="1" dirty="0">
                <a:ln w="11430">
                  <a:solidFill>
                    <a:sysClr val="windowText" lastClr="00000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n w="11430">
                  <a:solidFill>
                    <a:sysClr val="windowText" lastClr="000000"/>
                  </a:solidFill>
                </a:ln>
                <a:latin typeface="NikoshBAN" pitchFamily="2" charset="0"/>
                <a:cs typeface="NikoshBAN" pitchFamily="2" charset="0"/>
              </a:rPr>
              <a:t>কাজ</a:t>
            </a:r>
            <a:endParaRPr lang="en-US" sz="6000" b="1" dirty="0">
              <a:ln w="11430"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34"/>
          <a:stretch/>
        </p:blipFill>
        <p:spPr>
          <a:xfrm>
            <a:off x="2781300" y="1752600"/>
            <a:ext cx="6705600" cy="42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29200" y="5715000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66573"/>
            <a:ext cx="2011680" cy="2434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4010561"/>
            <a:ext cx="3886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ইশরাত</a:t>
            </a:r>
            <a:r>
              <a:rPr lang="en-US" sz="3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জাহান</a:t>
            </a:r>
            <a:endParaRPr lang="bn-BD" sz="32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 শিক্ষক,</a:t>
            </a:r>
            <a:r>
              <a:rPr lang="en-U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2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বাংলাবাজার</a:t>
            </a:r>
            <a:r>
              <a:rPr lang="en-US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সরকারি</a:t>
            </a:r>
            <a:r>
              <a:rPr lang="en-US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বালিকা</a:t>
            </a:r>
            <a:r>
              <a:rPr lang="en-US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bn-IN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,</a:t>
            </a:r>
            <a:endParaRPr lang="bn-BD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ঢাকা</a:t>
            </a:r>
            <a:r>
              <a:rPr lang="en-US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BD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7600" y="1216999"/>
            <a:ext cx="2036482" cy="24842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15000" y="3701296"/>
            <a:ext cx="6096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শ্রেণী-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অষ্টম</a:t>
            </a:r>
            <a:endParaRPr lang="bn-B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 ও  যোগাযোগ  প্রযুক্তি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অধ্যায়-4</a:t>
            </a:r>
            <a:endParaRPr lang="bn-B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পাঠঃ</a:t>
            </a:r>
            <a:r>
              <a:rPr lang="bn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২৩-৪৬</a:t>
            </a:r>
            <a:endParaRPr lang="en-US" sz="2800" b="1" u="sng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bn-I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</a:t>
            </a:r>
            <a:r>
              <a:rPr lang="bn-BD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০ </a:t>
            </a:r>
            <a:r>
              <a:rPr lang="bn-BD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তারিখঃ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০৩-০৪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-২০২০</a:t>
            </a:r>
            <a:endParaRPr lang="bn-B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7680" y="152400"/>
            <a:ext cx="286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457200"/>
            <a:ext cx="4572000" cy="8610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b="1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</a:t>
            </a:r>
            <a:r>
              <a:rPr lang="en-US" sz="5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5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69808192"/>
              </p:ext>
            </p:extLst>
          </p:nvPr>
        </p:nvGraphicFramePr>
        <p:xfrm>
          <a:off x="2788920" y="1865648"/>
          <a:ext cx="7040880" cy="407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86400" y="29718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44958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31081" y="49530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304801"/>
            <a:ext cx="4495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স্বয়ংক্রিয়ভাবে</a:t>
            </a:r>
            <a:r>
              <a:rPr lang="en-US" sz="4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</a:t>
            </a:r>
            <a:r>
              <a:rPr lang="en-US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524001"/>
            <a:ext cx="6153150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133600" y="4800600"/>
            <a:ext cx="78486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ডানপাশে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Editing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রিবন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Autosum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             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5122" name="Picture 2" descr="C:\Users\Motiar\Desktop\Cap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9676" y="4953001"/>
            <a:ext cx="847725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4800600" y="2209800"/>
            <a:ext cx="3048000" cy="1981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209800" y="5073076"/>
            <a:ext cx="67818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১। 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যেখানে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যোগফল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পেতে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চাই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সেখানে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কারসর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রাখি</a:t>
            </a:r>
            <a:endParaRPr lang="en-US" sz="320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3300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1524000"/>
            <a:ext cx="6324600" cy="2381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 rot="16200000" flipV="1">
            <a:off x="3543300" y="3486150"/>
            <a:ext cx="1524000" cy="1447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00400" y="4977826"/>
            <a:ext cx="5867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Enter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Tab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পুশ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 </a:t>
            </a:r>
          </a:p>
        </p:txBody>
      </p:sp>
      <p:pic>
        <p:nvPicPr>
          <p:cNvPr id="20" name="Picture 3" descr="C:\Users\Motiar\Desktop\inde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1905000"/>
            <a:ext cx="2762250" cy="236220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86" y="2133600"/>
            <a:ext cx="2377440" cy="197592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5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5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 animBg="1"/>
      <p:bldP spid="15" grpId="1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1785" y="304800"/>
            <a:ext cx="43284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 ভিডিওটি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দেখিঃ 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78820"/>
              </p:ext>
            </p:extLst>
          </p:nvPr>
        </p:nvGraphicFramePr>
        <p:xfrm>
          <a:off x="5638800" y="30416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9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30416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8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31" y="1524000"/>
            <a:ext cx="8503920" cy="4781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282714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দলগত কাজ (এন্ট্রি করা ডাটা ম্যানুয়ালি যোগ কর)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81200" y="5105400"/>
            <a:ext cx="83058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১। 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যেখানে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বিয়োগফল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পেতে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চাই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সেখানে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কারসর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রাখে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নিম্নোক্ত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সূত্রটি</a:t>
            </a:r>
            <a:r>
              <a:rPr lang="en-US" sz="32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লেখি</a:t>
            </a:r>
            <a:endParaRPr lang="en-US" sz="320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330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7071" y="1524000"/>
            <a:ext cx="6324600" cy="2381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 rot="16200000" flipV="1">
            <a:off x="3543300" y="3486150"/>
            <a:ext cx="1524000" cy="1447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71800" y="152400"/>
            <a:ext cx="62484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ম্যানুয়ালি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বিয়োগ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319" y="5265003"/>
            <a:ext cx="8323881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=sum(a3-D5) 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[a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সেল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D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২য়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সেল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নম্বর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]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242531"/>
            <a:ext cx="7239000" cy="355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05200" y="5358825"/>
            <a:ext cx="5867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Enter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Tab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পুশ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 </a:t>
            </a:r>
          </a:p>
        </p:txBody>
      </p:sp>
      <p:pic>
        <p:nvPicPr>
          <p:cNvPr id="13" name="Picture 12" descr="C:\Users\Motiar\Desktop\inde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1734909"/>
            <a:ext cx="2762250" cy="23622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94" y="1928045"/>
            <a:ext cx="2377440" cy="197592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381000"/>
            <a:ext cx="4557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নিচের ভিডিওটি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দেখিঃ </a:t>
            </a:r>
            <a:endParaRPr lang="en-US" sz="4800" b="1" dirty="0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217791"/>
              </p:ext>
            </p:extLst>
          </p:nvPr>
        </p:nvGraphicFramePr>
        <p:xfrm>
          <a:off x="5638800" y="30416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2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30416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8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8029"/>
          <a:stretch/>
        </p:blipFill>
        <p:spPr>
          <a:xfrm>
            <a:off x="3352800" y="2057400"/>
            <a:ext cx="5577840" cy="38989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114800" y="152400"/>
            <a:ext cx="45720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কাজ(বিয়োগ)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981200"/>
            <a:ext cx="5791200" cy="40513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578614845"/>
              </p:ext>
            </p:extLst>
          </p:nvPr>
        </p:nvGraphicFramePr>
        <p:xfrm>
          <a:off x="609600" y="2209800"/>
          <a:ext cx="3505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721499320"/>
              </p:ext>
            </p:extLst>
          </p:nvPr>
        </p:nvGraphicFramePr>
        <p:xfrm>
          <a:off x="4724400" y="2209800"/>
          <a:ext cx="312420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554489922"/>
              </p:ext>
            </p:extLst>
          </p:nvPr>
        </p:nvGraphicFramePr>
        <p:xfrm>
          <a:off x="8305800" y="2101755"/>
          <a:ext cx="2971800" cy="204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67000" y="228600"/>
            <a:ext cx="70104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ছবিগুলোতে কী দেখতে পাচ্ছ? 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6800" y="5105400"/>
            <a:ext cx="2133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ডায়াগ্রাম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41046" y="4953000"/>
            <a:ext cx="3383280" cy="10972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ডায়াগ্রাম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 </a:t>
            </a:r>
            <a:endParaRPr lang="bn-BD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5000" y="4942582"/>
            <a:ext cx="8686800" cy="11887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ডায়াগ্রাম</a:t>
            </a:r>
            <a:r>
              <a:rPr lang="bn-IN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হল</a:t>
            </a:r>
            <a:r>
              <a:rPr lang="bn-IN" sz="3200" b="1" dirty="0">
                <a:latin typeface="NikoshBAN" pitchFamily="2" charset="0"/>
                <a:cs typeface="NikoshBAN" pitchFamily="2" charset="0"/>
              </a:rPr>
              <a:t> ওয়ার্কশীটের সংখ্যা জাতীয় তথ্যাবলীকে চিত্রের মাধ্যমে ঊপস্থাপন বা প্রকাশ কর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া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 যাতে সব শ্রেণির মানুষ বুজতে পারে </a:t>
            </a:r>
            <a:r>
              <a:rPr lang="bn-IN" sz="3200" b="1" dirty="0">
                <a:latin typeface="NikoshBAN" pitchFamily="2" charset="0"/>
                <a:cs typeface="NikoshBAN" pitchFamily="2" charset="0"/>
              </a:rPr>
              <a:t>।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1" grpId="0">
        <p:bldAsOne/>
      </p:bldGraphic>
      <p:bldGraphic spid="35" grpId="0">
        <p:bldAsOne/>
      </p:bldGraphic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3577"/>
          <a:stretch/>
        </p:blipFill>
        <p:spPr>
          <a:xfrm>
            <a:off x="3836583" y="1170992"/>
            <a:ext cx="4480560" cy="36623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3543126" y="152400"/>
            <a:ext cx="506747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NikoshBAN" pitchFamily="2" charset="0"/>
                <a:cs typeface="NikoshBAN" pitchFamily="2" charset="0"/>
              </a:rPr>
              <a:t>ডায়াগ্রাম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অংকন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পদ্ধতি</a:t>
            </a:r>
            <a:endParaRPr lang="bn-BD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28600" y="5266899"/>
            <a:ext cx="2781300" cy="1170405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entry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717573" y="4481015"/>
            <a:ext cx="1824990" cy="958419"/>
          </a:xfrm>
          <a:prstGeom prst="star5">
            <a:avLst/>
          </a:prstGeom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ক্লি</a:t>
            </a:r>
            <a:r>
              <a:rPr lang="en-US" sz="2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US" sz="2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295563" y="5321490"/>
            <a:ext cx="2781300" cy="1066800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9180242" y="5219700"/>
            <a:ext cx="2781300" cy="1066800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chart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289294" y="5254388"/>
            <a:ext cx="2781300" cy="1066800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Chart</a:t>
            </a:r>
            <a:endParaRPr lang="en-US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759652" y="5232779"/>
            <a:ext cx="1824990" cy="1091821"/>
          </a:xfrm>
          <a:prstGeom prst="star5">
            <a:avLst/>
          </a:prstGeom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ক্লি</a:t>
            </a:r>
            <a:r>
              <a:rPr lang="en-US" sz="2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US" sz="2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6858000" y="5105400"/>
            <a:ext cx="1676400" cy="1143000"/>
          </a:xfrm>
          <a:prstGeom prst="star5">
            <a:avLst/>
          </a:prstGeom>
          <a:ln>
            <a:solidFill>
              <a:srgbClr val="FF66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ক্লিক</a:t>
            </a:r>
            <a:endParaRPr lang="en-US" sz="2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9753600" y="5178188"/>
            <a:ext cx="1676400" cy="1222612"/>
          </a:xfrm>
          <a:prstGeom prst="star5">
            <a:avLst/>
          </a:prstGeom>
          <a:ln>
            <a:solidFill>
              <a:srgbClr val="FF66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ক্লিক</a:t>
            </a:r>
            <a:endParaRPr lang="en-US" sz="2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3929887" y="5205484"/>
            <a:ext cx="1676400" cy="1182806"/>
          </a:xfrm>
          <a:prstGeom prst="star5">
            <a:avLst/>
          </a:prstGeom>
          <a:ln>
            <a:solidFill>
              <a:srgbClr val="FF66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ক্লিক</a:t>
            </a:r>
            <a:endParaRPr lang="en-US" sz="2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7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0247 0.121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31823 -0.3775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6" grpId="2" animBg="1"/>
      <p:bldP spid="7" grpId="0" animBg="1"/>
      <p:bldP spid="8" grpId="0" animBg="1"/>
      <p:bldP spid="9" grpId="0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0" y="76200"/>
            <a:ext cx="2295821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6000" b="1" spc="150" dirty="0">
                <a:ln w="11430"/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115824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Excel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খোলার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Start-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Microsoft office-Microsoft word 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Start-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office-Microsoft Access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)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Start-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-Microsoft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office-Microsoft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</a:p>
          <a:p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ঘ)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Start- All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-Paint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Point Star 3"/>
          <p:cNvSpPr/>
          <p:nvPr/>
        </p:nvSpPr>
        <p:spPr>
          <a:xfrm flipV="1">
            <a:off x="609600" y="4632962"/>
            <a:ext cx="457200" cy="3962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:\MOTIAR\D,contennt Picture 2\tea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254168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93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68759"/>
            <a:ext cx="10058400" cy="769441"/>
          </a:xfrm>
          <a:prstGeom prst="rect">
            <a:avLst/>
          </a:prstGeom>
          <a:noFill/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প্রশ্নটির</a:t>
            </a:r>
            <a:r>
              <a:rPr lang="en-US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দাও</a:t>
            </a:r>
            <a:endParaRPr lang="en-US" sz="1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5156537"/>
            <a:ext cx="830580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কম্পিউটারে</a:t>
            </a:r>
            <a:r>
              <a:rPr lang="en-US" sz="28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কীসের</a:t>
            </a:r>
            <a:r>
              <a:rPr lang="en-US" sz="28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সাহায্যে</a:t>
            </a:r>
            <a:r>
              <a:rPr lang="en-US" sz="28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সহজভাবে</a:t>
            </a:r>
            <a:r>
              <a:rPr lang="en-US" sz="28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হিসাবের</a:t>
            </a:r>
            <a:r>
              <a:rPr lang="en-US" sz="28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কাজগুলো</a:t>
            </a:r>
            <a:r>
              <a:rPr lang="en-US" sz="28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যায়</a:t>
            </a:r>
            <a:r>
              <a:rPr lang="en-US" sz="2800" b="1" dirty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?</a:t>
            </a:r>
          </a:p>
        </p:txBody>
      </p:sp>
      <p:pic>
        <p:nvPicPr>
          <p:cNvPr id="55297" name="Picture 1" descr="E:\MOTIAR\Motiar D. Content\Class Viii\Picture\পাঠ ২৩\m 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682" y="1582133"/>
            <a:ext cx="3084835" cy="2560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51" y="1582133"/>
            <a:ext cx="3220536" cy="251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40" y="1582133"/>
            <a:ext cx="3418159" cy="2560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5029200" y="551122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হাতে গুণে হিসাব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9371" y="6007387"/>
            <a:ext cx="245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5562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খাতায় লিখে হিসাব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5486400"/>
            <a:ext cx="359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ক্যালকুলেটরে হিসাব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52210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এক্সেলে হিসাব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21030" y="1160150"/>
            <a:ext cx="3840480" cy="3017520"/>
            <a:chOff x="3409950" y="1080425"/>
            <a:chExt cx="5619750" cy="37623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950" y="1080425"/>
              <a:ext cx="5619750" cy="37623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25" y="2133600"/>
              <a:ext cx="2847975" cy="1622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2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5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7" grpId="0"/>
      <p:bldP spid="7" grpId="1"/>
      <p:bldP spid="7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80" y="1152425"/>
            <a:ext cx="5120640" cy="42250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0" y="138752"/>
            <a:ext cx="196659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4400" b="1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4400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dirty="0"/>
          </a:p>
        </p:txBody>
      </p:sp>
      <p:sp>
        <p:nvSpPr>
          <p:cNvPr id="4" name="Right Arrow 3"/>
          <p:cNvSpPr/>
          <p:nvPr/>
        </p:nvSpPr>
        <p:spPr>
          <a:xfrm rot="20790393">
            <a:off x="3385204" y="2099111"/>
            <a:ext cx="1971636" cy="3001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20790393">
            <a:off x="3473936" y="2745521"/>
            <a:ext cx="1971636" cy="3001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20790393">
            <a:off x="3266893" y="1616818"/>
            <a:ext cx="1971636" cy="3001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2369" y="2895600"/>
            <a:ext cx="102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2362200"/>
            <a:ext cx="102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1752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 Bar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3378" y="1214735"/>
            <a:ext cx="193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Ribon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E:\MOTIAR\D,contennt Picture 2\tea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20" y="-154633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6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7800" y="381000"/>
            <a:ext cx="23475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6600" b="1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4400" b="1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496439"/>
              </p:ext>
            </p:extLst>
          </p:nvPr>
        </p:nvGraphicFramePr>
        <p:xfrm>
          <a:off x="2032000" y="2005086"/>
          <a:ext cx="8127999" cy="279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881038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        </a:t>
                      </a:r>
                      <a:r>
                        <a:rPr lang="en-US" sz="4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en-US" sz="4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</a:t>
                      </a:r>
                      <a:endParaRPr lang="en-US" sz="4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4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8103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?</a:t>
                      </a:r>
                      <a:endParaRPr lang="en-US" sz="4400" b="1" dirty="0"/>
                    </a:p>
                  </a:txBody>
                  <a:tcPr/>
                </a:tc>
              </a:tr>
              <a:tr h="88103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?</a:t>
                      </a:r>
                      <a:endParaRPr lang="en-US" sz="4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2000" y="3048000"/>
            <a:ext cx="213360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0" y="4183559"/>
            <a:ext cx="213360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9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01334"/>
            <a:ext cx="5120640" cy="32048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5151670" y="152400"/>
            <a:ext cx="188865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4800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343399" y="1219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কীসের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6871" y="5616714"/>
            <a:ext cx="2392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ডায়াগ্রাম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600" y="457200"/>
            <a:ext cx="56388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7200" b="1" u="sng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7200" b="1" u="sng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667000"/>
            <a:ext cx="8001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এমএস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এক্সেল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অর্ধ-বার্ষিক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ফলাফলের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ডায়াগ্রাম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5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।</a:t>
            </a:r>
            <a:endParaRPr lang="bn-BD" sz="5400" b="1" dirty="0">
              <a:ln w="10541" cmpd="sng">
                <a:solidFill>
                  <a:sysClr val="windowText" lastClr="000000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55800" y="1295400"/>
            <a:ext cx="8280400" cy="4768149"/>
            <a:chOff x="1828800" y="1178046"/>
            <a:chExt cx="8280400" cy="47681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178046"/>
              <a:ext cx="6604000" cy="39370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1447800"/>
              <a:ext cx="1188720" cy="129605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520" y="3581400"/>
              <a:ext cx="1097280" cy="98237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920" y="1447800"/>
              <a:ext cx="1280160" cy="119055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100" y="4391715"/>
              <a:ext cx="1554480" cy="155448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630" y="4724400"/>
              <a:ext cx="1005840" cy="108000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0400" y="3363015"/>
              <a:ext cx="1828800" cy="10287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9900" y="2095826"/>
              <a:ext cx="1188720" cy="932484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11" name="Rectangle 10"/>
          <p:cNvSpPr/>
          <p:nvPr/>
        </p:nvSpPr>
        <p:spPr>
          <a:xfrm>
            <a:off x="3078988" y="152400"/>
            <a:ext cx="603402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bn-BD" sz="5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সবাইকে ধন্যবাদ</a:t>
            </a:r>
            <a:r>
              <a:rPr lang="en-US" sz="5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7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-Right Arrow 4"/>
          <p:cNvSpPr/>
          <p:nvPr/>
        </p:nvSpPr>
        <p:spPr>
          <a:xfrm>
            <a:off x="1971675" y="2933700"/>
            <a:ext cx="8210550" cy="3771900"/>
          </a:xfrm>
          <a:prstGeom prst="leftRightArrow">
            <a:avLst>
              <a:gd name="adj1" fmla="val 44697"/>
              <a:gd name="adj2" fmla="val 50000"/>
            </a:avLst>
          </a:prstGeom>
          <a:noFill/>
          <a:ln w="5715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4275" name="Picture 3" descr="E:\MOTIAR\Motiar D. Content\Class Viii\Picture\পাঠ ৪৬ দৈন্ন্দিন সমস্যা\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59655" y="1143001"/>
            <a:ext cx="640080" cy="306127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145030" y="533400"/>
            <a:ext cx="7863840" cy="5346740"/>
            <a:chOff x="2145030" y="533400"/>
            <a:chExt cx="7863840" cy="5346740"/>
          </a:xfrm>
        </p:grpSpPr>
        <p:sp>
          <p:nvSpPr>
            <p:cNvPr id="6" name="Rectangle 5"/>
            <p:cNvSpPr/>
            <p:nvPr/>
          </p:nvSpPr>
          <p:spPr>
            <a:xfrm>
              <a:off x="2971800" y="533400"/>
              <a:ext cx="6324600" cy="92333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400" dirty="0" err="1">
                  <a:latin typeface="NikoshBAN" pitchFamily="2" charset="0"/>
                  <a:cs typeface="NikoshBAN" pitchFamily="2" charset="0"/>
                </a:rPr>
                <a:t>স্প্রেডসিট</a:t>
              </a:r>
              <a:r>
                <a:rPr lang="en-US" sz="54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5400" dirty="0" err="1">
                  <a:latin typeface="NikoshBAN" pitchFamily="2" charset="0"/>
                  <a:cs typeface="NikoshBAN" pitchFamily="2" charset="0"/>
                </a:rPr>
                <a:t>ব্যবহারের</a:t>
              </a:r>
              <a:r>
                <a:rPr lang="en-US" sz="54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5400" dirty="0" err="1">
                  <a:latin typeface="NikoshBAN" pitchFamily="2" charset="0"/>
                  <a:cs typeface="NikoshBAN" pitchFamily="2" charset="0"/>
                </a:rPr>
                <a:t>কৌশল</a:t>
              </a:r>
              <a:endParaRPr lang="en-US" sz="5400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030" y="1456730"/>
              <a:ext cx="7863840" cy="44234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2209800"/>
              <a:ext cx="2143125" cy="2143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2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600200" y="2209800"/>
            <a:ext cx="9296400" cy="4114800"/>
          </a:xfrm>
          <a:prstGeom prst="roundRect">
            <a:avLst>
              <a:gd name="adj" fmla="val 9173"/>
            </a:avLst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bn-BD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…</a:t>
            </a:r>
            <a:r>
              <a:rPr lang="bn-BD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মাইক্রোসফটের স্প্রেডশীট সফটওয়্যার এক্সেল খুলতে পারবে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এক্সেল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প্রোগ্রামে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যোগ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বিয়োগ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as-IN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পারবে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</a:p>
          <a:p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ডায়াগ্রাম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as-IN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পারবে</a:t>
            </a:r>
            <a:r>
              <a:rPr lang="bn-BD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5720" y="152400"/>
            <a:ext cx="3688080" cy="1349633"/>
          </a:xfrm>
          <a:prstGeom prst="frame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0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8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5957" y="228600"/>
            <a:ext cx="65228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5400" dirty="0">
                <a:latin typeface="NikoshBAN" panose="02000000000000000000" pitchFamily="2" charset="0"/>
                <a:cs typeface="NikoshBAN" panose="02000000000000000000" pitchFamily="2" charset="0"/>
              </a:rPr>
              <a:t>ভিডিও মনোযোগ দিয়ে </a:t>
            </a:r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দেখিঃ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918854"/>
              </p:ext>
            </p:extLst>
          </p:nvPr>
        </p:nvGraphicFramePr>
        <p:xfrm>
          <a:off x="5638800" y="30416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1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30416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1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228600"/>
            <a:ext cx="37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6200"/>
            <a:ext cx="981825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828802"/>
            <a:ext cx="4846320" cy="3954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2819400"/>
            <a:ext cx="3200400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এক্সেল ওপেন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914400" y="3657600"/>
            <a:ext cx="1905000" cy="1295400"/>
          </a:xfrm>
          <a:prstGeom prst="rightArrow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Programs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38200" y="990600"/>
            <a:ext cx="1905000" cy="1193042"/>
          </a:xfrm>
          <a:prstGeom prst="rightArrow">
            <a:avLst/>
          </a:prstGeom>
          <a:solidFill>
            <a:srgbClr val="FF33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Office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043671">
            <a:off x="1300051" y="-26943"/>
            <a:ext cx="1752600" cy="1268104"/>
          </a:xfrm>
          <a:prstGeom prst="rightArrow">
            <a:avLst/>
          </a:prstGeom>
          <a:solidFill>
            <a:srgbClr val="FF9999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MS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ight Arrow 5"/>
          <p:cNvSpPr/>
          <p:nvPr/>
        </p:nvSpPr>
        <p:spPr>
          <a:xfrm rot="18903884">
            <a:off x="1277021" y="4913754"/>
            <a:ext cx="1875416" cy="113362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 Button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100576"/>
            <a:ext cx="3191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এক্সেল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খোলার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পদ্ধতি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01447" y="712135"/>
            <a:ext cx="3429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614" y="999379"/>
            <a:ext cx="6934200" cy="4103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Oval 15"/>
          <p:cNvSpPr/>
          <p:nvPr/>
        </p:nvSpPr>
        <p:spPr>
          <a:xfrm>
            <a:off x="2476500" y="1371600"/>
            <a:ext cx="3429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590800" y="4114800"/>
            <a:ext cx="3429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38400" y="4876800"/>
            <a:ext cx="3429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11 -0.0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09935 0.027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09531 -0.0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2 0.15162 L 0.00612 0.0960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228600"/>
            <a:ext cx="9677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ভিডিও মনোযোগ দিয়ে দেখিঃ 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691914"/>
              </p:ext>
            </p:extLst>
          </p:nvPr>
        </p:nvGraphicFramePr>
        <p:xfrm>
          <a:off x="5638800" y="30416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5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30416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64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926</TotalTime>
  <Words>763</Words>
  <Application>Microsoft Office PowerPoint</Application>
  <PresentationFormat>Widescreen</PresentationFormat>
  <Paragraphs>182</Paragraphs>
  <Slides>34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Calibri</vt:lpstr>
      <vt:lpstr>Calibri Light</vt:lpstr>
      <vt:lpstr>NikoshBAN</vt:lpstr>
      <vt:lpstr>NikoshLight</vt:lpstr>
      <vt:lpstr>Times New Roman</vt:lpstr>
      <vt:lpstr>Vrinda</vt:lpstr>
      <vt:lpstr>Wingdings</vt:lpstr>
      <vt:lpstr>Retrospect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162</cp:revision>
  <dcterms:created xsi:type="dcterms:W3CDTF">2020-03-30T16:22:09Z</dcterms:created>
  <dcterms:modified xsi:type="dcterms:W3CDTF">2020-04-03T15:01:48Z</dcterms:modified>
</cp:coreProperties>
</file>