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D7A43B-C794-4E38-84C8-B73861D6A480}">
          <p14:sldIdLst>
            <p14:sldId id="257"/>
            <p14:sldId id="258"/>
          </p14:sldIdLst>
        </p14:section>
        <p14:section name="Untitled Section" id="{00B31411-6BD6-4476-A306-2C85A3A5D092}">
          <p14:sldIdLst/>
        </p14:section>
        <p14:section name="Untitled Section" id="{F9EC9FA9-5C42-4291-8ECB-045E3568B710}">
          <p14:sldIdLst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68"/>
            <p14:sldId id="266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93" d="100"/>
          <a:sy n="93" d="100"/>
        </p:scale>
        <p:origin x="-372" y="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81B806F-406E-4487-A77B-8CDD3532BE3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B0940B5-672B-416F-940A-C4716C8D277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806F-406E-4487-A77B-8CDD3532BE3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40B5-672B-416F-940A-C4716C8D27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806F-406E-4487-A77B-8CDD3532BE3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40B5-672B-416F-940A-C4716C8D27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806F-406E-4487-A77B-8CDD3532BE3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40B5-672B-416F-940A-C4716C8D27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806F-406E-4487-A77B-8CDD3532BE3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40B5-672B-416F-940A-C4716C8D27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806F-406E-4487-A77B-8CDD3532BE3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40B5-672B-416F-940A-C4716C8D27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806F-406E-4487-A77B-8CDD3532BE3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40B5-672B-416F-940A-C4716C8D27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806F-406E-4487-A77B-8CDD3532BE3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40B5-672B-416F-940A-C4716C8D27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806F-406E-4487-A77B-8CDD3532BE3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40B5-672B-416F-940A-C4716C8D27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806F-406E-4487-A77B-8CDD3532BE3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40B5-672B-416F-940A-C4716C8D277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806F-406E-4487-A77B-8CDD3532BE3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40B5-672B-416F-940A-C4716C8D27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81B806F-406E-4487-A77B-8CDD3532BE35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B0940B5-672B-416F-940A-C4716C8D27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nglanews24.com/national/news/98347/%E0%A6%B8%E0%A6%BE%E0%A6%B0%E0%A7%87%E0%A6%B0-%E0%A6%85%E0%A6%AD%E0%A6%BE%E0%A6%AC%E0%A7%87-%E0%A6%A8%E0%A6%B0%E0%A7%8D%E0%A6%A5%E0%A6%AC%E0%A7%87%E0%A6%99%E0%A7%8D%E0%A6%97%E0%A6%B2%E0%A7%87-%E0%A6%86%E0%A6%96%E0%A7%87%E0%A6%B0-%E0%A6%AB%E0%A6%B2%E0%A6%A8-%E0%A6%AC%E0%A6%BF%E0%A6%AA%E0%A6%B0%E0%A7%8D%E0%A6%AF%E0%A7%9F%E0%A7%87%E0%A6%B0-%E0%A6%86%E0%A6%B6%E0%A6%99%E0%A7%8D%E0%A6%95%E0%A6%BE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AE%E0%A6%BE%E0%A6%9F%E0%A6%BF" TargetMode="External"/><Relationship Id="rId2" Type="http://schemas.openxmlformats.org/officeDocument/2006/relationships/hyperlink" Target="https://bn.wikipedia.org/wiki/%E0%A6%89%E0%A6%A6%E0%A7%8D%E0%A6%AD%E0%A6%BF%E0%A6%A6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n.wikipedia.org/wiki/%E0%A6%AA%E0%A6%B0%E0%A6%BF%E0%A6%AC%E0%A7%87%E0%A6%B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47" y="0"/>
            <a:ext cx="1084314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5800" y="1947208"/>
            <a:ext cx="3886200" cy="193899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</a:rPr>
              <a:t>স্বাগতম</a:t>
            </a:r>
            <a:r>
              <a:rPr lang="bn-IN" sz="6000" dirty="0" smtClean="0"/>
              <a:t> </a:t>
            </a:r>
            <a:r>
              <a:rPr lang="bn-IN" sz="6000" dirty="0" smtClean="0">
                <a:solidFill>
                  <a:srgbClr val="FF0000"/>
                </a:solidFill>
              </a:rPr>
              <a:t>সবাইকে 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7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9593"/>
            <a:ext cx="8077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as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মনে </a:t>
            </a:r>
            <a:r>
              <a:rPr lang="as-IN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রাখার </a:t>
            </a:r>
            <a:r>
              <a:rPr lang="as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as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★</a:t>
            </a:r>
            <a:r>
              <a:rPr lang="as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উদ্ভিদের মুখ্য পুষ্টি উপাদান(১০টি</a:t>
            </a:r>
            <a:r>
              <a:rPr lang="as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dirty="0" smtClean="0"/>
              <a:t> </a:t>
            </a:r>
            <a:r>
              <a:rPr lang="as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→</a:t>
            </a:r>
            <a:r>
              <a:rPr lang="as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[অহনা ক্যাপসাকাম </a:t>
            </a:r>
            <a:r>
              <a:rPr lang="as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খেতে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আমাকে </a:t>
            </a:r>
            <a:r>
              <a:rPr lang="as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ফলৌ করলো]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>
                <a:latin typeface="NikoshBAN" pitchFamily="2" charset="0"/>
                <a:cs typeface="NikoshBAN" pitchFamily="2" charset="0"/>
              </a:rPr>
            </a:b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                                         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ব্যাখ্যাঃ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>
                <a:latin typeface="NikoshBAN" pitchFamily="2" charset="0"/>
                <a:cs typeface="NikoshBAN" pitchFamily="2" charset="0"/>
              </a:rPr>
            </a:b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                             </a:t>
            </a:r>
            <a:r>
              <a:rPr lang="as-IN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 </a:t>
            </a:r>
            <a:r>
              <a:rPr lang="as-IN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-তে→অক্সিজেন</a:t>
            </a:r>
            <a:br>
              <a:rPr lang="as-IN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                             </a:t>
            </a:r>
            <a:r>
              <a:rPr lang="as-IN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 </a:t>
            </a:r>
            <a:r>
              <a:rPr lang="as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-তে→হাইড্রোজেন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>
                <a:latin typeface="NikoshBAN" pitchFamily="2" charset="0"/>
                <a:cs typeface="NikoshBAN" pitchFamily="2" charset="0"/>
              </a:rPr>
            </a:b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                            </a:t>
            </a:r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 </a:t>
            </a:r>
            <a:r>
              <a:rPr lang="as-IN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-তে→নাইট্রোজেন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>
                <a:latin typeface="NikoshBAN" pitchFamily="2" charset="0"/>
                <a:cs typeface="NikoshBAN" pitchFamily="2" charset="0"/>
              </a:rPr>
            </a:b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                             </a:t>
            </a:r>
            <a:r>
              <a:rPr lang="as-IN" sz="2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ক্যা </a:t>
            </a:r>
            <a:r>
              <a:rPr lang="as-IN" sz="20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-তে→ক্যালসিয়াম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>
                <a:latin typeface="NikoshBAN" pitchFamily="2" charset="0"/>
                <a:cs typeface="NikoshBAN" pitchFamily="2" charset="0"/>
              </a:rPr>
            </a:b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                            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 </a:t>
            </a:r>
            <a:r>
              <a:rPr lang="as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-তে→পটাসিয়াম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>
                <a:latin typeface="NikoshBAN" pitchFamily="2" charset="0"/>
                <a:cs typeface="NikoshBAN" pitchFamily="2" charset="0"/>
              </a:rPr>
            </a:b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                             </a:t>
            </a:r>
            <a:r>
              <a:rPr lang="as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 </a:t>
            </a:r>
            <a:r>
              <a:rPr lang="as-IN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-তে→সালফার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>
                <a:latin typeface="NikoshBAN" pitchFamily="2" charset="0"/>
                <a:cs typeface="NikoshBAN" pitchFamily="2" charset="0"/>
              </a:rPr>
            </a:b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                             </a:t>
            </a:r>
            <a:r>
              <a:rPr lang="as-IN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 </a:t>
            </a:r>
            <a:r>
              <a:rPr lang="as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-তে→কার্বন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>
                <a:latin typeface="NikoshBAN" pitchFamily="2" charset="0"/>
                <a:cs typeface="NikoshBAN" pitchFamily="2" charset="0"/>
              </a:rPr>
            </a:b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                             </a:t>
            </a:r>
            <a:r>
              <a:rPr lang="as-IN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ম-তে</a:t>
            </a:r>
            <a:r>
              <a:rPr lang="as-IN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→ম্যাগনেশিয়াম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>
                <a:latin typeface="NikoshBAN" pitchFamily="2" charset="0"/>
                <a:cs typeface="NikoshBAN" pitchFamily="2" charset="0"/>
              </a:rPr>
            </a:b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                            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 </a:t>
            </a:r>
            <a:r>
              <a:rPr lang="as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-তে→ফসফরাস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>
                <a:latin typeface="NikoshBAN" pitchFamily="2" charset="0"/>
                <a:cs typeface="NikoshBAN" pitchFamily="2" charset="0"/>
              </a:rPr>
            </a:b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                             </a:t>
            </a:r>
            <a:r>
              <a:rPr lang="as-IN" sz="2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লৌ </a:t>
            </a:r>
            <a:r>
              <a:rPr lang="as-IN" sz="20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-তে→লৌহ</a:t>
            </a:r>
            <a:r>
              <a:rPr lang="as-IN" sz="20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[</a:t>
            </a:r>
            <a:r>
              <a:rPr lang="as-IN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Mg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K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Ca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Fe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for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Ni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ce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P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S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424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repeatCount="2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73120"/>
            <a:ext cx="74676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মনে রাখার কৌশল</a:t>
            </a:r>
            <a:r>
              <a:rPr lang="as-IN" dirty="0">
                <a:latin typeface="NikoshBAN" pitchFamily="2" charset="0"/>
                <a:cs typeface="NikoshBAN" pitchFamily="2" charset="0"/>
              </a:rPr>
              <a:t/>
            </a:r>
            <a:br>
              <a:rPr lang="as-IN" dirty="0">
                <a:latin typeface="NikoshBAN" pitchFamily="2" charset="0"/>
                <a:cs typeface="NikoshBAN" pitchFamily="2" charset="0"/>
              </a:rPr>
            </a:br>
            <a:r>
              <a:rPr lang="as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★উদ্ভিদের গৌণ পুষ্টি উপাদান (</a:t>
            </a:r>
            <a:r>
              <a:rPr lang="as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৬টি</a:t>
            </a:r>
            <a:r>
              <a:rPr lang="as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as-IN" dirty="0">
                <a:latin typeface="NikoshBAN" pitchFamily="2" charset="0"/>
                <a:cs typeface="NikoshBAN" pitchFamily="2" charset="0"/>
              </a:rPr>
              <a:t/>
            </a:r>
            <a:br>
              <a:rPr lang="as-IN" dirty="0">
                <a:latin typeface="NikoshBAN" pitchFamily="2" charset="0"/>
                <a:cs typeface="NikoshBAN" pitchFamily="2" charset="0"/>
              </a:rPr>
            </a:br>
            <a:r>
              <a:rPr lang="as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[</a:t>
            </a:r>
            <a:r>
              <a:rPr lang="as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ম্যাম বোদ হয় তামাক টানছে]</a:t>
            </a:r>
            <a:r>
              <a:rPr lang="as-IN" dirty="0">
                <a:latin typeface="NikoshBAN" pitchFamily="2" charset="0"/>
                <a:cs typeface="NikoshBAN" pitchFamily="2" charset="0"/>
              </a:rPr>
              <a:t/>
            </a:r>
            <a:br>
              <a:rPr lang="as-IN" dirty="0">
                <a:latin typeface="NikoshBAN" pitchFamily="2" charset="0"/>
                <a:cs typeface="NikoshBAN" pitchFamily="2" charset="0"/>
              </a:rPr>
            </a:br>
            <a:r>
              <a:rPr lang="as-IN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ব্যাখ্যাঃ</a:t>
            </a:r>
            <a:r>
              <a:rPr lang="as-IN" dirty="0">
                <a:latin typeface="NikoshBAN" pitchFamily="2" charset="0"/>
                <a:cs typeface="NikoshBAN" pitchFamily="2" charset="0"/>
              </a:rPr>
              <a:t/>
            </a:r>
            <a:br>
              <a:rPr lang="as-IN" dirty="0">
                <a:latin typeface="NikoshBAN" pitchFamily="2" charset="0"/>
                <a:cs typeface="NikoshBAN" pitchFamily="2" charset="0"/>
              </a:rPr>
            </a:br>
            <a:r>
              <a:rPr lang="as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ম্যা -তে→ম্যাংগানিজ।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3200" dirty="0">
                <a:latin typeface="NikoshBAN" pitchFamily="2" charset="0"/>
                <a:cs typeface="NikoshBAN" pitchFamily="2" charset="0"/>
              </a:rPr>
            </a:br>
            <a:r>
              <a:rPr lang="as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 -তে→মলিবডেনাম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3200" dirty="0">
                <a:latin typeface="NikoshBAN" pitchFamily="2" charset="0"/>
                <a:cs typeface="NikoshBAN" pitchFamily="2" charset="0"/>
              </a:rPr>
            </a:br>
            <a:r>
              <a:rPr lang="as-IN" sz="3200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বো -তে→বোরন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3200" dirty="0">
                <a:latin typeface="NikoshBAN" pitchFamily="2" charset="0"/>
                <a:cs typeface="NikoshBAN" pitchFamily="2" charset="0"/>
              </a:rPr>
            </a:br>
            <a:r>
              <a:rPr lang="as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 -তে→দস্তা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3200" dirty="0">
                <a:latin typeface="NikoshBAN" pitchFamily="2" charset="0"/>
                <a:cs typeface="NikoshBAN" pitchFamily="2" charset="0"/>
              </a:rPr>
            </a:b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তামা -তামা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3200" dirty="0">
                <a:latin typeface="NikoshBAN" pitchFamily="2" charset="0"/>
                <a:cs typeface="NikoshBAN" pitchFamily="2" charset="0"/>
              </a:rPr>
            </a:br>
            <a:r>
              <a:rPr lang="as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 -তে→ক্লোরিন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853024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/>
              <a:t/>
            </a:r>
            <a:br>
              <a:rPr lang="as-IN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1066800"/>
            <a:ext cx="2438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057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পুষ্টি কাকে বলে?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703731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মূখ্য পুষ্টি উপাদানগুলোর নাম বল।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4290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গৌণ পুষ্টি উপাদানগুলোর নাম লেখ।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41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00118"/>
            <a:ext cx="8077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N- </a:t>
            </a:r>
            <a:r>
              <a:rPr lang="as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প্রোটিন, নিউক্লিয়িক এসিড ও ক্লোরোফিল গঠন করে।</a:t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latin typeface="NikoshBAN" pitchFamily="2" charset="0"/>
                <a:cs typeface="NikoshBAN" pitchFamily="2" charset="0"/>
              </a:rPr>
              <a:t>লক্ষন-নীচের বয়স্ক পাতা থেকে ক্রমান্বয়ে উপরের পাতা হলুদ বর্ণ ধারন করে। </a:t>
            </a:r>
            <a:r>
              <a:rPr lang="as-IN" sz="2800" dirty="0">
                <a:latin typeface="NikoshBAN" pitchFamily="2" charset="0"/>
                <a:cs typeface="NikoshBAN" pitchFamily="2" charset="0"/>
                <a:hlinkClick r:id="rId2"/>
              </a:rPr>
              <a:t>নাইট্রজেনের অভাবে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 পুরো ফসল সমানভাবে হলুদ হয়।</a:t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latin typeface="NikoshBAN" pitchFamily="2" charset="0"/>
                <a:cs typeface="NikoshBAN" pitchFamily="2" charset="0"/>
              </a:rPr>
              <a:t>– পূর্ণ বয়সের আগেই ফুল ধরে।</a:t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latin typeface="NikoshBAN" pitchFamily="2" charset="0"/>
                <a:cs typeface="NikoshBAN" pitchFamily="2" charset="0"/>
              </a:rPr>
              <a:t>– ধান গম ও অন্যান্য দানা শস্যে কুশি কম হয়।</a:t>
            </a:r>
          </a:p>
          <a:p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P- </a:t>
            </a:r>
            <a:r>
              <a:rPr lang="as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নিউক্লিয়িক এসিড ও ফসফোলিপিড গঠন করে।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energy transfer 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করে</a:t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latin typeface="NikoshBAN" pitchFamily="2" charset="0"/>
                <a:cs typeface="NikoshBAN" pitchFamily="2" charset="0"/>
              </a:rPr>
              <a:t>লক্ষন-গাছ খাট, কুশি কম, পাতা গাঢ় সবুজ বর্ণ ধারণ করে। পাতা ও কান্ডে লালচে বেগুনী রং।</a:t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latin typeface="NikoshBAN" pitchFamily="2" charset="0"/>
                <a:cs typeface="NikoshBAN" pitchFamily="2" charset="0"/>
              </a:rPr>
              <a:t>– ফল পাকতে দেরী হয়। শিকড়ের বৃদ্ধি কমে যায়।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Nodded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কম হয়।</a:t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latin typeface="NikoshBAN" pitchFamily="2" charset="0"/>
                <a:cs typeface="NikoshBAN" pitchFamily="2" charset="0"/>
              </a:rPr>
              <a:t>– ফুল ও ফল কম ধরে। বীজ উৎপাদন হ্রাস পায়।</a:t>
            </a:r>
          </a:p>
        </p:txBody>
      </p:sp>
    </p:spTree>
    <p:extLst>
      <p:ext uri="{BB962C8B-B14F-4D97-AF65-F5344CB8AC3E}">
        <p14:creationId xmlns:p14="http://schemas.microsoft.com/office/powerpoint/2010/main" val="119187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37818"/>
            <a:ext cx="8229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K- 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 </a:t>
            </a:r>
            <a:br>
              <a:rPr lang="as-IN" sz="3200" dirty="0">
                <a:latin typeface="NikoshBAN" pitchFamily="2" charset="0"/>
                <a:cs typeface="NikoshBAN" pitchFamily="2" charset="0"/>
              </a:rPr>
            </a:br>
            <a:r>
              <a:rPr lang="as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লক্ষন-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 বয়স্ক পাতার আগা কিনারা ঝলসে বা পুড়ে যাওয়ার মত হয়।</a:t>
            </a:r>
            <a:br>
              <a:rPr lang="as-IN" sz="3200" dirty="0">
                <a:latin typeface="NikoshBAN" pitchFamily="2" charset="0"/>
                <a:cs typeface="NikoshBAN" pitchFamily="2" charset="0"/>
              </a:rPr>
            </a:br>
            <a:r>
              <a:rPr lang="as-IN" sz="3200" dirty="0">
                <a:latin typeface="NikoshBAN" pitchFamily="2" charset="0"/>
                <a:cs typeface="NikoshBAN" pitchFamily="2" charset="0"/>
              </a:rPr>
              <a:t>– কান্ড দুর্বল, হেলে পড়ে, রোগ, খরা ও শৈ্ত্য সংবেদনশীল।</a:t>
            </a:r>
            <a:br>
              <a:rPr lang="as-IN" sz="3200" dirty="0">
                <a:latin typeface="NikoshBAN" pitchFamily="2" charset="0"/>
                <a:cs typeface="NikoshBAN" pitchFamily="2" charset="0"/>
              </a:rPr>
            </a:br>
            <a:r>
              <a:rPr lang="as-IN" sz="3200" dirty="0">
                <a:latin typeface="NikoshBAN" pitchFamily="2" charset="0"/>
                <a:cs typeface="NikoshBAN" pitchFamily="2" charset="0"/>
              </a:rPr>
              <a:t>– বীজ ও ফল আকারে ছোট হয় ও কুচকে যায়। পাতা, ফুল ফল ঝরে পড়ে।</a:t>
            </a:r>
            <a:br>
              <a:rPr lang="as-IN" sz="3200" dirty="0">
                <a:latin typeface="NikoshBAN" pitchFamily="2" charset="0"/>
                <a:cs typeface="NikoshBAN" pitchFamily="2" charset="0"/>
              </a:rPr>
            </a:br>
            <a:r>
              <a:rPr lang="as-IN" sz="3200" dirty="0">
                <a:latin typeface="NikoshBAN" pitchFamily="2" charset="0"/>
                <a:cs typeface="NikoshBAN" pitchFamily="2" charset="0"/>
              </a:rPr>
              <a:t>– সীম জাতীয় গাছের পাতায় সাদা ছোপ ছোপ দাগ।</a:t>
            </a:r>
          </a:p>
          <a:p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S- </a:t>
            </a:r>
            <a:r>
              <a:rPr lang="as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 এমাইনো এসিড, বায়োটিন,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Vit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-B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কো-এনজাইম-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A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গঠন।</a:t>
            </a:r>
            <a:br>
              <a:rPr lang="as-IN" sz="3200" dirty="0">
                <a:latin typeface="NikoshBAN" pitchFamily="2" charset="0"/>
                <a:cs typeface="NikoshBAN" pitchFamily="2" charset="0"/>
              </a:rPr>
            </a:br>
            <a:r>
              <a:rPr lang="as-IN" sz="3200" dirty="0">
                <a:latin typeface="NikoshBAN" pitchFamily="2" charset="0"/>
                <a:cs typeface="NikoshBAN" pitchFamily="2" charset="0"/>
              </a:rPr>
              <a:t>লক্ষন- অম্লীয় ও কম জৈব পদার্থ মাটিতে অভাব দেখা দেয়</a:t>
            </a:r>
            <a:br>
              <a:rPr lang="as-IN" sz="3200" dirty="0">
                <a:latin typeface="NikoshBAN" pitchFamily="2" charset="0"/>
                <a:cs typeface="NikoshBAN" pitchFamily="2" charset="0"/>
              </a:rPr>
            </a:br>
            <a:r>
              <a:rPr lang="as-IN" sz="3200" dirty="0">
                <a:latin typeface="NikoshBAN" pitchFamily="2" charset="0"/>
                <a:cs typeface="NikoshBAN" pitchFamily="2" charset="0"/>
              </a:rPr>
              <a:t>– কচি পাতা হলদে-সাদা হয়। ধীরে ধীরে পুরাতন পাতায় ।</a:t>
            </a:r>
            <a:br>
              <a:rPr lang="as-IN" sz="3200" dirty="0">
                <a:latin typeface="NikoshBAN" pitchFamily="2" charset="0"/>
                <a:cs typeface="NikoshBAN" pitchFamily="2" charset="0"/>
              </a:rPr>
            </a:br>
            <a:r>
              <a:rPr lang="as-IN" sz="3200" dirty="0">
                <a:latin typeface="NikoshBAN" pitchFamily="2" charset="0"/>
                <a:cs typeface="NikoshBAN" pitchFamily="2" charset="0"/>
              </a:rPr>
              <a:t>– ফসল পাকতে দেরী হয়।</a:t>
            </a:r>
          </a:p>
        </p:txBody>
      </p:sp>
    </p:spTree>
    <p:extLst>
      <p:ext uri="{BB962C8B-B14F-4D97-AF65-F5344CB8AC3E}">
        <p14:creationId xmlns:p14="http://schemas.microsoft.com/office/powerpoint/2010/main" val="24529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39765"/>
            <a:ext cx="8077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Ca</a:t>
            </a:r>
            <a:r>
              <a:rPr lang="en-US" sz="3200" b="1" dirty="0">
                <a:solidFill>
                  <a:srgbClr val="FF0000"/>
                </a:solidFill>
              </a:rPr>
              <a:t>- </a:t>
            </a:r>
            <a:r>
              <a:rPr lang="as-IN" sz="3200" b="1" dirty="0">
                <a:solidFill>
                  <a:srgbClr val="FF0000"/>
                </a:solidFill>
              </a:rPr>
              <a:t>কাজঃ</a:t>
            </a:r>
            <a:r>
              <a:rPr lang="as-IN" sz="3200" b="1" dirty="0"/>
              <a:t> </a:t>
            </a:r>
            <a:r>
              <a:rPr lang="as-IN" sz="3200" dirty="0"/>
              <a:t>কোষের পর্দা গঠন ও কোষ বিভাজন  এ ভূমিকা রাখে।</a:t>
            </a:r>
            <a:br>
              <a:rPr lang="as-IN" sz="3200" dirty="0"/>
            </a:br>
            <a:r>
              <a:rPr lang="as-IN" sz="3200" dirty="0"/>
              <a:t>লক্ষন- নতুন পাতা সাদা হয়ে যায়।</a:t>
            </a:r>
            <a:br>
              <a:rPr lang="as-IN" sz="3200" dirty="0"/>
            </a:br>
            <a:r>
              <a:rPr lang="as-IN" sz="3200" dirty="0"/>
              <a:t>– বাড়ন্ত অংশ (ডগা, বোটা) মরে যায়, কুকড়ে যায়।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Mg- </a:t>
            </a:r>
            <a:r>
              <a:rPr lang="as-IN" sz="3200" b="1" dirty="0">
                <a:solidFill>
                  <a:srgbClr val="FF0000"/>
                </a:solidFill>
              </a:rPr>
              <a:t>কাজঃ</a:t>
            </a:r>
            <a:r>
              <a:rPr lang="as-IN" sz="3200" dirty="0"/>
              <a:t> ক্লোরোফিল গঠন। এনজাইমের বিক্রিয়ার  ফ্যাক্টর হিসাবে কাজ করে।</a:t>
            </a:r>
            <a:br>
              <a:rPr lang="as-IN" sz="3200" dirty="0"/>
            </a:br>
            <a:r>
              <a:rPr lang="as-IN" sz="3200" dirty="0"/>
              <a:t>লক্ষন- বয়স্ক পাতা হালকা সবুজ বা হলদে রং হয় তবে শিরা গুলো সবুজ থাকে।</a:t>
            </a:r>
            <a:br>
              <a:rPr lang="as-IN" sz="3200" dirty="0"/>
            </a:br>
            <a:r>
              <a:rPr lang="as-IN" sz="3200" dirty="0"/>
              <a:t>– খরার প্রভাবের এর মত পাতা মোড়ানো</a:t>
            </a:r>
            <a:br>
              <a:rPr lang="as-IN" sz="3200" dirty="0"/>
            </a:br>
            <a:r>
              <a:rPr lang="as-IN" sz="3200" dirty="0"/>
              <a:t>– কম </a:t>
            </a:r>
            <a:r>
              <a:rPr lang="en-US" sz="3200" dirty="0"/>
              <a:t>P</a:t>
            </a:r>
            <a:r>
              <a:rPr lang="en-US" sz="3200" baseline="30000" dirty="0"/>
              <a:t>H</a:t>
            </a:r>
            <a:r>
              <a:rPr lang="en-US" sz="3200" dirty="0"/>
              <a:t> </a:t>
            </a:r>
            <a:r>
              <a:rPr lang="as-IN" sz="3200" dirty="0"/>
              <a:t>ও হালকা বুনটের মাটিতে </a:t>
            </a:r>
            <a:r>
              <a:rPr lang="en-US" sz="3200" b="1" dirty="0"/>
              <a:t>Mg</a:t>
            </a:r>
            <a:r>
              <a:rPr lang="en-US" sz="3200" dirty="0"/>
              <a:t> </a:t>
            </a:r>
            <a:r>
              <a:rPr lang="as-IN" sz="3200" dirty="0"/>
              <a:t>এর অভাব হয়।</a:t>
            </a:r>
          </a:p>
        </p:txBody>
      </p:sp>
    </p:spTree>
    <p:extLst>
      <p:ext uri="{BB962C8B-B14F-4D97-AF65-F5344CB8AC3E}">
        <p14:creationId xmlns:p14="http://schemas.microsoft.com/office/powerpoint/2010/main" val="26308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69432"/>
            <a:ext cx="8382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Zn- </a:t>
            </a:r>
            <a:r>
              <a:rPr lang="as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Auxin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তৈরী করে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dehydrogenage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 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ensyme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activate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করে 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Rhibosom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এর কাজ নিয়ন্ত্রন।</a:t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latin typeface="NikoshBAN" pitchFamily="2" charset="0"/>
                <a:cs typeface="NikoshBAN" pitchFamily="2" charset="0"/>
              </a:rPr>
              <a:t>লক্ষন- কচি পাতার মধ্যশিরা গোড়ার দিকে সাদা হয়ে যায়।</a:t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latin typeface="NikoshBAN" pitchFamily="2" charset="0"/>
                <a:cs typeface="NikoshBAN" pitchFamily="2" charset="0"/>
              </a:rPr>
              <a:t>– পুরাতন পাতায় মরিচার মত ছোট ছোট দাগ হয়। পরে পাতা বাদামী বর্ণ ধারণ করে।</a:t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latin typeface="NikoshBAN" pitchFamily="2" charset="0"/>
                <a:cs typeface="NikoshBAN" pitchFamily="2" charset="0"/>
              </a:rPr>
              <a:t>– ফসলের  অসমান বৃদ্ধি হয়, ফসল দেরীতে পরিপক্ক হয়।</a:t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latin typeface="NikoshBAN" pitchFamily="2" charset="0"/>
                <a:cs typeface="NikoshBAN" pitchFamily="2" charset="0"/>
              </a:rPr>
              <a:t>– অধিক অম্ল, চুন যুক্ত মাটি, সারা বছর ভেজা মাটিতে অভাব হয়।</a:t>
            </a:r>
          </a:p>
          <a:p>
            <a:pPr lvl="1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B- </a:t>
            </a:r>
            <a:r>
              <a:rPr lang="as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কার্বহাইড্রেট মেটাবলিজম, সোটিন সিনথেসিম ও বীজ গঠন </a:t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latin typeface="NikoshBAN" pitchFamily="2" charset="0"/>
                <a:cs typeface="NikoshBAN" pitchFamily="2" charset="0"/>
              </a:rPr>
              <a:t>লক্ষন- বাড়ন্ত ডগা মারা যায়। পাতার ডগা ফেকাশে সবুজ, ব্রোঞ্চ আভাযুক্ত।</a:t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latin typeface="NikoshBAN" pitchFamily="2" charset="0"/>
                <a:cs typeface="NikoshBAN" pitchFamily="2" charset="0"/>
              </a:rPr>
              <a:t>– ফলের আকার বিকৃত হয়, দানা হয় না (চিনাবাদাম</a:t>
            </a:r>
          </a:p>
        </p:txBody>
      </p:sp>
    </p:spTree>
    <p:extLst>
      <p:ext uri="{BB962C8B-B14F-4D97-AF65-F5344CB8AC3E}">
        <p14:creationId xmlns:p14="http://schemas.microsoft.com/office/powerpoint/2010/main" val="39994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762000"/>
            <a:ext cx="35052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202084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নাইট্রোজেনের অভাবজনিত ৩টি লক্ষণ লেখ।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3186432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ম্যাগনেসিয়ামের অভাবজনিত ৩টি লক্ষণ লেখ।  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061706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সালফারের অভাবজনিত ৩টি লক্ষণ লেখ।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4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713202"/>
            <a:ext cx="2209800" cy="110799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67338"/>
            <a:ext cx="8077200" cy="483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4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967335"/>
            <a:ext cx="7848599" cy="2862322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খান ইমামুল ইসলাম</a:t>
            </a:r>
          </a:p>
          <a:p>
            <a:pPr algn="ctr"/>
            <a:r>
              <a:rPr lang="bn-IN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সহকারী শিক্ষক</a:t>
            </a:r>
          </a:p>
          <a:p>
            <a:pPr algn="ctr"/>
            <a:r>
              <a:rPr lang="bn-IN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গোহালা টি,সি,এ,এল উচ্চ বিদ্যালয়</a:t>
            </a:r>
          </a:p>
          <a:p>
            <a:pPr algn="ctr"/>
            <a:r>
              <a:rPr lang="bn-IN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মুকসুদপুর, গোপালগঞ্জ।</a:t>
            </a:r>
          </a:p>
          <a:p>
            <a:pPr algn="ctr"/>
            <a:r>
              <a:rPr lang="bn-IN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মোবাইলঃ০১৭১১২২২৯৩৪   </a:t>
            </a:r>
            <a:endParaRPr lang="en-US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514600" y="1055178"/>
            <a:ext cx="3505202" cy="130679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পরিচিতি</a:t>
            </a:r>
            <a:r>
              <a:rPr lang="bn-IN" dirty="0" smtClean="0"/>
              <a:t> 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0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9010"/>
            <a:ext cx="8915400" cy="681825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 flipH="1">
            <a:off x="2133599" y="1219200"/>
            <a:ext cx="51053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পাঠ পরিচিতিঃ</a:t>
            </a:r>
          </a:p>
          <a:p>
            <a:pPr algn="ctr"/>
            <a:r>
              <a:rPr lang="bn-IN" sz="4000" dirty="0" smtClean="0"/>
              <a:t>শ্রেণিঃদশম</a:t>
            </a:r>
          </a:p>
          <a:p>
            <a:pPr algn="ctr"/>
            <a:r>
              <a:rPr lang="bn-IN" sz="4000" dirty="0" smtClean="0"/>
              <a:t>বিষয়ঃ জীব বিজ্ঞান </a:t>
            </a:r>
          </a:p>
          <a:p>
            <a:pPr algn="ctr"/>
            <a:r>
              <a:rPr lang="bn-IN" sz="4000" dirty="0" smtClean="0"/>
              <a:t>অধ্যায়ঃ৫ </a:t>
            </a:r>
          </a:p>
          <a:p>
            <a:pPr algn="ctr"/>
            <a:r>
              <a:rPr lang="bn-IN" sz="4000" dirty="0" smtClean="0"/>
              <a:t>সময়ঃ৫০ মিনিট</a:t>
            </a:r>
          </a:p>
          <a:p>
            <a:pPr algn="ctr"/>
            <a:r>
              <a:rPr lang="bn-IN" sz="4000" dirty="0" smtClean="0"/>
              <a:t>তারিখঃ১৫-০৩-২০২০</a:t>
            </a:r>
          </a:p>
          <a:p>
            <a:pPr algn="ctr"/>
            <a:r>
              <a:rPr lang="bn-IN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810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458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83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53000"/>
            <a:ext cx="9144000" cy="1095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14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762000"/>
            <a:ext cx="259080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0574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শিক্ষার্থীরা-----------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765286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পুষ্টি কী তা বলতে পারবে।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411617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পুষ্টি উপাদানের শ্রেণিবিভাগ করতে পারবে।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114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উদ্ভিদের পুষ্টির অতি প্রয়োজনীয় উপাদানসমূহ বর্ণনা করতে পারবে।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192018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উদ্ভিদের পুষ্টির অভাবজনিত লক্ষণসমূহ বিশ্লেষন করতে পারবে।   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6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61089"/>
            <a:ext cx="7772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800" b="1" u="sng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উদ্ভিদের </a:t>
            </a:r>
            <a:r>
              <a:rPr lang="as-IN" sz="48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bn-IN" sz="48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ঃ </a:t>
            </a:r>
            <a:endParaRPr lang="as-IN" sz="4800" b="1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600" dirty="0">
                <a:latin typeface="NikoshBAN" pitchFamily="2" charset="0"/>
                <a:cs typeface="NikoshBAN" pitchFamily="2" charset="0"/>
                <a:hlinkClick r:id="rId2" tooltip="উদ্ভিদ"/>
              </a:rPr>
              <a:t>উদ্ভিদ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  <a:hlinkClick r:id="rId3" tooltip="মাটি"/>
              </a:rPr>
              <a:t>মাটি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as-IN" sz="3600" dirty="0">
                <a:latin typeface="NikoshBAN" pitchFamily="2" charset="0"/>
                <a:cs typeface="NikoshBAN" pitchFamily="2" charset="0"/>
                <a:hlinkClick r:id="rId4" tooltip="পরিবেশ"/>
              </a:rPr>
              <a:t>পরিবেশ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 থেকে তার স্বাভাবিক বৃদ্ধি , শরীরবৃত্তীয় কাজ ও প্রজননের জন্য যেসব পুষ্টি উপাদান গ্রহণ করে তাই উদ্ভিদ </a:t>
            </a:r>
            <a:r>
              <a:rPr lang="as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৷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3326767"/>
            <a:ext cx="7924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গাছের পুষ্টি গ্রহনের পরিমাণের উপরে নির্ভর করে এ সকল পুষ্টি উপাদান কে মোট </a:t>
            </a:r>
            <a:r>
              <a:rPr lang="as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ভাগে ভাগ করা যায়।</a:t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latin typeface="NikoshBAN" pitchFamily="2" charset="0"/>
                <a:cs typeface="NikoshBAN" pitchFamily="2" charset="0"/>
              </a:rPr>
              <a:t>(১) </a:t>
            </a:r>
            <a:r>
              <a:rPr lang="as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মূখ্য উপাদান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Macro nutrient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)- 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কার্বন, হাইড্রোজেন, অক্সিজেন নাইট্রোজেন, ফসফরাস, পটাসিয়াম, ক্যালসিয়াম , ম্যাগনেসিয়াম  ও 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সালফার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ও আয়রন ।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as-IN" sz="2800" dirty="0">
                <a:latin typeface="NikoshBAN" pitchFamily="2" charset="0"/>
                <a:cs typeface="NikoshBAN" pitchFamily="2" charset="0"/>
              </a:rPr>
            </a:br>
            <a:r>
              <a:rPr lang="as-IN" sz="2800" dirty="0">
                <a:latin typeface="NikoshBAN" pitchFamily="2" charset="0"/>
                <a:cs typeface="NikoshBAN" pitchFamily="2" charset="0"/>
              </a:rPr>
              <a:t>(২) </a:t>
            </a:r>
            <a:r>
              <a:rPr lang="as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গৌন উপাদান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Micro nutrient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 - 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ম্যাঙ্গানিজ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, জিঙ্ক, কপার, মলিবডেনাম, বোরণ ও ক্লোরিন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7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9800" y="838200"/>
            <a:ext cx="3124200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মূখ্য পুষ্টি উপাদানগুলো জেনে নিই।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9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00" y="685800"/>
            <a:ext cx="25908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গৌণ পুষ্টি উপাদানগুলো জেনে নিই।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48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331</TotalTime>
  <Words>196</Words>
  <Application>Microsoft Office PowerPoint</Application>
  <PresentationFormat>On-screen Show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 IMAMUL ISLAM</dc:creator>
  <cp:lastModifiedBy>KHAN IMAMUL ISLAM</cp:lastModifiedBy>
  <cp:revision>28</cp:revision>
  <dcterms:created xsi:type="dcterms:W3CDTF">2020-03-13T05:41:24Z</dcterms:created>
  <dcterms:modified xsi:type="dcterms:W3CDTF">2020-04-05T08:15:03Z</dcterms:modified>
</cp:coreProperties>
</file>