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2F10F-A76B-4202-AA59-F161A935866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FBAF6-AE15-4CC2-98CE-5AFD6F81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FBAF6-AE15-4CC2-98CE-5AFD6F811C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8C7-BE72-4612-AA50-0C30E0150F8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957-7D8B-45D5-9988-2BBA8853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8C7-BE72-4612-AA50-0C30E0150F8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957-7D8B-45D5-9988-2BBA8853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8C7-BE72-4612-AA50-0C30E0150F8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957-7D8B-45D5-9988-2BBA8853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8C7-BE72-4612-AA50-0C30E0150F8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957-7D8B-45D5-9988-2BBA8853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8C7-BE72-4612-AA50-0C30E0150F8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957-7D8B-45D5-9988-2BBA8853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8C7-BE72-4612-AA50-0C30E0150F8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957-7D8B-45D5-9988-2BBA8853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8C7-BE72-4612-AA50-0C30E0150F8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957-7D8B-45D5-9988-2BBA8853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8C7-BE72-4612-AA50-0C30E0150F8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957-7D8B-45D5-9988-2BBA8853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8C7-BE72-4612-AA50-0C30E0150F8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957-7D8B-45D5-9988-2BBA8853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8C7-BE72-4612-AA50-0C30E0150F8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957-7D8B-45D5-9988-2BBA8853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8C7-BE72-4612-AA50-0C30E0150F8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957-7D8B-45D5-9988-2BBA8853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28C7-BE72-4612-AA50-0C30E0150F8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CB957-7D8B-45D5-9988-2BBA8853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akhawath747@gam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8800" dirty="0" smtClean="0"/>
              <a:t>স্বাগতম </a:t>
            </a:r>
            <a:endParaRPr lang="en-US" sz="8800" dirty="0"/>
          </a:p>
        </p:txBody>
      </p:sp>
      <p:pic>
        <p:nvPicPr>
          <p:cNvPr id="4" name="Content Placeholder 3" descr="dsc_0223_3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1"/>
            <a:ext cx="8305800" cy="5257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/>
              <a:t>একক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4" name="Content Placeholder 3" descr="IMG_20191017_140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3180" y="2004222"/>
            <a:ext cx="4343401" cy="35353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191000" y="1905000"/>
            <a:ext cx="4648200" cy="3657600"/>
          </a:xfrm>
          <a:prstGeom prst="round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</a:rPr>
              <a:t>অর্থের সময়মূল্য নির্ধারণের মূল কারণ কোনটি?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304800"/>
            <a:ext cx="4267200" cy="10668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উত্তর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533400" y="1752600"/>
            <a:ext cx="8153400" cy="3124200"/>
          </a:xfrm>
          <a:prstGeom prst="snip2Same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</a:rPr>
              <a:t>অর্থের সময়মূল্য নির্ধারণের মূল কারণ  সুদের হার। 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6600" dirty="0" smtClean="0">
                <a:ln>
                  <a:solidFill>
                    <a:srgbClr val="00B050"/>
                  </a:solidFill>
                </a:ln>
              </a:rPr>
              <a:t>বর্তমান মূল্য </a:t>
            </a:r>
            <a:endParaRPr lang="en-US" sz="66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02163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bn-IN" sz="2400" dirty="0" smtClean="0"/>
              <a:t> </a:t>
            </a:r>
            <a:r>
              <a:rPr lang="en-US" sz="2400" dirty="0" smtClean="0"/>
              <a:t> 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0" y="2057401"/>
            <a:ext cx="30480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1600201"/>
            <a:ext cx="21336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ভবিষ্যৎ মূল্য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2133600"/>
            <a:ext cx="25908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(১+সুদের হার )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905000"/>
            <a:ext cx="990600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মেয়াদ 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 rot="10800000">
            <a:off x="1981200" y="2743200"/>
            <a:ext cx="1524000" cy="4571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2590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অথবা,PV</a:t>
            </a:r>
            <a:r>
              <a:rPr lang="en-US" sz="2000" dirty="0" smtClean="0"/>
              <a:t> =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2286000"/>
            <a:ext cx="914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FV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2895600"/>
            <a:ext cx="13716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(১+i)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2743200"/>
            <a:ext cx="45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6553200" y="1676400"/>
            <a:ext cx="2133600" cy="29718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এখানে</a:t>
            </a:r>
            <a:r>
              <a:rPr lang="en-US" dirty="0" smtClean="0"/>
              <a:t>, </a:t>
            </a:r>
          </a:p>
          <a:p>
            <a:pPr algn="ctr"/>
            <a:r>
              <a:rPr lang="en-US" sz="2400" dirty="0" smtClean="0"/>
              <a:t>PV=</a:t>
            </a:r>
            <a:r>
              <a:rPr lang="bn-IN" sz="2400" dirty="0" smtClean="0"/>
              <a:t>বর্তমান মূল্য </a:t>
            </a:r>
            <a:endParaRPr lang="en-US" sz="2400" dirty="0" smtClean="0"/>
          </a:p>
          <a:p>
            <a:pPr algn="ctr"/>
            <a:r>
              <a:rPr lang="en-US" sz="2400" dirty="0" smtClean="0"/>
              <a:t>FV=</a:t>
            </a:r>
            <a:r>
              <a:rPr lang="bn-IN" sz="2400" dirty="0" smtClean="0"/>
              <a:t>ভবিষ্যৎ মূল্য </a:t>
            </a:r>
            <a:endParaRPr lang="en-US" sz="2400" dirty="0" smtClean="0"/>
          </a:p>
          <a:p>
            <a:pPr algn="ctr"/>
            <a:r>
              <a:rPr lang="en-US" sz="2400" dirty="0" err="1" smtClean="0"/>
              <a:t>i</a:t>
            </a:r>
            <a:r>
              <a:rPr lang="en-US" sz="2400" dirty="0" smtClean="0"/>
              <a:t>=</a:t>
            </a:r>
            <a:r>
              <a:rPr lang="bn-IN" sz="2400" dirty="0" smtClean="0"/>
              <a:t>সুদের হার /বাট্রার হার </a:t>
            </a:r>
            <a:endParaRPr lang="en-US" sz="2400" dirty="0" smtClean="0"/>
          </a:p>
          <a:p>
            <a:pPr algn="ctr"/>
            <a:r>
              <a:rPr lang="en-US" sz="2400" dirty="0" smtClean="0"/>
              <a:t>N=</a:t>
            </a:r>
            <a:r>
              <a:rPr lang="bn-IN" sz="2400" dirty="0" smtClean="0"/>
              <a:t>সময় </a:t>
            </a:r>
            <a:endParaRPr lang="en-US" sz="2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429000"/>
            <a:ext cx="7162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সুদের হার ১০% হলে ৫ বছর পরের ১০০টাকার বর্তমান মূল্য কত? 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85800" y="1981200"/>
            <a:ext cx="2209800" cy="228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বর্তমান মূল্য = 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 flipH="1">
            <a:off x="609599" y="4267200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PV= 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371600" y="4419600"/>
            <a:ext cx="1447800" cy="76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76400" y="411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FV 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0" y="4572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(১+i)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057400" y="441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38200" y="5029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PV= 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1371600" y="5257800"/>
            <a:ext cx="19050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447800" y="4953000"/>
            <a:ext cx="155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১০০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371600" y="541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(১.১০)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981200" y="5334000"/>
            <a:ext cx="4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৫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191000" y="4953000"/>
            <a:ext cx="2895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=৬২. ০৯টাকা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5" grpId="0" animBg="1"/>
      <p:bldP spid="16" grpId="0" animBg="1"/>
      <p:bldP spid="20" grpId="0" animBg="1"/>
      <p:bldP spid="21" grpId="0" animBg="1"/>
      <p:bldP spid="23" grpId="0" animBg="1"/>
      <p:bldP spid="27" grpId="0"/>
      <p:bldP spid="30" grpId="0"/>
      <p:bldP spid="31" grpId="0"/>
      <p:bldP spid="38" grpId="0"/>
      <p:bldP spid="40" grpId="0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err="1" smtClean="0"/>
              <a:t>ভবিষ্য</a:t>
            </a:r>
            <a:r>
              <a:rPr lang="bn-IN" sz="6600" dirty="0" smtClean="0"/>
              <a:t>ৎ</a:t>
            </a:r>
            <a:r>
              <a:rPr lang="en-US" sz="6600" dirty="0" smtClean="0"/>
              <a:t> </a:t>
            </a:r>
            <a:r>
              <a:rPr lang="en-US" sz="6600" dirty="0" err="1" smtClean="0"/>
              <a:t>মূ</a:t>
            </a:r>
            <a:r>
              <a:rPr lang="bn-IN" sz="6600" dirty="0" smtClean="0"/>
              <a:t>ল্য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2000" dirty="0" smtClean="0"/>
              <a:t>বছরে একাধিকবার চক্রবৃদ্ধি হয় এমন এককালীন প্রাপ্য বা প্রদেয় অর্থের ভবিষ্যৎ মূল্য নির্ণয়</a:t>
            </a:r>
            <a:r>
              <a:rPr lang="en-US" sz="2000" dirty="0" smtClean="0"/>
              <a:t>ঃ</a:t>
            </a:r>
          </a:p>
          <a:p>
            <a:endParaRPr lang="en-US" sz="2000" dirty="0" smtClean="0"/>
          </a:p>
          <a:p>
            <a:r>
              <a:rPr lang="en-US" sz="2000" dirty="0" smtClean="0"/>
              <a:t>FV= PV× ১+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10200" y="3886200"/>
            <a:ext cx="3276600" cy="2209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এখানে , বর্তমান মূল্য</a:t>
            </a:r>
            <a:r>
              <a:rPr lang="en-US" dirty="0" smtClean="0"/>
              <a:t>(PV)=</a:t>
            </a:r>
            <a:r>
              <a:rPr lang="bn-IN" dirty="0" smtClean="0"/>
              <a:t>১০০টাকা  </a:t>
            </a:r>
          </a:p>
          <a:p>
            <a:pPr algn="ctr"/>
            <a:r>
              <a:rPr lang="bn-IN" dirty="0" smtClean="0"/>
              <a:t>সুদের হার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</a:t>
            </a:r>
            <a:r>
              <a:rPr lang="bn-IN" dirty="0" smtClean="0"/>
              <a:t> ১০% </a:t>
            </a:r>
          </a:p>
          <a:p>
            <a:pPr algn="ctr"/>
            <a:r>
              <a:rPr lang="bn-IN" dirty="0" smtClean="0"/>
              <a:t>বছরে চক্রবৃদ্ধি সংখ্যা</a:t>
            </a:r>
            <a:r>
              <a:rPr lang="en-US" dirty="0" smtClean="0"/>
              <a:t>(m)= </a:t>
            </a:r>
            <a:r>
              <a:rPr lang="bn-IN" dirty="0" smtClean="0"/>
              <a:t> ১২ </a:t>
            </a:r>
          </a:p>
          <a:p>
            <a:pPr algn="ctr"/>
            <a:r>
              <a:rPr lang="bn-IN" dirty="0" smtClean="0"/>
              <a:t>বছরের  সংখ্যা </a:t>
            </a:r>
            <a:r>
              <a:rPr lang="en-US" dirty="0" smtClean="0"/>
              <a:t>(n) =</a:t>
            </a:r>
            <a:r>
              <a:rPr lang="bn-IN" dirty="0" smtClean="0"/>
              <a:t>১বছর </a:t>
            </a:r>
          </a:p>
          <a:p>
            <a:pPr algn="ctr"/>
            <a:r>
              <a:rPr lang="bn-IN" dirty="0" smtClean="0"/>
              <a:t>ভবিষ্যৎ মূল্য </a:t>
            </a:r>
            <a:r>
              <a:rPr lang="en-US" dirty="0" smtClean="0"/>
              <a:t>(FV) =</a:t>
            </a:r>
            <a:r>
              <a:rPr lang="bn-IN" dirty="0" smtClean="0"/>
              <a:t>কত? 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flipV="1">
            <a:off x="2133600" y="2819400"/>
            <a:ext cx="685800" cy="76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09800" y="243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336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5" name="Double Bracket 24"/>
          <p:cNvSpPr/>
          <p:nvPr/>
        </p:nvSpPr>
        <p:spPr>
          <a:xfrm>
            <a:off x="1752600" y="2514600"/>
            <a:ext cx="1066800" cy="762000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0800000" flipV="1">
            <a:off x="2895600" y="2116351"/>
            <a:ext cx="6858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n×m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" y="3352801"/>
            <a:ext cx="7543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তুমি</a:t>
            </a:r>
            <a:r>
              <a:rPr lang="en-US" dirty="0" smtClean="0"/>
              <a:t> </a:t>
            </a:r>
            <a:r>
              <a:rPr lang="en-US" dirty="0" err="1" smtClean="0"/>
              <a:t>চক্রবূদ্ধি</a:t>
            </a:r>
            <a:r>
              <a:rPr lang="en-US" dirty="0" smtClean="0"/>
              <a:t> </a:t>
            </a:r>
            <a:r>
              <a:rPr lang="en-US" dirty="0" err="1" smtClean="0"/>
              <a:t>সুদে</a:t>
            </a:r>
            <a:r>
              <a:rPr lang="en-US" dirty="0" smtClean="0"/>
              <a:t> ১০০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  <a:r>
              <a:rPr lang="en-US" dirty="0" err="1" smtClean="0"/>
              <a:t>ব্যাংকে</a:t>
            </a:r>
            <a:r>
              <a:rPr lang="en-US" dirty="0" smtClean="0"/>
              <a:t> </a:t>
            </a:r>
            <a:r>
              <a:rPr lang="en-US" dirty="0" err="1" smtClean="0"/>
              <a:t>জমা</a:t>
            </a:r>
            <a:r>
              <a:rPr lang="en-US" dirty="0" smtClean="0"/>
              <a:t> </a:t>
            </a:r>
            <a:r>
              <a:rPr lang="en-US" dirty="0" err="1" smtClean="0"/>
              <a:t>রাখ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তুমি</a:t>
            </a:r>
            <a:r>
              <a:rPr lang="en-US" dirty="0" smtClean="0"/>
              <a:t> </a:t>
            </a:r>
            <a:r>
              <a:rPr lang="en-US" dirty="0" err="1" smtClean="0"/>
              <a:t>জানো</a:t>
            </a:r>
            <a:r>
              <a:rPr lang="en-US" dirty="0" smtClean="0"/>
              <a:t> </a:t>
            </a:r>
            <a:r>
              <a:rPr lang="en-US" dirty="0" err="1" smtClean="0"/>
              <a:t>বছরে</a:t>
            </a:r>
            <a:r>
              <a:rPr lang="en-US" dirty="0" smtClean="0"/>
              <a:t> ১২ </a:t>
            </a:r>
            <a:r>
              <a:rPr lang="en-US" dirty="0" err="1" smtClean="0"/>
              <a:t>বার</a:t>
            </a:r>
            <a:r>
              <a:rPr lang="en-US" dirty="0" smtClean="0"/>
              <a:t> </a:t>
            </a:r>
            <a:r>
              <a:rPr lang="en-US" dirty="0" err="1" smtClean="0"/>
              <a:t>চক্রবূদ্ধি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, </a:t>
            </a:r>
            <a:r>
              <a:rPr lang="en-US" dirty="0" err="1" smtClean="0"/>
              <a:t>তবে</a:t>
            </a:r>
            <a:r>
              <a:rPr lang="en-US" dirty="0" smtClean="0"/>
              <a:t> ১বছর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তুমি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  <a:r>
              <a:rPr lang="en-US" dirty="0" err="1" smtClean="0"/>
              <a:t>পাবে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" y="4267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সূত্রে মান বসিয়ে পাই, </a:t>
            </a:r>
            <a:r>
              <a:rPr lang="en-US" dirty="0" smtClean="0"/>
              <a:t>FV= ১০০ ১+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038600" y="4419600"/>
            <a:ext cx="4572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3886200" y="40005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০.১০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3962401" y="464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১২</a:t>
            </a:r>
            <a:endParaRPr lang="en-US" dirty="0"/>
          </a:p>
        </p:txBody>
      </p:sp>
      <p:sp>
        <p:nvSpPr>
          <p:cNvPr id="34" name="Double Bracket 33"/>
          <p:cNvSpPr/>
          <p:nvPr/>
        </p:nvSpPr>
        <p:spPr>
          <a:xfrm>
            <a:off x="3581400" y="4267200"/>
            <a:ext cx="990600" cy="762000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72000" y="396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১×১২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447800" y="5334000"/>
            <a:ext cx="437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=১১০</a:t>
            </a:r>
            <a:r>
              <a:rPr lang="en-US" sz="2400" dirty="0" smtClean="0"/>
              <a:t>.</a:t>
            </a:r>
            <a:r>
              <a:rPr lang="bn-IN" sz="2400" dirty="0" smtClean="0"/>
              <a:t>৪৬টাকা (উত্তর)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5" grpId="0" animBg="1"/>
      <p:bldP spid="26" grpId="0" animBg="1"/>
      <p:bldP spid="27" grpId="0" animBg="1"/>
      <p:bldP spid="34" grpId="0" animBg="1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/>
              <a:t>দলীয়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4" name="Content Placeholder 3" descr="IMG_20181029_104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953000" cy="4800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5867400" y="1447800"/>
            <a:ext cx="2971800" cy="5410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সুদের হারের কারণে বর্তমান ও ভবিষ্যৎ সময়ের মধ্যে কিসের পার্থক্য সৃষ্টি হয়?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7400" y="304800"/>
            <a:ext cx="5410200" cy="1066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</a:rPr>
              <a:t>উত্তর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85800" y="1676400"/>
            <a:ext cx="7924800" cy="4419600"/>
          </a:xfrm>
          <a:prstGeom prst="triangle">
            <a:avLst>
              <a:gd name="adj" fmla="val 50520"/>
            </a:avLst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সুদের হারের কারণে বর্তমান ও ভবিষ্যৎ সময়ের মধ্যে অর্থের মূল্যের পার্থক্য সৃষ্টি হয়।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2000" dirty="0" smtClean="0">
                <a:solidFill>
                  <a:srgbClr val="002060"/>
                </a:solidFill>
              </a:rPr>
              <a:t>বছরে একাধিকবার চক্রবৃদ্ধি হয় এমন এককালীন প্রাপ্য বা প্রদেয় অর্থের বর্তমান মূল্য নির্ণয়েঃ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PV=</a:t>
            </a:r>
            <a:r>
              <a:rPr lang="bn-IN" sz="2000" dirty="0" smtClean="0">
                <a:solidFill>
                  <a:srgbClr val="002060"/>
                </a:solidFill>
              </a:rPr>
              <a:t> 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381000"/>
            <a:ext cx="81534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</a:rPr>
              <a:t>বর্তমান মূল্য 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2438400"/>
            <a:ext cx="8382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1" y="2133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FV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59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১+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1752600" y="274320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2438400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2743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6" name="Double Bracket 15"/>
          <p:cNvSpPr/>
          <p:nvPr/>
        </p:nvSpPr>
        <p:spPr>
          <a:xfrm>
            <a:off x="1371600" y="2590800"/>
            <a:ext cx="1143000" cy="762000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67000" y="228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n×m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657600" y="2057400"/>
            <a:ext cx="4876800" cy="175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এখানে  ভবিষ্যৎ মূল্য</a:t>
            </a:r>
            <a:r>
              <a:rPr lang="en-US" dirty="0" smtClean="0">
                <a:solidFill>
                  <a:srgbClr val="002060"/>
                </a:solidFill>
              </a:rPr>
              <a:t>(FV )= ৫০০০ </a:t>
            </a:r>
            <a:r>
              <a:rPr lang="bn-IN" dirty="0" smtClean="0">
                <a:solidFill>
                  <a:srgbClr val="002060"/>
                </a:solidFill>
              </a:rPr>
              <a:t>টাকা  </a:t>
            </a:r>
          </a:p>
          <a:p>
            <a:pPr algn="ctr"/>
            <a:r>
              <a:rPr lang="bn-IN" dirty="0" smtClean="0">
                <a:solidFill>
                  <a:srgbClr val="002060"/>
                </a:solidFill>
              </a:rPr>
              <a:t>সুদের হার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) =</a:t>
            </a:r>
            <a:r>
              <a:rPr lang="bn-IN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৮ .৫% </a:t>
            </a:r>
            <a:r>
              <a:rPr lang="bn-IN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bn-IN" dirty="0" smtClean="0">
                <a:solidFill>
                  <a:srgbClr val="002060"/>
                </a:solidFill>
              </a:rPr>
              <a:t>বছরে চক্রবৃদ্ধি সংখ্যা</a:t>
            </a:r>
            <a:r>
              <a:rPr lang="en-US" dirty="0" smtClean="0">
                <a:solidFill>
                  <a:srgbClr val="002060"/>
                </a:solidFill>
              </a:rPr>
              <a:t>(m)= </a:t>
            </a:r>
            <a:r>
              <a:rPr lang="bn-IN" dirty="0" smtClean="0">
                <a:solidFill>
                  <a:srgbClr val="002060"/>
                </a:solidFill>
              </a:rPr>
              <a:t> ১২ </a:t>
            </a:r>
          </a:p>
          <a:p>
            <a:pPr algn="ctr"/>
            <a:r>
              <a:rPr lang="bn-IN" dirty="0" smtClean="0">
                <a:solidFill>
                  <a:srgbClr val="002060"/>
                </a:solidFill>
              </a:rPr>
              <a:t>বছরের  সংখ্যা </a:t>
            </a:r>
            <a:r>
              <a:rPr lang="en-US" dirty="0" smtClean="0">
                <a:solidFill>
                  <a:srgbClr val="002060"/>
                </a:solidFill>
              </a:rPr>
              <a:t>(n) =</a:t>
            </a:r>
            <a:r>
              <a:rPr lang="bn-IN" smtClean="0">
                <a:solidFill>
                  <a:srgbClr val="002060"/>
                </a:solidFill>
              </a:rPr>
              <a:t>৫ বছর </a:t>
            </a:r>
            <a:endParaRPr lang="bn-IN" dirty="0" smtClean="0">
              <a:solidFill>
                <a:srgbClr val="002060"/>
              </a:solidFill>
            </a:endParaRPr>
          </a:p>
          <a:p>
            <a:pPr algn="ctr"/>
            <a:r>
              <a:rPr lang="bn-IN" dirty="0" smtClean="0">
                <a:solidFill>
                  <a:srgbClr val="002060"/>
                </a:solidFill>
              </a:rPr>
              <a:t>বর্তমান মূল্য </a:t>
            </a:r>
            <a:r>
              <a:rPr lang="en-US" dirty="0" smtClean="0">
                <a:solidFill>
                  <a:srgbClr val="002060"/>
                </a:solidFill>
              </a:rPr>
              <a:t>(PV ) =</a:t>
            </a:r>
            <a:r>
              <a:rPr lang="bn-IN" dirty="0" smtClean="0">
                <a:solidFill>
                  <a:srgbClr val="002060"/>
                </a:solidFill>
              </a:rPr>
              <a:t>কত</a:t>
            </a:r>
            <a:r>
              <a:rPr lang="en-US" dirty="0" smtClean="0">
                <a:solidFill>
                  <a:srgbClr val="002060"/>
                </a:solidFill>
              </a:rPr>
              <a:t>? </a:t>
            </a:r>
            <a:endParaRPr lang="bn-IN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400" y="3505200"/>
            <a:ext cx="80772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৫বছর </a:t>
            </a:r>
            <a:r>
              <a:rPr lang="en-US" dirty="0" err="1" smtClean="0">
                <a:solidFill>
                  <a:srgbClr val="002060"/>
                </a:solidFill>
              </a:rPr>
              <a:t>পর</a:t>
            </a:r>
            <a:r>
              <a:rPr lang="en-US" dirty="0" smtClean="0">
                <a:solidFill>
                  <a:srgbClr val="002060"/>
                </a:solidFill>
              </a:rPr>
              <a:t> ৫০,০০০ </a:t>
            </a:r>
            <a:r>
              <a:rPr lang="en-US" dirty="0" err="1" smtClean="0">
                <a:solidFill>
                  <a:srgbClr val="002060"/>
                </a:solidFill>
              </a:rPr>
              <a:t>টাকা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পাওয়ার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আশায়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তুমি</a:t>
            </a:r>
            <a:r>
              <a:rPr lang="en-US" dirty="0" smtClean="0">
                <a:solidFill>
                  <a:srgbClr val="002060"/>
                </a:solidFill>
              </a:rPr>
              <a:t> ব</a:t>
            </a:r>
            <a:r>
              <a:rPr lang="bn-IN" dirty="0" smtClean="0">
                <a:solidFill>
                  <a:srgbClr val="002060"/>
                </a:solidFill>
              </a:rPr>
              <a:t>র্তমানে কিছু টাকা জমিয়ে ব্যাংকে রাখতে চাও। একটি ব্যাংক তোমাকে বার্ষিক ১০% হারে সুদ প্রদানের প্রস্তাব দিয়েছে এবং আর একটি ব্যাংক তোমাকে ৯৫% হারে মাসিক চক্রবৃ্দ্ধি প্রস্তাব দিয়েছে।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648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সূত্রে মান বসিয়ে পাই, </a:t>
            </a:r>
            <a:r>
              <a:rPr lang="en-US" dirty="0" smtClean="0"/>
              <a:t>PV= 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flipV="1">
            <a:off x="3124200" y="4800600"/>
            <a:ext cx="16002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52800" y="4343400"/>
            <a:ext cx="22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৫০,০০০ 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24200" y="4953000"/>
            <a:ext cx="71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১+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581400" y="5105400"/>
            <a:ext cx="914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4290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০.০৯৫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657600" y="5105400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১২</a:t>
            </a:r>
            <a:endParaRPr lang="en-US" dirty="0"/>
          </a:p>
        </p:txBody>
      </p:sp>
      <p:sp>
        <p:nvSpPr>
          <p:cNvPr id="37" name="Double Bracket 36"/>
          <p:cNvSpPr/>
          <p:nvPr/>
        </p:nvSpPr>
        <p:spPr>
          <a:xfrm>
            <a:off x="3200400" y="4876800"/>
            <a:ext cx="1295400" cy="609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648200" y="4800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৫×১২ 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 flipH="1">
            <a:off x="6248400" y="4876800"/>
            <a:ext cx="14478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91200" y="4648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2484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(১০০৭)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248400" y="4495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৫০,০০০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858000" y="4800600"/>
            <a:ext cx="8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৬০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562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 flipV="1">
            <a:off x="6172200" y="5486400"/>
            <a:ext cx="13716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flipH="1">
            <a:off x="6096000" y="518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৫০,০০০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019800" y="556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১. ৬০৫০ 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0800000" flipH="1" flipV="1">
            <a:off x="7162800" y="5530242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=৩১,১৫২. ৬৪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উত্তর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3" grpId="0"/>
      <p:bldP spid="37" grpId="0" animBg="1"/>
      <p:bldP spid="38" grpId="0"/>
      <p:bldP spid="42" grpId="0"/>
      <p:bldP spid="43" grpId="0"/>
      <p:bldP spid="44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EAR=১+     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3058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</a:rPr>
              <a:t>প্রকৃত সুদের হার </a:t>
            </a:r>
            <a:r>
              <a:rPr lang="bn-IN" sz="5400" dirty="0" smtClean="0">
                <a:solidFill>
                  <a:srgbClr val="002060"/>
                </a:solidFill>
              </a:rPr>
              <a:t>(</a:t>
            </a:r>
            <a:r>
              <a:rPr lang="en-US" sz="5400" dirty="0" smtClean="0">
                <a:solidFill>
                  <a:srgbClr val="002060"/>
                </a:solidFill>
              </a:rPr>
              <a:t>EAR)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2209800" y="1935480"/>
            <a:ext cx="7620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1600200"/>
            <a:ext cx="870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1981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9" name="Double Bracket 8"/>
          <p:cNvSpPr/>
          <p:nvPr/>
        </p:nvSpPr>
        <p:spPr>
          <a:xfrm>
            <a:off x="1752600" y="1676400"/>
            <a:ext cx="1295400" cy="762000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1447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1752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-১ 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114800" y="1600200"/>
            <a:ext cx="4495800" cy="1447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সাপ্তাহিক সুদের হার</a:t>
            </a:r>
            <a:r>
              <a:rPr lang="en-US" dirty="0" smtClean="0">
                <a:solidFill>
                  <a:srgbClr val="FFFF00"/>
                </a:solidFill>
              </a:rPr>
              <a:t> (r)</a:t>
            </a:r>
            <a:r>
              <a:rPr lang="bn-IN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=১% </a:t>
            </a:r>
            <a:endParaRPr lang="bn-IN" dirty="0" smtClean="0">
              <a:solidFill>
                <a:srgbClr val="FFFF00"/>
              </a:solidFill>
            </a:endParaRPr>
          </a:p>
          <a:p>
            <a:pPr algn="ctr"/>
            <a:r>
              <a:rPr lang="bn-IN" dirty="0" smtClean="0">
                <a:solidFill>
                  <a:srgbClr val="FFFF00"/>
                </a:solidFill>
              </a:rPr>
              <a:t>বার্ষিক সুদের হার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)=৫২% </a:t>
            </a:r>
            <a:endParaRPr lang="bn-IN" dirty="0" smtClean="0">
              <a:solidFill>
                <a:srgbClr val="FFFF00"/>
              </a:solidFill>
            </a:endParaRPr>
          </a:p>
          <a:p>
            <a:pPr algn="ctr"/>
            <a:r>
              <a:rPr lang="bn-IN" dirty="0" smtClean="0">
                <a:solidFill>
                  <a:srgbClr val="FFFF00"/>
                </a:solidFill>
              </a:rPr>
              <a:t>বছরে চক্রবূদ্ধির সংখ্যা </a:t>
            </a:r>
            <a:r>
              <a:rPr lang="en-US" dirty="0" smtClean="0">
                <a:solidFill>
                  <a:srgbClr val="FFFF00"/>
                </a:solidFill>
              </a:rPr>
              <a:t>(m)=৫২ </a:t>
            </a:r>
            <a:endParaRPr lang="bn-IN" dirty="0" smtClean="0">
              <a:solidFill>
                <a:srgbClr val="FFFF00"/>
              </a:solidFill>
            </a:endParaRPr>
          </a:p>
          <a:p>
            <a:pPr algn="ctr"/>
            <a:r>
              <a:rPr lang="bn-IN" dirty="0" smtClean="0">
                <a:solidFill>
                  <a:srgbClr val="FFFF00"/>
                </a:solidFill>
              </a:rPr>
              <a:t>বছরের সংখ্যা </a:t>
            </a:r>
            <a:r>
              <a:rPr lang="en-US" dirty="0" smtClean="0">
                <a:solidFill>
                  <a:srgbClr val="FFFF00"/>
                </a:solidFill>
              </a:rPr>
              <a:t>(n)=১ </a:t>
            </a:r>
            <a:endParaRPr lang="bn-IN" dirty="0" smtClean="0">
              <a:solidFill>
                <a:srgbClr val="FFFF00"/>
              </a:solidFill>
            </a:endParaRPr>
          </a:p>
          <a:p>
            <a:pPr algn="ctr"/>
            <a:r>
              <a:rPr lang="bn-IN" smtClean="0">
                <a:solidFill>
                  <a:srgbClr val="FFFF00"/>
                </a:solidFill>
              </a:rPr>
              <a:t>প্রকূত </a:t>
            </a:r>
            <a:r>
              <a:rPr lang="bn-IN" dirty="0" smtClean="0">
                <a:solidFill>
                  <a:srgbClr val="FFFF00"/>
                </a:solidFill>
              </a:rPr>
              <a:t>সুদের হার (</a:t>
            </a:r>
            <a:r>
              <a:rPr lang="en-US" dirty="0" smtClean="0">
                <a:solidFill>
                  <a:srgbClr val="FFFF00"/>
                </a:solidFill>
              </a:rPr>
              <a:t>EAR)=</a:t>
            </a:r>
            <a:r>
              <a:rPr lang="en-US" dirty="0" err="1" smtClean="0">
                <a:solidFill>
                  <a:srgbClr val="FFFF00"/>
                </a:solidFill>
              </a:rPr>
              <a:t>কত</a:t>
            </a:r>
            <a:r>
              <a:rPr lang="en-US" dirty="0" smtClean="0">
                <a:solidFill>
                  <a:srgbClr val="FFFF00"/>
                </a:solidFill>
              </a:rPr>
              <a:t>?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3048000"/>
            <a:ext cx="8229600" cy="1295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গ্রামীণ মহাজন থেকে সাপ্তাহিক ১% হারে চক্রবূদ্ধি সুদে ঋণ গ্রহণ করলে বার্ষিক বা নামিক সুদের হার হয় ৫২ অর্থাৎ বছরে  ৫২%  বার চক্রবূদ্ধি হলে প্রকূত সুদের হার ভিন্ন হয়। সাপ্তাহিক ১% হারে চক্রবূদ্ধির প্রকূত সুদের হার নির্ণয় করা হলোঃ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648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সূত্রে মান বসিয়ে পাই, </a:t>
            </a:r>
            <a:r>
              <a:rPr lang="en-US" dirty="0" smtClean="0"/>
              <a:t>EAR= ১+ 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505200" y="4800600"/>
            <a:ext cx="9144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7600" y="44196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৫২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3657600" y="4800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৫২ </a:t>
            </a:r>
            <a:endParaRPr lang="en-US" dirty="0"/>
          </a:p>
        </p:txBody>
      </p:sp>
      <p:sp>
        <p:nvSpPr>
          <p:cNvPr id="19" name="Double Bracket 18"/>
          <p:cNvSpPr/>
          <p:nvPr/>
        </p:nvSpPr>
        <p:spPr>
          <a:xfrm>
            <a:off x="3200400" y="4495800"/>
            <a:ext cx="1295400" cy="609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19600" y="4191000"/>
            <a:ext cx="53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৫২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464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-১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525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=(১.০১)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৫২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-১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24200" y="5562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=১.৬৭৭৬৮-১ </a:t>
            </a:r>
          </a:p>
          <a:p>
            <a:r>
              <a:rPr lang="en-US" dirty="0" smtClean="0"/>
              <a:t>=৬৭.৭৬৮%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562600" y="4495800"/>
            <a:ext cx="2971800" cy="1219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উত্তর=</a:t>
            </a:r>
            <a:r>
              <a:rPr lang="en-US" sz="2800" dirty="0" smtClean="0"/>
              <a:t> ৬৭.৭৬৮%</a:t>
            </a:r>
            <a:r>
              <a:rPr lang="bn-IN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26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295400" y="304800"/>
            <a:ext cx="6781800" cy="1219200"/>
          </a:xfrm>
          <a:prstGeom prst="cloud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</a:rPr>
              <a:t>মূল্যায়ন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1600200"/>
            <a:ext cx="8229600" cy="4495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FF00"/>
                </a:solidFill>
              </a:rPr>
              <a:t>জনাব সাইফা স্বল্প </a:t>
            </a:r>
            <a:r>
              <a:rPr lang="bn-IN" sz="2000" smtClean="0">
                <a:solidFill>
                  <a:srgbClr val="FFFF00"/>
                </a:solidFill>
              </a:rPr>
              <a:t>বেতনের চাকরিজীবি।তিনি  </a:t>
            </a:r>
            <a:r>
              <a:rPr lang="bn-IN" sz="2000" dirty="0" smtClean="0">
                <a:solidFill>
                  <a:srgbClr val="FFFF00"/>
                </a:solidFill>
              </a:rPr>
              <a:t>ফ্রিজ কেনার জন্য “যমুনা ব্যাংক’ থেকে ১৪% সুদে ঋন গ্রহন করেন।চুক্তিতে উল্লেখ থাকে ১৩০০টাকা মাসিক কিস্তিতে ১০ বছর পর্যন্ত এ টাকা পরিশোধ  করতে হবে। </a:t>
            </a:r>
          </a:p>
          <a:p>
            <a:pPr algn="ctr"/>
            <a:r>
              <a:rPr lang="bn-IN" sz="2000" dirty="0" smtClean="0"/>
              <a:t>০১। জনাব সাইফা ‘র  ক্রয়কূত ফ্রিজটির বর্তমান মূল্য কত?</a:t>
            </a:r>
          </a:p>
          <a:p>
            <a:pPr algn="ctr"/>
            <a:r>
              <a:rPr lang="bn-IN" sz="2000" dirty="0" smtClean="0"/>
              <a:t>(ক) ৮১,৭৭০টাকা  (খ) ৮২,৩৭২টাকা </a:t>
            </a:r>
          </a:p>
          <a:p>
            <a:pPr algn="ctr"/>
            <a:r>
              <a:rPr lang="bn-IN" sz="2000" dirty="0" smtClean="0">
                <a:solidFill>
                  <a:srgbClr val="00B050"/>
                </a:solidFill>
              </a:rPr>
              <a:t>(গ) ৮৩,৭২৭টাকা </a:t>
            </a:r>
            <a:r>
              <a:rPr lang="bn-IN" sz="2000" dirty="0" smtClean="0"/>
              <a:t>(ঘ) ৮৪,৮৭৫টাকা </a:t>
            </a:r>
          </a:p>
          <a:p>
            <a:pPr algn="ctr"/>
            <a:r>
              <a:rPr lang="bn-IN" sz="2000" dirty="0" smtClean="0">
                <a:solidFill>
                  <a:srgbClr val="002060"/>
                </a:solidFill>
              </a:rPr>
              <a:t>০২। জনাব সাইফা “যুমনা ‘ব্যাংক থেকে যে সুবিধা পেয়েছেন তা মূলত</a:t>
            </a:r>
            <a:r>
              <a:rPr lang="en-US" sz="2000" dirty="0" smtClean="0">
                <a:solidFill>
                  <a:srgbClr val="002060"/>
                </a:solidFill>
              </a:rPr>
              <a:t>       </a:t>
            </a:r>
            <a:r>
              <a:rPr lang="en-US" sz="2000" dirty="0" err="1" smtClean="0">
                <a:solidFill>
                  <a:srgbClr val="002060"/>
                </a:solidFill>
              </a:rPr>
              <a:t>i.এসএমই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ঋণ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পলিসির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অন্তর্ভূক্ত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ii.ভোক্তা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ঋণ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পলিসির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অন্তর্ভূক্ত</a:t>
            </a:r>
            <a:r>
              <a:rPr lang="en-US" sz="2000" dirty="0" smtClean="0">
                <a:solidFill>
                  <a:srgbClr val="002060"/>
                </a:solidFill>
              </a:rPr>
              <a:t>           ii.  </a:t>
            </a:r>
            <a:r>
              <a:rPr lang="en-US" sz="2000" dirty="0" err="1" smtClean="0">
                <a:solidFill>
                  <a:srgbClr val="002060"/>
                </a:solidFill>
              </a:rPr>
              <a:t>গাহক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সেবার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অন্তর্ভুক্ত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নিচের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কোনটি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সঠিক</a:t>
            </a:r>
            <a:r>
              <a:rPr lang="en-US" sz="2000" dirty="0" smtClean="0">
                <a:solidFill>
                  <a:srgbClr val="002060"/>
                </a:solidFill>
              </a:rPr>
              <a:t>?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(ক) </a:t>
            </a:r>
            <a:r>
              <a:rPr lang="en-US" sz="2000" dirty="0" err="1" smtClean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 ও  ii             (খ) </a:t>
            </a:r>
            <a:r>
              <a:rPr lang="en-US" sz="2000" dirty="0" err="1" smtClean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 ও iii</a:t>
            </a:r>
          </a:p>
          <a:p>
            <a:pPr algn="ctr"/>
            <a:endParaRPr lang="bn-IN" sz="2000" dirty="0" smtClean="0"/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(গ) ii ও  iii     </a:t>
            </a:r>
            <a:r>
              <a:rPr lang="en-US" sz="2000" dirty="0" smtClean="0"/>
              <a:t>(ঘ) </a:t>
            </a:r>
            <a:r>
              <a:rPr lang="en-US" sz="2000" dirty="0" err="1" smtClean="0"/>
              <a:t>i,ii</a:t>
            </a:r>
            <a:r>
              <a:rPr lang="en-US" sz="2000" dirty="0" smtClean="0"/>
              <a:t> ও iii 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 flipV="1">
            <a:off x="2590800" y="3505200"/>
            <a:ext cx="4572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52800" y="5562600"/>
            <a:ext cx="3810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সুদা </a:t>
            </a:r>
            <a:endParaRPr lang="en-US" dirty="0"/>
          </a:p>
        </p:txBody>
      </p:sp>
      <p:pic>
        <p:nvPicPr>
          <p:cNvPr id="6" name="Content Placeholder 5" descr="4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419600" cy="4572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457200" y="304800"/>
            <a:ext cx="8153400" cy="1066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বাড়ির কাজ </a:t>
            </a:r>
            <a:endParaRPr lang="en-US" sz="5400" dirty="0"/>
          </a:p>
        </p:txBody>
      </p:sp>
      <p:sp>
        <p:nvSpPr>
          <p:cNvPr id="5" name="Flowchart: Data 4"/>
          <p:cNvSpPr/>
          <p:nvPr/>
        </p:nvSpPr>
        <p:spPr>
          <a:xfrm>
            <a:off x="4572000" y="1676400"/>
            <a:ext cx="4114800" cy="4267200"/>
          </a:xfrm>
          <a:prstGeom prst="flowChartInputOutpu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সুদাসলের উপর প্রদান করা হয় কোনটি ?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MG_92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-495298" y="2400299"/>
            <a:ext cx="5181602" cy="3276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381000" y="304800"/>
            <a:ext cx="8458200" cy="1066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পরিচিতি 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1524000"/>
            <a:ext cx="5105400" cy="2362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7030A0"/>
                </a:solidFill>
              </a:rPr>
              <a:t>এম 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r>
              <a:rPr lang="bn-IN" sz="2400" dirty="0" smtClean="0">
                <a:solidFill>
                  <a:srgbClr val="7030A0"/>
                </a:solidFill>
              </a:rPr>
              <a:t>সাখাওয়াত হোসেন </a:t>
            </a:r>
          </a:p>
          <a:p>
            <a:r>
              <a:rPr lang="bn-IN" sz="2400" dirty="0" smtClean="0">
                <a:solidFill>
                  <a:srgbClr val="002060"/>
                </a:solidFill>
              </a:rPr>
              <a:t>সহকারি শিক্ষক (ব্যবসায় শিক্ষা ) </a:t>
            </a:r>
          </a:p>
          <a:p>
            <a:r>
              <a:rPr lang="bn-IN" sz="2400" dirty="0" smtClean="0">
                <a:solidFill>
                  <a:srgbClr val="002060"/>
                </a:solidFill>
              </a:rPr>
              <a:t>মোক্তাল হোসেন উচ্চ বিদ্যালয় ,চল্লিশা, সদর ,নেত্রকোনা </a:t>
            </a:r>
          </a:p>
          <a:p>
            <a:r>
              <a:rPr lang="en-US" sz="2400" dirty="0" smtClean="0">
                <a:solidFill>
                  <a:srgbClr val="FFFF00"/>
                </a:solidFill>
                <a:hlinkClick r:id="rId4"/>
              </a:rPr>
              <a:t>shakhawath747@gamil.com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01734475103     01917636486 </a:t>
            </a:r>
            <a:endParaRPr lang="en-US" sz="2400" dirty="0"/>
          </a:p>
        </p:txBody>
      </p:sp>
      <p:sp>
        <p:nvSpPr>
          <p:cNvPr id="7" name="Parallelogram 6"/>
          <p:cNvSpPr/>
          <p:nvPr/>
        </p:nvSpPr>
        <p:spPr>
          <a:xfrm>
            <a:off x="3352800" y="3962400"/>
            <a:ext cx="5486400" cy="2895600"/>
          </a:xfrm>
          <a:prstGeom prst="parallelogram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শ্রেণিঃ</a:t>
            </a:r>
            <a:r>
              <a:rPr lang="bn-IN" sz="2400" dirty="0" smtClean="0">
                <a:solidFill>
                  <a:srgbClr val="FFFF00"/>
                </a:solidFill>
              </a:rPr>
              <a:t>নবম ও দশম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IN" sz="2400" dirty="0" smtClean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bn-IN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বিষয়ঃ</a:t>
            </a:r>
            <a:r>
              <a:rPr lang="bn-IN" sz="2400" dirty="0" smtClean="0">
                <a:solidFill>
                  <a:srgbClr val="FFFF00"/>
                </a:solidFill>
              </a:rPr>
              <a:t>ফিন্যান্স ও ব্যাংকিং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err="1" smtClean="0">
                <a:solidFill>
                  <a:srgbClr val="FFFF00"/>
                </a:solidFill>
              </a:rPr>
              <a:t>পাঠ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শিরোনাম</a:t>
            </a:r>
            <a:r>
              <a:rPr lang="bn-IN" sz="2400" dirty="0" smtClean="0">
                <a:solidFill>
                  <a:srgbClr val="FFFF00"/>
                </a:solidFill>
              </a:rPr>
              <a:t>ঃ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IN" sz="2400" dirty="0" smtClean="0">
                <a:solidFill>
                  <a:srgbClr val="002060"/>
                </a:solidFill>
              </a:rPr>
              <a:t>অর্থের সময় মূল্য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FFFF00"/>
                </a:solidFill>
              </a:rPr>
              <a:t>অধ্যায়ঃ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IN" sz="2400" dirty="0" smtClean="0">
                <a:solidFill>
                  <a:srgbClr val="FFFF00"/>
                </a:solidFill>
              </a:rPr>
              <a:t>তৃতীয় </a:t>
            </a:r>
          </a:p>
          <a:p>
            <a:r>
              <a:rPr lang="bn-IN" sz="2400" dirty="0" smtClean="0">
                <a:solidFill>
                  <a:srgbClr val="FFFF00"/>
                </a:solidFill>
              </a:rPr>
              <a:t>সময় </a:t>
            </a:r>
            <a:r>
              <a:rPr lang="en-US" sz="2400" dirty="0" smtClean="0">
                <a:solidFill>
                  <a:srgbClr val="FFFF00"/>
                </a:solidFill>
              </a:rPr>
              <a:t>: </a:t>
            </a:r>
            <a:endParaRPr lang="bn-IN" sz="2400" dirty="0" smtClean="0">
              <a:solidFill>
                <a:srgbClr val="FFFF00"/>
              </a:solidFill>
            </a:endParaRPr>
          </a:p>
          <a:p>
            <a:r>
              <a:rPr lang="bn-IN" sz="2400" dirty="0" smtClean="0">
                <a:solidFill>
                  <a:srgbClr val="FFFF00"/>
                </a:solidFill>
              </a:rPr>
              <a:t>তারিখ 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beautiful-bloom-blooming-1038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6477000" cy="49530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Callout 3"/>
          <p:cNvSpPr/>
          <p:nvPr/>
        </p:nvSpPr>
        <p:spPr>
          <a:xfrm>
            <a:off x="533400" y="304800"/>
            <a:ext cx="8229600" cy="1143000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/>
              <a:t>ধন্যবাদ 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</a:rPr>
              <a:t>আজকের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পাঠ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6096000"/>
            <a:ext cx="731520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</a:rPr>
              <a:t>অর্থের সময় মূল্য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7" name="Picture 6" descr="index 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76400"/>
            <a:ext cx="3352800" cy="3657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4572000" cy="4267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IN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8229600" cy="106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শিখনফল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524000"/>
            <a:ext cx="556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পাঠ শেষে  শিক্ষার্থীরা -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2438400"/>
            <a:ext cx="61722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০১। অর্থের সময় মূল্য ধারণা ব্যাখ্যা করতে পারবে।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6400" y="3352800"/>
            <a:ext cx="63246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০২।  অর্থের বর্তমান মূল্য ও ভবিষ্যৎ মূল্যের মধ্যে সম্পর্ক নির্ণয় করতে পারবে।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76400" y="4267200"/>
            <a:ext cx="62484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০৩। প্রকৃত সুদের হার নির্ণয় করার পদ্ধতির অনুশীলন করতে পারবে।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6400" y="5181600"/>
            <a:ext cx="63246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০৪। ঋনের কিস্তি নির্ণয় করার পদ্ধতি বিশ্লেষণ করতে পারবে।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dirty="0" smtClean="0">
                <a:solidFill>
                  <a:srgbClr val="002060"/>
                </a:solidFill>
              </a:rPr>
              <a:t>অর্থের সময় মূল্যের ধারণা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76600" y="3429000"/>
            <a:ext cx="2590800" cy="1752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সময়ের সাথে অর্থের মুল্যের পরিবর্তন হয় 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219200" y="2362200"/>
            <a:ext cx="18288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সময় 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1676400"/>
            <a:ext cx="19812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সুদের হার 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2971800"/>
            <a:ext cx="2362200" cy="1447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মূল্যস্ফীতি 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 rot="2918352">
            <a:off x="2857550" y="3115220"/>
            <a:ext cx="978408" cy="74687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876800" y="2590800"/>
            <a:ext cx="685800" cy="97840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454477">
            <a:off x="5593714" y="4107601"/>
            <a:ext cx="941769" cy="674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00B050"/>
                </a:solidFill>
              </a:rPr>
              <a:t>অর্থের সময় মূল্যের </a:t>
            </a:r>
            <a:r>
              <a:rPr lang="en-US" dirty="0" err="1" smtClean="0">
                <a:solidFill>
                  <a:srgbClr val="00B050"/>
                </a:solidFill>
              </a:rPr>
              <a:t>প্রভাব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bn-IN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200400"/>
            <a:ext cx="3048000" cy="1524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বিনিয়োগের ক্ষেত্র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62200" y="1905000"/>
            <a:ext cx="36576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মাটির ব্যাংক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3124200"/>
            <a:ext cx="3048000" cy="144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বাণিজ্যিক ব্যাংক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05200" y="4724400"/>
            <a:ext cx="3505200" cy="1219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সঞ্চয়পত্র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FF00"/>
                </a:solidFill>
              </a:rPr>
              <a:t>নিচের চিত্রগুলো লক্ষ কর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905000"/>
            <a:ext cx="32766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76400"/>
            <a:ext cx="33528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124200"/>
            <a:ext cx="3429000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 rot="10800000" flipV="1">
            <a:off x="3352800" y="5181600"/>
            <a:ext cx="5562600" cy="15240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আগামী বছরের ১১০ টাকা অর্থের সময়মূল্য অনুযায়ী সমান মূল্য বহন করে ।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4038600"/>
            <a:ext cx="3429000" cy="1295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এখনকার ১০০ টাকা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85800" y="3352800"/>
            <a:ext cx="762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5562600" y="4495800"/>
            <a:ext cx="627888" cy="7437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dirty="0" smtClean="0">
                <a:solidFill>
                  <a:srgbClr val="002060"/>
                </a:solidFill>
              </a:rPr>
              <a:t>অর্থের সময়মূল্যের গুরুত্ব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76800" y="1600200"/>
            <a:ext cx="3810000" cy="2286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প্রকল্প মূল্যয়ন </a:t>
            </a:r>
            <a:r>
              <a:rPr lang="bn-IN" sz="2000" dirty="0" smtClean="0">
                <a:solidFill>
                  <a:srgbClr val="002060"/>
                </a:solidFill>
              </a:rPr>
              <a:t>( মূলধন বাজেটিং পদ্ধতির মাধ্যমে দীর্ঘমেয়াদি প্রকল্প মূল্যায়ন করা হয়।)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3352800"/>
            <a:ext cx="3657600" cy="2743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ঋণ গ্রহণ সিদ্ধান্ত </a:t>
            </a:r>
            <a:r>
              <a:rPr lang="bn-IN" sz="2000" dirty="0" smtClean="0"/>
              <a:t>(ঋণ গ্রহণের আগে ঋণের কিস্তি পরিশোধ ক্ষমতা যাচাই করা হয় ।) 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762000" y="1905000"/>
            <a:ext cx="4038600" cy="213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সুযোগ ব্যয় </a:t>
            </a:r>
            <a:r>
              <a:rPr lang="bn-IN" sz="2000" dirty="0" smtClean="0">
                <a:solidFill>
                  <a:srgbClr val="002060"/>
                </a:solidFill>
              </a:rPr>
              <a:t>( কোনো একটি প্রকল্পে বিনিয়োগ করলে অন্য প্রকল্পে অর্থ বিনিয়োগের সুযোগ ত্যাগ করতে হয়। )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002060"/>
                </a:solidFill>
              </a:rPr>
              <a:t>অর্থের </a:t>
            </a:r>
            <a:r>
              <a:rPr lang="en-US" dirty="0" err="1" smtClean="0">
                <a:solidFill>
                  <a:srgbClr val="002060"/>
                </a:solidFill>
              </a:rPr>
              <a:t>ভবিষ্য</a:t>
            </a:r>
            <a:r>
              <a:rPr lang="en-US" dirty="0" smtClean="0">
                <a:solidFill>
                  <a:srgbClr val="002060"/>
                </a:solidFill>
              </a:rPr>
              <a:t>ৎ </a:t>
            </a:r>
            <a:r>
              <a:rPr lang="en-US" dirty="0" err="1" smtClean="0">
                <a:solidFill>
                  <a:srgbClr val="002060"/>
                </a:solidFill>
              </a:rPr>
              <a:t>মূল্য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bn-IN" dirty="0" smtClean="0">
              <a:solidFill>
                <a:srgbClr val="002060"/>
              </a:solidFill>
            </a:endParaRPr>
          </a:p>
          <a:p>
            <a:r>
              <a:rPr lang="en-US" sz="2800" dirty="0" err="1" smtClean="0">
                <a:solidFill>
                  <a:srgbClr val="002060"/>
                </a:solidFill>
              </a:rPr>
              <a:t>ভবিষ্য</a:t>
            </a:r>
            <a:r>
              <a:rPr lang="en-US" sz="2800" dirty="0" smtClean="0">
                <a:solidFill>
                  <a:srgbClr val="002060"/>
                </a:solidFill>
              </a:rPr>
              <a:t>ৎ </a:t>
            </a:r>
            <a:r>
              <a:rPr lang="en-US" sz="2800" dirty="0" err="1" smtClean="0">
                <a:solidFill>
                  <a:srgbClr val="002060"/>
                </a:solidFill>
              </a:rPr>
              <a:t>মূল্য</a:t>
            </a:r>
            <a:r>
              <a:rPr lang="bn-IN" sz="2800" dirty="0" smtClean="0">
                <a:solidFill>
                  <a:srgbClr val="002060"/>
                </a:solidFill>
              </a:rPr>
              <a:t>= বর্তমান মূল্য(১+সুদের হার)</a:t>
            </a:r>
            <a:endParaRPr lang="bn-IN" sz="28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bn-IN" sz="2800" dirty="0" smtClean="0">
                <a:solidFill>
                  <a:srgbClr val="002060"/>
                </a:solidFill>
              </a:rPr>
              <a:t>অথবা, </a:t>
            </a:r>
            <a:r>
              <a:rPr lang="en-US" sz="2800" dirty="0" smtClean="0">
                <a:solidFill>
                  <a:srgbClr val="002060"/>
                </a:solidFill>
              </a:rPr>
              <a:t>FV= PV(1+i)                      </a:t>
            </a:r>
            <a:endParaRPr lang="bn-IN" sz="28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895600"/>
            <a:ext cx="3429000" cy="2057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এখানে ,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FV</a:t>
            </a:r>
            <a:r>
              <a:rPr lang="en-US" sz="2400" dirty="0" smtClean="0">
                <a:solidFill>
                  <a:srgbClr val="002060"/>
                </a:solidFill>
              </a:rPr>
              <a:t>=</a:t>
            </a:r>
            <a:r>
              <a:rPr lang="en-US" sz="2400" dirty="0" err="1" smtClean="0">
                <a:solidFill>
                  <a:srgbClr val="002060"/>
                </a:solidFill>
              </a:rPr>
              <a:t>ভবিষ্য</a:t>
            </a:r>
            <a:r>
              <a:rPr lang="bn-IN" sz="2400" dirty="0" smtClean="0">
                <a:solidFill>
                  <a:srgbClr val="002060"/>
                </a:solidFill>
              </a:rPr>
              <a:t>ৎ মূল্য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PV</a:t>
            </a:r>
            <a:r>
              <a:rPr lang="en-US" sz="2400" dirty="0" smtClean="0"/>
              <a:t>=</a:t>
            </a:r>
            <a:r>
              <a:rPr lang="bn-IN" sz="2400" dirty="0" smtClean="0">
                <a:solidFill>
                  <a:srgbClr val="002060"/>
                </a:solidFill>
              </a:rPr>
              <a:t>বর্তমান মূল্য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=</a:t>
            </a:r>
            <a:r>
              <a:rPr lang="bn-IN" sz="2400" dirty="0" smtClean="0">
                <a:solidFill>
                  <a:srgbClr val="FFFF00"/>
                </a:solidFill>
              </a:rPr>
              <a:t>সুদের হার /</a:t>
            </a:r>
            <a:r>
              <a:rPr lang="bn-IN" sz="2400" dirty="0" smtClean="0">
                <a:solidFill>
                  <a:srgbClr val="002060"/>
                </a:solidFill>
              </a:rPr>
              <a:t>বাট্রার হার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=</a:t>
            </a:r>
            <a:r>
              <a:rPr lang="bn-IN" sz="2400" dirty="0" smtClean="0">
                <a:solidFill>
                  <a:srgbClr val="FFFF00"/>
                </a:solidFill>
              </a:rPr>
              <a:t>সময় /মেয়াদকাল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0" y="1828800"/>
            <a:ext cx="18288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বা</a:t>
            </a:r>
            <a:r>
              <a:rPr lang="bn-IN" dirty="0" smtClean="0">
                <a:solidFill>
                  <a:srgbClr val="FF0000"/>
                </a:solidFill>
              </a:rPr>
              <a:t>ৎসরিক মেয়াদ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6600" y="2590800"/>
            <a:ext cx="914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733800"/>
            <a:ext cx="487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বর্তমানে ১০০ টাকা ১ বছর পরের ভবিষ্যৎ মূল্য </a:t>
            </a:r>
          </a:p>
          <a:p>
            <a:endParaRPr lang="bn-IN" dirty="0" smtClean="0"/>
          </a:p>
          <a:p>
            <a:r>
              <a:rPr lang="bn-IN" sz="2400" dirty="0" smtClean="0"/>
              <a:t>ভবিষ্যৎ মূল্য= ১০০(১+ ০.</a:t>
            </a:r>
            <a:r>
              <a:rPr lang="en-US" sz="2400" dirty="0" smtClean="0"/>
              <a:t>১০) </a:t>
            </a:r>
          </a:p>
          <a:p>
            <a:r>
              <a:rPr lang="en-US" sz="2400" dirty="0" smtClean="0"/>
              <a:t>১০০</a:t>
            </a:r>
            <a:r>
              <a:rPr lang="bn-IN" sz="2400" dirty="0" smtClean="0"/>
              <a:t>×১</a:t>
            </a:r>
            <a:r>
              <a:rPr lang="en-US" sz="2400" dirty="0" smtClean="0"/>
              <a:t>.১০ </a:t>
            </a:r>
          </a:p>
          <a:p>
            <a:r>
              <a:rPr lang="en-US" sz="2400" dirty="0" smtClean="0"/>
              <a:t>=১১০টাকা </a:t>
            </a:r>
            <a:endParaRPr lang="b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875</Words>
  <Application>Microsoft Office PowerPoint</Application>
  <PresentationFormat>On-screen Show (4:3)</PresentationFormat>
  <Paragraphs>179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 </vt:lpstr>
      <vt:lpstr>Slide 2</vt:lpstr>
      <vt:lpstr>আজকের পাঠ </vt:lpstr>
      <vt:lpstr>Slide 4</vt:lpstr>
      <vt:lpstr>অর্থের সময় মূল্যের ধারণা </vt:lpstr>
      <vt:lpstr>অর্থের সময় মূল্যের প্রভাব  </vt:lpstr>
      <vt:lpstr>নিচের চিত্রগুলো লক্ষ কর </vt:lpstr>
      <vt:lpstr>অর্থের সময়মূল্যের গুরুত্ব</vt:lpstr>
      <vt:lpstr>অর্থের ভবিষ্যৎ মূল্য </vt:lpstr>
      <vt:lpstr>একক কাজ </vt:lpstr>
      <vt:lpstr>Slide 11</vt:lpstr>
      <vt:lpstr>বর্তমান মূল্য </vt:lpstr>
      <vt:lpstr>ভবিষ্যৎ মূল্য </vt:lpstr>
      <vt:lpstr>দলীয় কাজ </vt:lpstr>
      <vt:lpstr>Slide 15</vt:lpstr>
      <vt:lpstr> </vt:lpstr>
      <vt:lpstr> </vt:lpstr>
      <vt:lpstr>Slide 18</vt:lpstr>
      <vt:lpstr>সুদা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sagor khan</dc:creator>
  <cp:lastModifiedBy>sagor khan</cp:lastModifiedBy>
  <cp:revision>59</cp:revision>
  <dcterms:created xsi:type="dcterms:W3CDTF">2020-04-14T17:56:46Z</dcterms:created>
  <dcterms:modified xsi:type="dcterms:W3CDTF">2020-04-24T19:38:52Z</dcterms:modified>
</cp:coreProperties>
</file>