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89" r:id="rId5"/>
    <p:sldId id="262" r:id="rId6"/>
    <p:sldId id="259" r:id="rId7"/>
    <p:sldId id="269" r:id="rId8"/>
    <p:sldId id="284" r:id="rId9"/>
    <p:sldId id="283" r:id="rId10"/>
    <p:sldId id="285" r:id="rId11"/>
    <p:sldId id="286" r:id="rId12"/>
    <p:sldId id="287" r:id="rId13"/>
    <p:sldId id="290" r:id="rId14"/>
    <p:sldId id="278" r:id="rId15"/>
    <p:sldId id="270" r:id="rId16"/>
    <p:sldId id="271" r:id="rId17"/>
    <p:sldId id="282" r:id="rId18"/>
    <p:sldId id="279" r:id="rId19"/>
    <p:sldId id="280" r:id="rId20"/>
    <p:sldId id="288" r:id="rId21"/>
    <p:sldId id="272" r:id="rId22"/>
    <p:sldId id="281" r:id="rId23"/>
    <p:sldId id="273" r:id="rId24"/>
    <p:sldId id="274" r:id="rId25"/>
    <p:sldId id="263" r:id="rId26"/>
    <p:sldId id="260" r:id="rId27"/>
    <p:sldId id="267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0B8"/>
    <a:srgbClr val="FF0066"/>
    <a:srgbClr val="1C3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72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9114-F80F-4767-A1AE-CA1886DDFD9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50AB-8555-4FC7-BDF4-1369DA6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7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9114-F80F-4767-A1AE-CA1886DDFD9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50AB-8555-4FC7-BDF4-1369DA6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9114-F80F-4767-A1AE-CA1886DDFD9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50AB-8555-4FC7-BDF4-1369DA6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9114-F80F-4767-A1AE-CA1886DDFD9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50AB-8555-4FC7-BDF4-1369DA6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3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9114-F80F-4767-A1AE-CA1886DDFD9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50AB-8555-4FC7-BDF4-1369DA6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2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9114-F80F-4767-A1AE-CA1886DDFD9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50AB-8555-4FC7-BDF4-1369DA6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9114-F80F-4767-A1AE-CA1886DDFD9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50AB-8555-4FC7-BDF4-1369DA6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9114-F80F-4767-A1AE-CA1886DDFD9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50AB-8555-4FC7-BDF4-1369DA6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9114-F80F-4767-A1AE-CA1886DDFD9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50AB-8555-4FC7-BDF4-1369DA6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8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9114-F80F-4767-A1AE-CA1886DDFD9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50AB-8555-4FC7-BDF4-1369DA6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2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9114-F80F-4767-A1AE-CA1886DDFD9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50AB-8555-4FC7-BDF4-1369DA6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3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E9114-F80F-4767-A1AE-CA1886DDFD9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50AB-8555-4FC7-BDF4-1369DA6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5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E010B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4400" dirty="0" smtClean="0">
                <a:solidFill>
                  <a:srgbClr val="E010B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solidFill>
                <a:srgbClr val="E010B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5867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7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7583" y="5845314"/>
            <a:ext cx="800301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২. বিম্ব সর্বদা সোজা ও অবাস্তব হয়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3" y="228600"/>
            <a:ext cx="8003017" cy="550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037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983069"/>
            <a:ext cx="77724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৩. বস্তু ও বিম্বের আকার সমান থাকে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336" y="1143000"/>
            <a:ext cx="738664" cy="4114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ফুট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1143000"/>
            <a:ext cx="738664" cy="41148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ফুট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12" y="136831"/>
            <a:ext cx="6630488" cy="58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1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0"/>
            <a:ext cx="804511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৪. বিম্বের  পার্শ্ব পরিবর্তন ঘটে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14"/>
            <a:ext cx="8077200" cy="60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3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36940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E010B8"/>
                </a:solidFill>
                <a:latin typeface="NikoshBAN" pitchFamily="2" charset="0"/>
                <a:cs typeface="NikoshBAN" pitchFamily="2" charset="0"/>
              </a:rPr>
              <a:t>গোলীয় দর্পণের প্রকারভেদ</a:t>
            </a:r>
            <a:endParaRPr lang="en-US" sz="4800" dirty="0">
              <a:solidFill>
                <a:srgbClr val="E010B8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6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0" y="-4267200"/>
            <a:ext cx="8544960" cy="33062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3280" y="3581400"/>
            <a:ext cx="4272480" cy="3020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3733800"/>
            <a:ext cx="3962400" cy="3027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727" y="5638800"/>
            <a:ext cx="2143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E010B8"/>
                </a:solidFill>
                <a:latin typeface="NikoshBAN" pitchFamily="2" charset="0"/>
                <a:cs typeface="NikoshBAN" pitchFamily="2" charset="0"/>
              </a:rPr>
              <a:t>অবতল দর্পণ </a:t>
            </a:r>
            <a:r>
              <a:rPr lang="bn-IN" sz="3600" dirty="0" smtClean="0">
                <a:solidFill>
                  <a:srgbClr val="E010B8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E010B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5638800"/>
            <a:ext cx="1686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E010B8"/>
                </a:solidFill>
                <a:latin typeface="NikoshBAN" pitchFamily="2" charset="0"/>
                <a:cs typeface="NikoshBAN" pitchFamily="2" charset="0"/>
              </a:rPr>
              <a:t>উত্তল দর্পণ </a:t>
            </a:r>
            <a:endParaRPr lang="en-US" sz="3600" dirty="0">
              <a:solidFill>
                <a:srgbClr val="E010B8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56342 L -0.00764 0.6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6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775 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78333 -0.009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67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7400" y="-4114800"/>
            <a:ext cx="4572000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76" y="-4419600"/>
            <a:ext cx="3834524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200" y="7924800"/>
            <a:ext cx="4572000" cy="3061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76" y="7911685"/>
            <a:ext cx="3834524" cy="30611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199" y="2542824"/>
            <a:ext cx="198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অবতল দর্পণ </a:t>
            </a:r>
            <a:endParaRPr lang="en-US" sz="3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5733871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অবতল দর্পণ </a:t>
            </a:r>
            <a:endParaRPr lang="en-US" sz="3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199" y="2542824"/>
            <a:ext cx="17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উত্তল দর্পণ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6010869"/>
            <a:ext cx="17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উত্তল দর্পণ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3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111 L 0.65 0.6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3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52249E-6 L -0.66163 -0.623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90" y="-311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2222 L 0.64166 -0.63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3060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877 L -0.66164 0.6532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90" y="32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019800"/>
            <a:ext cx="7620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অবতল দর্পণ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838200" y="295915"/>
            <a:ext cx="7543799" cy="5495285"/>
            <a:chOff x="1580281" y="152400"/>
            <a:chExt cx="7543799" cy="5495285"/>
          </a:xfrm>
        </p:grpSpPr>
        <p:sp>
          <p:nvSpPr>
            <p:cNvPr id="5" name="Arc 4"/>
            <p:cNvSpPr/>
            <p:nvPr/>
          </p:nvSpPr>
          <p:spPr>
            <a:xfrm rot="2932061">
              <a:off x="1858015" y="-58019"/>
              <a:ext cx="5427970" cy="5983438"/>
            </a:xfrm>
            <a:prstGeom prst="arc">
              <a:avLst>
                <a:gd name="adj1" fmla="val 15811897"/>
                <a:gd name="adj2" fmla="val 2104189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259107" y="152400"/>
              <a:ext cx="6864973" cy="5181600"/>
              <a:chOff x="2259107" y="152400"/>
              <a:chExt cx="6864973" cy="518160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259107" y="876300"/>
                <a:ext cx="5333999" cy="3771900"/>
                <a:chOff x="2259107" y="876300"/>
                <a:chExt cx="5333999" cy="3771900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2259107" y="2743200"/>
                  <a:ext cx="5208493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" name="Flowchart: Connector 10"/>
                <p:cNvSpPr/>
                <p:nvPr/>
              </p:nvSpPr>
              <p:spPr>
                <a:xfrm>
                  <a:off x="4827494" y="2628900"/>
                  <a:ext cx="125506" cy="190500"/>
                </a:xfrm>
                <a:prstGeom prst="flowChartConnector">
                  <a:avLst/>
                </a:prstGeom>
                <a:solidFill>
                  <a:srgbClr val="E010B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781800" y="8763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934200" y="10287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7010400" y="11811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162800" y="14859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7239000" y="16383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7315200" y="17907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7391400" y="19431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7417443" y="20955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7417443" y="22479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7417443" y="24003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7417443" y="25908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7417443" y="27051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7417443" y="28575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7467600" y="30099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7086600" y="13335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7315200" y="36576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7239000" y="38100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7162800" y="39624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7086600" y="41148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7010400" y="42672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858000" y="44196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705600" y="46482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7417443" y="32004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7391400" y="33528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7349924" y="3505200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Oval 47"/>
              <p:cNvSpPr/>
              <p:nvPr/>
            </p:nvSpPr>
            <p:spPr>
              <a:xfrm>
                <a:off x="2286000" y="152400"/>
                <a:ext cx="5181600" cy="5181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711388" y="1753969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বক্রতার কেন্দ্র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641476" y="2877234"/>
                <a:ext cx="623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C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3" name="Flowchart: Connector 52"/>
              <p:cNvSpPr/>
              <p:nvPr/>
            </p:nvSpPr>
            <p:spPr>
              <a:xfrm>
                <a:off x="7391400" y="2628900"/>
                <a:ext cx="115123" cy="190500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557247" y="2590800"/>
                <a:ext cx="623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P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868769" y="2400300"/>
                <a:ext cx="12553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মেরু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629400" y="304800"/>
                <a:ext cx="83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M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629400" y="4611469"/>
                <a:ext cx="83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M`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518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19466" y="157437"/>
            <a:ext cx="6600013" cy="5427970"/>
            <a:chOff x="719466" y="157437"/>
            <a:chExt cx="6600013" cy="5427970"/>
          </a:xfrm>
        </p:grpSpPr>
        <p:sp>
          <p:nvSpPr>
            <p:cNvPr id="30" name="Flowchart: Connector 29"/>
            <p:cNvSpPr/>
            <p:nvPr/>
          </p:nvSpPr>
          <p:spPr>
            <a:xfrm>
              <a:off x="3234066" y="2566622"/>
              <a:ext cx="125506" cy="190500"/>
            </a:xfrm>
            <a:prstGeom prst="flowChartConnector">
              <a:avLst/>
            </a:prstGeom>
            <a:solidFill>
              <a:srgbClr val="E010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19466" y="157437"/>
              <a:ext cx="6600013" cy="5427970"/>
              <a:chOff x="719466" y="157437"/>
              <a:chExt cx="6600013" cy="542797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5844785" y="814022"/>
                <a:ext cx="887506" cy="3771900"/>
                <a:chOff x="5844785" y="814022"/>
                <a:chExt cx="887506" cy="3771900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5920985" y="8140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073385" y="9664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149585" y="11188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6301985" y="14236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6378185" y="15760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6454385" y="17284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530585" y="18808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556628" y="20332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6556628" y="21856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6556628" y="23380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556628" y="25285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6556628" y="26428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6556628" y="27952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6606785" y="29476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225785" y="12712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454385" y="35953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6378185" y="37477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6301985" y="39001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6225785" y="40525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6149585" y="42049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5997185" y="43573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5844785" y="45859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6556628" y="31381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6530585" y="32905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489109" y="3442922"/>
                  <a:ext cx="125506" cy="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4" name="Flowchart: Connector 23"/>
                <p:cNvSpPr/>
                <p:nvPr/>
              </p:nvSpPr>
              <p:spPr>
                <a:xfrm>
                  <a:off x="6530585" y="2566622"/>
                  <a:ext cx="115123" cy="190500"/>
                </a:xfrm>
                <a:prstGeom prst="flowChartConnector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" name="Group 1"/>
              <p:cNvGrpSpPr/>
              <p:nvPr/>
            </p:nvGrpSpPr>
            <p:grpSpPr>
              <a:xfrm>
                <a:off x="719466" y="157437"/>
                <a:ext cx="6600013" cy="5427970"/>
                <a:chOff x="719466" y="157437"/>
                <a:chExt cx="6600013" cy="5427970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1245892" y="2642822"/>
                  <a:ext cx="5360893" cy="38100"/>
                </a:xfrm>
                <a:prstGeom prst="line">
                  <a:avLst/>
                </a:prstGeom>
                <a:solidFill>
                  <a:srgbClr val="E010B8"/>
                </a:solidFill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64" name="Group 63"/>
                <p:cNvGrpSpPr/>
                <p:nvPr/>
              </p:nvGrpSpPr>
              <p:grpSpPr>
                <a:xfrm>
                  <a:off x="719466" y="157437"/>
                  <a:ext cx="6600013" cy="5427970"/>
                  <a:chOff x="719466" y="157437"/>
                  <a:chExt cx="6600013" cy="5427970"/>
                </a:xfrm>
              </p:grpSpPr>
              <p:sp>
                <p:nvSpPr>
                  <p:cNvPr id="19" name="Arc 18"/>
                  <p:cNvSpPr/>
                  <p:nvPr/>
                </p:nvSpPr>
                <p:spPr>
                  <a:xfrm rot="2932061">
                    <a:off x="997200" y="-120297"/>
                    <a:ext cx="5427970" cy="5983438"/>
                  </a:xfrm>
                  <a:prstGeom prst="arc">
                    <a:avLst>
                      <a:gd name="adj1" fmla="val 15811897"/>
                      <a:gd name="adj2" fmla="val 21041890"/>
                    </a:avLst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776866" y="2148891"/>
                    <a:ext cx="623047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 smtClean="0">
                        <a:latin typeface="NikoshBAN" pitchFamily="2" charset="0"/>
                        <a:cs typeface="NikoshBAN" pitchFamily="2" charset="0"/>
                      </a:rPr>
                      <a:t>C</a:t>
                    </a:r>
                    <a:endParaRPr lang="en-US" sz="36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6696432" y="2528522"/>
                    <a:ext cx="623047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 smtClean="0">
                        <a:latin typeface="NikoshBAN" pitchFamily="2" charset="0"/>
                        <a:cs typeface="NikoshBAN" pitchFamily="2" charset="0"/>
                      </a:rPr>
                      <a:t>P</a:t>
                    </a:r>
                    <a:endParaRPr lang="en-US" sz="36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768585" y="242522"/>
                    <a:ext cx="8382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>
                        <a:latin typeface="NikoshBAN" pitchFamily="2" charset="0"/>
                        <a:cs typeface="NikoshBAN" pitchFamily="2" charset="0"/>
                      </a:rPr>
                      <a:t>M</a:t>
                    </a: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768585" y="4549191"/>
                    <a:ext cx="8382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 smtClean="0">
                        <a:latin typeface="NikoshBAN" pitchFamily="2" charset="0"/>
                        <a:cs typeface="NikoshBAN" pitchFamily="2" charset="0"/>
                      </a:rPr>
                      <a:t>M`</a:t>
                    </a:r>
                    <a:endParaRPr lang="en-US" sz="36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</p:grpSp>
        </p:grpSp>
      </p:grpSp>
      <p:sp>
        <p:nvSpPr>
          <p:cNvPr id="56" name="TextBox 55"/>
          <p:cNvSpPr txBox="1"/>
          <p:nvPr/>
        </p:nvSpPr>
        <p:spPr>
          <a:xfrm>
            <a:off x="609600" y="5449347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E010B8"/>
                </a:solidFill>
                <a:latin typeface="NikoshBAN" pitchFamily="2" charset="0"/>
                <a:cs typeface="NikoshBAN" pitchFamily="2" charset="0"/>
              </a:rPr>
              <a:t>প্রধান ফোকাস </a:t>
            </a:r>
            <a:endParaRPr lang="en-US" sz="3600" dirty="0">
              <a:solidFill>
                <a:srgbClr val="E010B8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16019" y="2762934"/>
            <a:ext cx="623047" cy="2686413"/>
            <a:chOff x="4516019" y="2762934"/>
            <a:chExt cx="623047" cy="2686413"/>
          </a:xfrm>
        </p:grpSpPr>
        <p:sp>
          <p:nvSpPr>
            <p:cNvPr id="23" name="TextBox 22"/>
            <p:cNvSpPr txBox="1"/>
            <p:nvPr/>
          </p:nvSpPr>
          <p:spPr>
            <a:xfrm>
              <a:off x="4516019" y="2762934"/>
              <a:ext cx="623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F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7" name="Straight Arrow Connector 56"/>
            <p:cNvCxnSpPr>
              <a:stCxn id="56" idx="0"/>
            </p:cNvCxnSpPr>
            <p:nvPr/>
          </p:nvCxnSpPr>
          <p:spPr>
            <a:xfrm flipV="1">
              <a:off x="4648200" y="3233735"/>
              <a:ext cx="56281" cy="2215612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Oval 57"/>
          <p:cNvSpPr/>
          <p:nvPr/>
        </p:nvSpPr>
        <p:spPr>
          <a:xfrm>
            <a:off x="1600200" y="1138557"/>
            <a:ext cx="152400" cy="156843"/>
          </a:xfrm>
          <a:prstGeom prst="ellipse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600200" y="1809749"/>
            <a:ext cx="152400" cy="156843"/>
          </a:xfrm>
          <a:prstGeom prst="ellipse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600200" y="3272157"/>
            <a:ext cx="152400" cy="156843"/>
          </a:xfrm>
          <a:prstGeom prst="ellipse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600200" y="3857775"/>
            <a:ext cx="152400" cy="156843"/>
          </a:xfrm>
          <a:prstGeom prst="ellipse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2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C 0.01858 -0.0162 0.04896 -0.00277 0.07118 -0.00023 C 0.08247 0.00371 0.09063 0.0044 0.10295 0.00579 C 0.11407 0.00834 0.12327 0.01042 0.1349 0.01181 C 0.21962 0.04051 0.30973 0.0169 0.39705 0.01598 C 0.41789 0.01112 0.43768 0.00741 0.45903 0.00579 C 0.47448 0.00047 0.46302 0.00371 0.49393 0.00371 C 0.48629 0.00718 0.48195 0.01667 0.47431 0.01991 C 0.46771 0.02871 0.4599 0.03542 0.45295 0.04399 C 0.44931 0.05417 0.44445 0.06505 0.43941 0.07431 C 0.43386 0.08426 0.43837 0.07084 0.43334 0.08426 C 0.43039 0.09213 0.42865 0.10047 0.4257 0.10834 C 0.42414 0.1125 0.42327 0.1169 0.42118 0.12061 C 0.41858 0.12477 0.41216 0.13241 0.41216 0.13264 C 0.4099 0.14075 0.40573 0.14399 0.40157 0.1507 C 0.39358 0.16343 0.38768 0.17338 0.37726 0.18264 C 0.37361 0.18588 0.37049 0.1919 0.36667 0.19491 C 0.36389 0.197 0.36059 0.19746 0.35764 0.19885 C 0.35035 0.20811 0.34688 0.21505 0.33629 0.21505 " pathEditMode="relative" rAng="0" ptsTypes="ffffffffffffffffffA">
                                      <p:cBhvr>
                                        <p:cTn id="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995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0.01962 -0.0081 0.05191 -0.00116 0.07552 1.48148E-6 C 0.0875 0.00231 0.09618 0.00254 0.10938 0.00324 C 0.12118 0.00463 0.13091 0.00579 0.14323 0.00648 C 0.23334 0.02153 0.32917 0.00926 0.42188 0.00879 C 0.4441 0.00625 0.46511 0.00417 0.48785 0.00324 C 0.50417 0.00046 0.49202 0.00231 0.525 0.00231 C 0.51684 0.00393 0.51216 0.00903 0.504 0.01065 C 0.49705 0.01528 0.48872 0.01898 0.48143 0.02361 C 0.47743 0.02893 0.4724 0.03472 0.46702 0.03958 C 0.46111 0.04467 0.4658 0.03773 0.46059 0.04467 C 0.4573 0.04884 0.45556 0.05347 0.45243 0.05764 C 0.4507 0.05972 0.44983 0.06204 0.44757 0.06389 C 0.4448 0.06597 0.43802 0.07014 0.43802 0.07037 C 0.43559 0.07454 0.43125 0.07639 0.42674 0.07986 C 0.41823 0.08657 0.41198 0.0919 0.40087 0.09676 C 0.39705 0.09861 0.39375 0.10162 0.38959 0.10324 C 0.38664 0.1044 0.38316 0.10463 0.38004 0.10532 C 0.37223 0.11042 0.36858 0.11412 0.3573 0.11412 " pathEditMode="relative" rAng="0" ptsTypes="ffffffffffffffffffA">
                                      <p:cBhvr>
                                        <p:cTn id="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53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32 C 0.01927 0.01157 0.05105 0.00625 0.07431 0.00532 C 0.08611 0.0037 0.0948 0.00324 0.10764 0.00277 C 0.11927 0.00185 0.12882 0.00115 0.14098 0.00046 C 0.22969 -0.01065 0.32396 -0.00139 0.41528 -0.00116 C 0.43698 0.00092 0.45782 0.00231 0.48004 0.00277 C 0.49618 0.00509 0.4842 0.0037 0.51667 0.0037 C 0.50851 0.00231 0.504 -0.00139 0.49601 -0.00255 C 0.48924 -0.00579 0.48091 -0.00857 0.47379 -0.01181 C 0.46997 -0.01574 0.46476 -0.01991 0.45955 -0.02338 C 0.45382 -0.02732 0.45851 -0.02223 0.45313 -0.02732 C 0.45018 -0.03033 0.44827 -0.03357 0.44514 -0.03658 C 0.44358 -0.0382 0.44271 -0.04005 0.44045 -0.04121 C 0.43785 -0.04306 0.43108 -0.04607 0.43108 -0.04584 C 0.42865 -0.04931 0.42431 -0.05047 0.41997 -0.05301 C 0.41164 -0.05787 0.40539 -0.06181 0.39462 -0.06528 C 0.3908 -0.06644 0.3875 -0.06875 0.38351 -0.06991 C 0.38056 -0.07084 0.37709 -0.07107 0.37396 -0.07153 C 0.36632 -0.07524 0.36268 -0.07755 0.35174 -0.07755 " pathEditMode="relative" rAng="0" ptsTypes="ffffffffffffffffffA">
                                      <p:cBhvr>
                                        <p:cTn id="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-384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708 C 0.01927 -0.01574 0.05105 -0.02523 0.07431 -0.02708 C 0.08611 -0.02963 0.09462 -0.03009 0.10764 -0.03102 C 0.11927 -0.03287 0.12865 -0.03426 0.14098 -0.03518 C 0.22952 -0.05486 0.32379 -0.03865 0.41528 -0.03819 C 0.43698 -0.03472 0.45782 -0.0324 0.48004 -0.03102 C 0.49618 -0.02731 0.48403 -0.02963 0.51667 -0.02963 C 0.50851 -0.03194 0.504 -0.03842 0.49601 -0.04074 C 0.48907 -0.04676 0.48091 -0.05115 0.47379 -0.05717 C 0.4698 -0.06412 0.46476 -0.07176 0.45955 -0.07801 C 0.45365 -0.08472 0.45851 -0.07546 0.45313 -0.08472 C 0.45 -0.09028 0.44827 -0.09583 0.44514 -0.10139 C 0.44358 -0.10393 0.44254 -0.10694 0.44028 -0.10972 C 0.43768 -0.1125 0.43108 -0.11782 0.43108 -0.11805 C 0.42865 -0.12338 0.42414 -0.12569 0.41997 -0.13032 C 0.41146 -0.13889 0.40539 -0.1456 0.39445 -0.15185 C 0.39063 -0.1544 0.3875 -0.15856 0.38334 -0.16041 C 0.38039 -0.16203 0.37709 -0.16227 0.37396 -0.16296 C 0.36632 -0.16944 0.36268 -0.17384 0.35157 -0.17384 " pathEditMode="relative" rAng="0" ptsTypes="ffffffffffffffffffA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Arrow Connector 91"/>
          <p:cNvCxnSpPr>
            <a:stCxn id="88" idx="0"/>
          </p:cNvCxnSpPr>
          <p:nvPr/>
        </p:nvCxnSpPr>
        <p:spPr>
          <a:xfrm flipV="1">
            <a:off x="4648200" y="3767457"/>
            <a:ext cx="56281" cy="221561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09600" y="710894"/>
            <a:ext cx="8077200" cy="5918506"/>
            <a:chOff x="609600" y="177172"/>
            <a:chExt cx="8077200" cy="5918506"/>
          </a:xfrm>
        </p:grpSpPr>
        <p:sp>
          <p:nvSpPr>
            <p:cNvPr id="88" name="TextBox 87"/>
            <p:cNvSpPr txBox="1"/>
            <p:nvPr/>
          </p:nvSpPr>
          <p:spPr>
            <a:xfrm>
              <a:off x="609600" y="5449347"/>
              <a:ext cx="807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E010B8"/>
                  </a:solidFill>
                  <a:latin typeface="NikoshBAN" pitchFamily="2" charset="0"/>
                  <a:cs typeface="NikoshBAN" pitchFamily="2" charset="0"/>
                </a:rPr>
                <a:t>প্রধান ফোকাস </a:t>
              </a:r>
              <a:endParaRPr lang="en-US" sz="3600" dirty="0">
                <a:solidFill>
                  <a:srgbClr val="E010B8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15187" y="177172"/>
              <a:ext cx="6600013" cy="5427970"/>
              <a:chOff x="715187" y="177172"/>
              <a:chExt cx="6600013" cy="542797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1600200" y="1138557"/>
                <a:ext cx="152400" cy="15684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715187" y="177172"/>
                <a:ext cx="6600013" cy="5427970"/>
                <a:chOff x="715187" y="177172"/>
                <a:chExt cx="6600013" cy="5427970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1600200" y="1809749"/>
                  <a:ext cx="152400" cy="1568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715187" y="177172"/>
                  <a:ext cx="6600013" cy="5427970"/>
                  <a:chOff x="715187" y="177172"/>
                  <a:chExt cx="6600013" cy="5427970"/>
                </a:xfrm>
              </p:grpSpPr>
              <p:sp>
                <p:nvSpPr>
                  <p:cNvPr id="66" name="Oval 65"/>
                  <p:cNvSpPr/>
                  <p:nvPr/>
                </p:nvSpPr>
                <p:spPr>
                  <a:xfrm>
                    <a:off x="1600200" y="3272157"/>
                    <a:ext cx="152400" cy="15684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715187" y="177172"/>
                    <a:ext cx="6600013" cy="5427970"/>
                    <a:chOff x="715187" y="177172"/>
                    <a:chExt cx="6600013" cy="5427970"/>
                  </a:xfrm>
                </p:grpSpPr>
                <p:grpSp>
                  <p:nvGrpSpPr>
                    <p:cNvPr id="85" name="Group 84"/>
                    <p:cNvGrpSpPr/>
                    <p:nvPr/>
                  </p:nvGrpSpPr>
                  <p:grpSpPr>
                    <a:xfrm>
                      <a:off x="715187" y="177172"/>
                      <a:ext cx="6600013" cy="5427970"/>
                      <a:chOff x="791387" y="177172"/>
                      <a:chExt cx="6600013" cy="5427970"/>
                    </a:xfrm>
                  </p:grpSpPr>
                  <p:grpSp>
                    <p:nvGrpSpPr>
                      <p:cNvPr id="84" name="Group 83"/>
                      <p:cNvGrpSpPr/>
                      <p:nvPr/>
                    </p:nvGrpSpPr>
                    <p:grpSpPr>
                      <a:xfrm>
                        <a:off x="791387" y="177172"/>
                        <a:ext cx="6600013" cy="5427970"/>
                        <a:chOff x="791387" y="177172"/>
                        <a:chExt cx="6600013" cy="5427970"/>
                      </a:xfrm>
                    </p:grpSpPr>
                    <p:grpSp>
                      <p:nvGrpSpPr>
                        <p:cNvPr id="83" name="Group 82"/>
                        <p:cNvGrpSpPr/>
                        <p:nvPr/>
                      </p:nvGrpSpPr>
                      <p:grpSpPr>
                        <a:xfrm>
                          <a:off x="791387" y="177172"/>
                          <a:ext cx="6600013" cy="5427970"/>
                          <a:chOff x="838200" y="177172"/>
                          <a:chExt cx="6600013" cy="5427970"/>
                        </a:xfrm>
                      </p:grpSpPr>
                      <p:sp>
                        <p:nvSpPr>
                          <p:cNvPr id="3" name="Arc 2"/>
                          <p:cNvSpPr/>
                          <p:nvPr/>
                        </p:nvSpPr>
                        <p:spPr>
                          <a:xfrm rot="2932061">
                            <a:off x="1115934" y="-100562"/>
                            <a:ext cx="5427970" cy="5983438"/>
                          </a:xfrm>
                          <a:prstGeom prst="arc">
                            <a:avLst>
                              <a:gd name="adj1" fmla="val 15811897"/>
                              <a:gd name="adj2" fmla="val 21041890"/>
                            </a:avLst>
                          </a:prstGeom>
                        </p:spPr>
                        <p:style>
                          <a:lnRef idx="3">
                            <a:schemeClr val="dk1"/>
                          </a:lnRef>
                          <a:fillRef idx="0">
                            <a:schemeClr val="dk1"/>
                          </a:fillRef>
                          <a:effectRef idx="2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grpSp>
                        <p:nvGrpSpPr>
                          <p:cNvPr id="4" name="Group 3"/>
                          <p:cNvGrpSpPr/>
                          <p:nvPr/>
                        </p:nvGrpSpPr>
                        <p:grpSpPr>
                          <a:xfrm>
                            <a:off x="1364626" y="262257"/>
                            <a:ext cx="6073587" cy="4953000"/>
                            <a:chOff x="2106707" y="304800"/>
                            <a:chExt cx="6073587" cy="4953000"/>
                          </a:xfrm>
                        </p:grpSpPr>
                        <p:grpSp>
                          <p:nvGrpSpPr>
                            <p:cNvPr id="5" name="Group 4"/>
                            <p:cNvGrpSpPr/>
                            <p:nvPr/>
                          </p:nvGrpSpPr>
                          <p:grpSpPr>
                            <a:xfrm>
                              <a:off x="2106707" y="876300"/>
                              <a:ext cx="5486399" cy="3771900"/>
                              <a:chOff x="2106707" y="876300"/>
                              <a:chExt cx="5486399" cy="3771900"/>
                            </a:xfrm>
                          </p:grpSpPr>
                          <p:cxnSp>
                            <p:nvCxnSpPr>
                              <p:cNvPr id="16" name="Straight Connector 15"/>
                              <p:cNvCxnSpPr/>
                              <p:nvPr/>
                            </p:nvCxnSpPr>
                            <p:spPr>
                              <a:xfrm>
                                <a:off x="2106707" y="2705100"/>
                                <a:ext cx="5360893" cy="3810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2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1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17" name="Flowchart: Connector 16"/>
                              <p:cNvSpPr/>
                              <p:nvPr/>
                            </p:nvSpPr>
                            <p:spPr>
                              <a:xfrm>
                                <a:off x="5569575" y="2647950"/>
                                <a:ext cx="125506" cy="171450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rgbClr val="00B0F0"/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8" name="Flowchart: Connector 17"/>
                              <p:cNvSpPr/>
                              <p:nvPr/>
                            </p:nvSpPr>
                            <p:spPr>
                              <a:xfrm>
                                <a:off x="4094881" y="2628900"/>
                                <a:ext cx="125506" cy="190500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cxnSp>
                            <p:nvCxnSpPr>
                              <p:cNvPr id="19" name="Straight Connector 18"/>
                              <p:cNvCxnSpPr/>
                              <p:nvPr/>
                            </p:nvCxnSpPr>
                            <p:spPr>
                              <a:xfrm>
                                <a:off x="6781800" y="8763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0" name="Straight Connector 19"/>
                              <p:cNvCxnSpPr/>
                              <p:nvPr/>
                            </p:nvCxnSpPr>
                            <p:spPr>
                              <a:xfrm>
                                <a:off x="6934200" y="10287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1" name="Straight Connector 20"/>
                              <p:cNvCxnSpPr/>
                              <p:nvPr/>
                            </p:nvCxnSpPr>
                            <p:spPr>
                              <a:xfrm>
                                <a:off x="7010400" y="11811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2" name="Straight Connector 21"/>
                              <p:cNvCxnSpPr/>
                              <p:nvPr/>
                            </p:nvCxnSpPr>
                            <p:spPr>
                              <a:xfrm>
                                <a:off x="7162800" y="14859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3" name="Straight Connector 22"/>
                              <p:cNvCxnSpPr/>
                              <p:nvPr/>
                            </p:nvCxnSpPr>
                            <p:spPr>
                              <a:xfrm>
                                <a:off x="7239000" y="16383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4" name="Straight Connector 23"/>
                              <p:cNvCxnSpPr/>
                              <p:nvPr/>
                            </p:nvCxnSpPr>
                            <p:spPr>
                              <a:xfrm>
                                <a:off x="7315200" y="17907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5" name="Straight Connector 24"/>
                              <p:cNvCxnSpPr/>
                              <p:nvPr/>
                            </p:nvCxnSpPr>
                            <p:spPr>
                              <a:xfrm>
                                <a:off x="7391400" y="19431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6" name="Straight Connector 25"/>
                              <p:cNvCxnSpPr/>
                              <p:nvPr/>
                            </p:nvCxnSpPr>
                            <p:spPr>
                              <a:xfrm>
                                <a:off x="7417443" y="20955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7" name="Straight Connector 26"/>
                              <p:cNvCxnSpPr/>
                              <p:nvPr/>
                            </p:nvCxnSpPr>
                            <p:spPr>
                              <a:xfrm>
                                <a:off x="7417443" y="22479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8" name="Straight Connector 27"/>
                              <p:cNvCxnSpPr/>
                              <p:nvPr/>
                            </p:nvCxnSpPr>
                            <p:spPr>
                              <a:xfrm>
                                <a:off x="7417443" y="24003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9" name="Straight Connector 28"/>
                              <p:cNvCxnSpPr/>
                              <p:nvPr/>
                            </p:nvCxnSpPr>
                            <p:spPr>
                              <a:xfrm>
                                <a:off x="7417443" y="25908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0" name="Straight Connector 29"/>
                              <p:cNvCxnSpPr/>
                              <p:nvPr/>
                            </p:nvCxnSpPr>
                            <p:spPr>
                              <a:xfrm>
                                <a:off x="7417443" y="27051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1" name="Straight Connector 30"/>
                              <p:cNvCxnSpPr/>
                              <p:nvPr/>
                            </p:nvCxnSpPr>
                            <p:spPr>
                              <a:xfrm>
                                <a:off x="7417443" y="28575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2" name="Straight Connector 31"/>
                              <p:cNvCxnSpPr/>
                              <p:nvPr/>
                            </p:nvCxnSpPr>
                            <p:spPr>
                              <a:xfrm>
                                <a:off x="7467600" y="30099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3" name="Straight Connector 32"/>
                              <p:cNvCxnSpPr/>
                              <p:nvPr/>
                            </p:nvCxnSpPr>
                            <p:spPr>
                              <a:xfrm>
                                <a:off x="7086600" y="13335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4" name="Straight Connector 33"/>
                              <p:cNvCxnSpPr/>
                              <p:nvPr/>
                            </p:nvCxnSpPr>
                            <p:spPr>
                              <a:xfrm>
                                <a:off x="7315200" y="36576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5" name="Straight Connector 34"/>
                              <p:cNvCxnSpPr/>
                              <p:nvPr/>
                            </p:nvCxnSpPr>
                            <p:spPr>
                              <a:xfrm>
                                <a:off x="7239000" y="38100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6" name="Straight Connector 35"/>
                              <p:cNvCxnSpPr/>
                              <p:nvPr/>
                            </p:nvCxnSpPr>
                            <p:spPr>
                              <a:xfrm>
                                <a:off x="7162800" y="39624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7" name="Straight Connector 36"/>
                              <p:cNvCxnSpPr/>
                              <p:nvPr/>
                            </p:nvCxnSpPr>
                            <p:spPr>
                              <a:xfrm>
                                <a:off x="7086600" y="41148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8" name="Straight Connector 37"/>
                              <p:cNvCxnSpPr/>
                              <p:nvPr/>
                            </p:nvCxnSpPr>
                            <p:spPr>
                              <a:xfrm>
                                <a:off x="7010400" y="42672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9" name="Straight Connector 38"/>
                              <p:cNvCxnSpPr/>
                              <p:nvPr/>
                            </p:nvCxnSpPr>
                            <p:spPr>
                              <a:xfrm>
                                <a:off x="6858000" y="44196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40" name="Straight Connector 39"/>
                              <p:cNvCxnSpPr/>
                              <p:nvPr/>
                            </p:nvCxnSpPr>
                            <p:spPr>
                              <a:xfrm>
                                <a:off x="6705600" y="46482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41" name="Straight Connector 40"/>
                              <p:cNvCxnSpPr/>
                              <p:nvPr/>
                            </p:nvCxnSpPr>
                            <p:spPr>
                              <a:xfrm>
                                <a:off x="7417443" y="32004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42" name="Straight Connector 41"/>
                              <p:cNvCxnSpPr/>
                              <p:nvPr/>
                            </p:nvCxnSpPr>
                            <p:spPr>
                              <a:xfrm>
                                <a:off x="7391400" y="33528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43" name="Straight Connector 42"/>
                              <p:cNvCxnSpPr/>
                              <p:nvPr/>
                            </p:nvCxnSpPr>
                            <p:spPr>
                              <a:xfrm>
                                <a:off x="7349924" y="3505200"/>
                                <a:ext cx="125506" cy="0"/>
                              </a:xfrm>
                              <a:prstGeom prst="line">
                                <a:avLst/>
                              </a:prstGeom>
                              <a:solidFill>
                                <a:srgbClr val="E010B8"/>
                              </a:solidFill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8" name="TextBox 7"/>
                            <p:cNvSpPr txBox="1"/>
                            <p:nvPr/>
                          </p:nvSpPr>
                          <p:spPr>
                            <a:xfrm>
                              <a:off x="3637681" y="2211169"/>
                              <a:ext cx="623047" cy="64633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3600" dirty="0" smtClean="0">
                                  <a:latin typeface="NikoshBAN" pitchFamily="2" charset="0"/>
                                  <a:cs typeface="NikoshBAN" pitchFamily="2" charset="0"/>
                                </a:rPr>
                                <a:t>C</a:t>
                              </a:r>
                              <a:endParaRPr lang="en-US" sz="3600" dirty="0">
                                <a:latin typeface="NikoshBAN" pitchFamily="2" charset="0"/>
                                <a:cs typeface="NikoshBAN" pitchFamily="2" charset="0"/>
                              </a:endParaRPr>
                            </a:p>
                          </p:txBody>
                        </p:sp>
                        <p:sp>
                          <p:nvSpPr>
                            <p:cNvPr id="9" name="TextBox 8"/>
                            <p:cNvSpPr txBox="1"/>
                            <p:nvPr/>
                          </p:nvSpPr>
                          <p:spPr>
                            <a:xfrm>
                              <a:off x="5376834" y="2825212"/>
                              <a:ext cx="623047" cy="64633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3600" dirty="0" smtClean="0">
                                  <a:latin typeface="NikoshBAN" pitchFamily="2" charset="0"/>
                                  <a:cs typeface="NikoshBAN" pitchFamily="2" charset="0"/>
                                </a:rPr>
                                <a:t>F</a:t>
                              </a:r>
                              <a:endParaRPr lang="en-US" sz="3600" dirty="0">
                                <a:latin typeface="NikoshBAN" pitchFamily="2" charset="0"/>
                                <a:cs typeface="NikoshBAN" pitchFamily="2" charset="0"/>
                              </a:endParaRPr>
                            </a:p>
                          </p:txBody>
                        </p:sp>
                        <p:sp>
                          <p:nvSpPr>
                            <p:cNvPr id="11" name="Flowchart: Connector 10"/>
                            <p:cNvSpPr/>
                            <p:nvPr/>
                          </p:nvSpPr>
                          <p:spPr>
                            <a:xfrm>
                              <a:off x="7391400" y="2628900"/>
                              <a:ext cx="115123" cy="190500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5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12" name="TextBox 11"/>
                            <p:cNvSpPr txBox="1"/>
                            <p:nvPr/>
                          </p:nvSpPr>
                          <p:spPr>
                            <a:xfrm>
                              <a:off x="7557247" y="2590800"/>
                              <a:ext cx="623047" cy="64633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3600" dirty="0" smtClean="0">
                                  <a:latin typeface="NikoshBAN" pitchFamily="2" charset="0"/>
                                  <a:cs typeface="NikoshBAN" pitchFamily="2" charset="0"/>
                                </a:rPr>
                                <a:t>P</a:t>
                              </a:r>
                              <a:endParaRPr lang="en-US" sz="3600" dirty="0">
                                <a:latin typeface="NikoshBAN" pitchFamily="2" charset="0"/>
                                <a:cs typeface="NikoshBAN" pitchFamily="2" charset="0"/>
                              </a:endParaRPr>
                            </a:p>
                          </p:txBody>
                        </p:sp>
                        <p:sp>
                          <p:nvSpPr>
                            <p:cNvPr id="14" name="TextBox 13"/>
                            <p:cNvSpPr txBox="1"/>
                            <p:nvPr/>
                          </p:nvSpPr>
                          <p:spPr>
                            <a:xfrm>
                              <a:off x="6629400" y="304800"/>
                              <a:ext cx="838200" cy="64633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3600" dirty="0">
                                  <a:latin typeface="NikoshBAN" pitchFamily="2" charset="0"/>
                                  <a:cs typeface="NikoshBAN" pitchFamily="2" charset="0"/>
                                </a:rPr>
                                <a:t>M</a:t>
                              </a:r>
                            </a:p>
                          </p:txBody>
                        </p:sp>
                        <p:sp>
                          <p:nvSpPr>
                            <p:cNvPr id="15" name="TextBox 14"/>
                            <p:cNvSpPr txBox="1"/>
                            <p:nvPr/>
                          </p:nvSpPr>
                          <p:spPr>
                            <a:xfrm>
                              <a:off x="6629400" y="4611469"/>
                              <a:ext cx="838200" cy="64633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3600" dirty="0" smtClean="0">
                                  <a:latin typeface="NikoshBAN" pitchFamily="2" charset="0"/>
                                  <a:cs typeface="NikoshBAN" pitchFamily="2" charset="0"/>
                                </a:rPr>
                                <a:t>M`</a:t>
                              </a:r>
                              <a:endParaRPr lang="en-US" sz="3600" dirty="0">
                                <a:latin typeface="NikoshBAN" pitchFamily="2" charset="0"/>
                                <a:cs typeface="NikoshBAN" pitchFamily="2" charset="0"/>
                              </a:endParaRPr>
                            </a:p>
                          </p:txBody>
                        </p:sp>
                      </p:grpSp>
                    </p:grpSp>
                    <p:cxnSp>
                      <p:nvCxnSpPr>
                        <p:cNvPr id="45" name="Straight Connector 44"/>
                        <p:cNvCxnSpPr/>
                        <p:nvPr/>
                      </p:nvCxnSpPr>
                      <p:spPr>
                        <a:xfrm>
                          <a:off x="1309983" y="1900557"/>
                          <a:ext cx="5243217" cy="0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accent5"/>
                        </a:lnRef>
                        <a:fillRef idx="0">
                          <a:schemeClr val="accent5"/>
                        </a:fillRef>
                        <a:effectRef idx="2">
                          <a:schemeClr val="accent5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" name="Straight Connector 45"/>
                        <p:cNvCxnSpPr/>
                        <p:nvPr/>
                      </p:nvCxnSpPr>
                      <p:spPr>
                        <a:xfrm>
                          <a:off x="1364626" y="1219200"/>
                          <a:ext cx="4973420" cy="0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" name="Straight Connector 48"/>
                        <p:cNvCxnSpPr/>
                        <p:nvPr/>
                      </p:nvCxnSpPr>
                      <p:spPr>
                        <a:xfrm>
                          <a:off x="1364626" y="3936196"/>
                          <a:ext cx="5042646" cy="0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Straight Connector 49"/>
                        <p:cNvCxnSpPr/>
                        <p:nvPr/>
                      </p:nvCxnSpPr>
                      <p:spPr>
                        <a:xfrm>
                          <a:off x="1364626" y="3346988"/>
                          <a:ext cx="5257799" cy="0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accent5"/>
                        </a:lnRef>
                        <a:fillRef idx="0">
                          <a:schemeClr val="accent5"/>
                        </a:fillRef>
                        <a:effectRef idx="2">
                          <a:schemeClr val="accent5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58" name="Straight Arrow Connector 57"/>
                      <p:cNvCxnSpPr/>
                      <p:nvPr/>
                    </p:nvCxnSpPr>
                    <p:spPr>
                      <a:xfrm flipH="1" flipV="1">
                        <a:off x="4045072" y="2357757"/>
                        <a:ext cx="2577353" cy="989231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Straight Arrow Connector 59"/>
                      <p:cNvCxnSpPr/>
                      <p:nvPr/>
                    </p:nvCxnSpPr>
                    <p:spPr>
                      <a:xfrm flipH="1" flipV="1">
                        <a:off x="4267200" y="2168626"/>
                        <a:ext cx="2126626" cy="1767571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Straight Arrow Connector 61"/>
                      <p:cNvCxnSpPr/>
                      <p:nvPr/>
                    </p:nvCxnSpPr>
                    <p:spPr>
                      <a:xfrm flipH="1">
                        <a:off x="4191000" y="1900557"/>
                        <a:ext cx="2431425" cy="1071243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Straight Arrow Connector 70"/>
                      <p:cNvCxnSpPr/>
                      <p:nvPr/>
                    </p:nvCxnSpPr>
                    <p:spPr>
                      <a:xfrm flipH="1">
                        <a:off x="4419600" y="1219200"/>
                        <a:ext cx="1886819" cy="1938657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7" name="Oval 66"/>
                    <p:cNvSpPr/>
                    <p:nvPr/>
                  </p:nvSpPr>
                  <p:spPr>
                    <a:xfrm>
                      <a:off x="1600200" y="3857775"/>
                      <a:ext cx="152400" cy="15684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2" name="TextBox 1"/>
          <p:cNvSpPr txBox="1"/>
          <p:nvPr/>
        </p:nvSpPr>
        <p:spPr>
          <a:xfrm>
            <a:off x="228600" y="228600"/>
            <a:ext cx="8686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অবতল দর্পণে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4462701" y="5983069"/>
            <a:ext cx="438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E010B8"/>
                </a:solidFill>
                <a:latin typeface="NikoshBAN" pitchFamily="2" charset="0"/>
                <a:cs typeface="NikoshBAN" pitchFamily="2" charset="0"/>
              </a:rPr>
              <a:t>প্রধান ফোকাস </a:t>
            </a:r>
            <a:endParaRPr lang="en-US" sz="3600" dirty="0">
              <a:solidFill>
                <a:srgbClr val="E010B8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6620356" y="3880388"/>
            <a:ext cx="56281" cy="221561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533400" y="1609155"/>
            <a:ext cx="8991600" cy="4486845"/>
            <a:chOff x="533400" y="542355"/>
            <a:chExt cx="8991600" cy="4486845"/>
          </a:xfrm>
        </p:grpSpPr>
        <p:grpSp>
          <p:nvGrpSpPr>
            <p:cNvPr id="104" name="Group 103"/>
            <p:cNvGrpSpPr/>
            <p:nvPr/>
          </p:nvGrpSpPr>
          <p:grpSpPr>
            <a:xfrm>
              <a:off x="533400" y="542355"/>
              <a:ext cx="8991600" cy="4486845"/>
              <a:chOff x="533400" y="542355"/>
              <a:chExt cx="8991600" cy="448684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533400" y="542355"/>
                <a:ext cx="8991600" cy="4486845"/>
                <a:chOff x="2136525" y="542355"/>
                <a:chExt cx="8991600" cy="4486845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2136525" y="542355"/>
                  <a:ext cx="8991600" cy="3985631"/>
                  <a:chOff x="2136525" y="542355"/>
                  <a:chExt cx="8991600" cy="3985631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2136525" y="542355"/>
                    <a:ext cx="8991600" cy="3985631"/>
                    <a:chOff x="2183338" y="542355"/>
                    <a:chExt cx="8991600" cy="3985631"/>
                  </a:xfrm>
                </p:grpSpPr>
                <p:sp>
                  <p:nvSpPr>
                    <p:cNvPr id="20" name="Arc 19"/>
                    <p:cNvSpPr/>
                    <p:nvPr/>
                  </p:nvSpPr>
                  <p:spPr>
                    <a:xfrm rot="14118498">
                      <a:off x="6875772" y="228820"/>
                      <a:ext cx="3985631" cy="4612701"/>
                    </a:xfrm>
                    <a:prstGeom prst="arc">
                      <a:avLst>
                        <a:gd name="adj1" fmla="val 15811897"/>
                        <a:gd name="adj2" fmla="val 21041890"/>
                      </a:avLst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2183338" y="720826"/>
                      <a:ext cx="7974538" cy="3761873"/>
                      <a:chOff x="2925419" y="763369"/>
                      <a:chExt cx="7974538" cy="3761873"/>
                    </a:xfrm>
                  </p:grpSpPr>
                  <p:grpSp>
                    <p:nvGrpSpPr>
                      <p:cNvPr id="22" name="Group 21"/>
                      <p:cNvGrpSpPr/>
                      <p:nvPr/>
                    </p:nvGrpSpPr>
                    <p:grpSpPr>
                      <a:xfrm>
                        <a:off x="2925419" y="1181100"/>
                        <a:ext cx="7848600" cy="2628900"/>
                        <a:chOff x="2925419" y="1181100"/>
                        <a:chExt cx="7848600" cy="2628900"/>
                      </a:xfrm>
                    </p:grpSpPr>
                    <p:cxnSp>
                      <p:nvCxnSpPr>
                        <p:cNvPr id="29" name="Straight Connector 28"/>
                        <p:cNvCxnSpPr/>
                        <p:nvPr/>
                      </p:nvCxnSpPr>
                      <p:spPr>
                        <a:xfrm>
                          <a:off x="2925419" y="2724150"/>
                          <a:ext cx="7848600" cy="19050"/>
                        </a:xfrm>
                        <a:prstGeom prst="line">
                          <a:avLst/>
                        </a:prstGeom>
                        <a:solidFill>
                          <a:srgbClr val="E010B8"/>
                        </a:solidFill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" name="Flowchart: Connector 29"/>
                        <p:cNvSpPr/>
                        <p:nvPr/>
                      </p:nvSpPr>
                      <p:spPr>
                        <a:xfrm>
                          <a:off x="9097619" y="2647950"/>
                          <a:ext cx="125506" cy="171450"/>
                        </a:xfrm>
                        <a:prstGeom prst="flowChartConnector">
                          <a:avLst/>
                        </a:prstGeom>
                        <a:solidFill>
                          <a:srgbClr val="00B0F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" name="Flowchart: Connector 30"/>
                        <p:cNvSpPr/>
                        <p:nvPr/>
                      </p:nvSpPr>
                      <p:spPr>
                        <a:xfrm>
                          <a:off x="10393019" y="2628900"/>
                          <a:ext cx="125506" cy="190500"/>
                        </a:xfrm>
                        <a:prstGeom prst="flowChartConnector">
                          <a:avLst/>
                        </a:prstGeom>
                        <a:solidFill>
                          <a:srgbClr val="E010B8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4" name="Straight Connector 33"/>
                        <p:cNvCxnSpPr/>
                        <p:nvPr/>
                      </p:nvCxnSpPr>
                      <p:spPr>
                        <a:xfrm>
                          <a:off x="7981513" y="1181100"/>
                          <a:ext cx="125506" cy="0"/>
                        </a:xfrm>
                        <a:prstGeom prst="line">
                          <a:avLst/>
                        </a:prstGeom>
                        <a:solidFill>
                          <a:srgbClr val="E010B8"/>
                        </a:solidFill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" name="Straight Connector 34"/>
                        <p:cNvCxnSpPr/>
                        <p:nvPr/>
                      </p:nvCxnSpPr>
                      <p:spPr>
                        <a:xfrm>
                          <a:off x="7752913" y="1485900"/>
                          <a:ext cx="125506" cy="0"/>
                        </a:xfrm>
                        <a:prstGeom prst="line">
                          <a:avLst/>
                        </a:prstGeom>
                        <a:solidFill>
                          <a:srgbClr val="E010B8"/>
                        </a:solidFill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" name="Straight Connector 35"/>
                        <p:cNvCxnSpPr/>
                        <p:nvPr/>
                      </p:nvCxnSpPr>
                      <p:spPr>
                        <a:xfrm>
                          <a:off x="7600513" y="1638300"/>
                          <a:ext cx="125506" cy="0"/>
                        </a:xfrm>
                        <a:prstGeom prst="line">
                          <a:avLst/>
                        </a:prstGeom>
                        <a:solidFill>
                          <a:srgbClr val="E010B8"/>
                        </a:solidFill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" name="Straight Connector 36"/>
                        <p:cNvCxnSpPr/>
                        <p:nvPr/>
                      </p:nvCxnSpPr>
                      <p:spPr>
                        <a:xfrm>
                          <a:off x="7524313" y="1795143"/>
                          <a:ext cx="125506" cy="0"/>
                        </a:xfrm>
                        <a:prstGeom prst="line">
                          <a:avLst/>
                        </a:prstGeom>
                        <a:solidFill>
                          <a:srgbClr val="E010B8"/>
                        </a:solidFill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" name="Straight Connector 37"/>
                        <p:cNvCxnSpPr/>
                        <p:nvPr/>
                      </p:nvCxnSpPr>
                      <p:spPr>
                        <a:xfrm>
                          <a:off x="7391400" y="1943100"/>
                          <a:ext cx="125506" cy="0"/>
                        </a:xfrm>
                        <a:prstGeom prst="line">
                          <a:avLst/>
                        </a:prstGeom>
                        <a:solidFill>
                          <a:srgbClr val="E010B8"/>
                        </a:solidFill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" name="Straight Connector 38"/>
                        <p:cNvCxnSpPr/>
                        <p:nvPr/>
                      </p:nvCxnSpPr>
                      <p:spPr>
                        <a:xfrm>
                          <a:off x="7417443" y="2095500"/>
                          <a:ext cx="125506" cy="0"/>
                        </a:xfrm>
                        <a:prstGeom prst="line">
                          <a:avLst/>
                        </a:prstGeom>
                        <a:solidFill>
                          <a:srgbClr val="E010B8"/>
                        </a:solidFill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" name="Straight Connector 39"/>
                        <p:cNvCxnSpPr/>
                        <p:nvPr/>
                      </p:nvCxnSpPr>
                      <p:spPr>
                        <a:xfrm>
                          <a:off x="7345019" y="2247900"/>
                          <a:ext cx="125506" cy="0"/>
                        </a:xfrm>
                        <a:prstGeom prst="line">
                          <a:avLst/>
                        </a:prstGeom>
                        <a:solidFill>
                          <a:srgbClr val="E010B8"/>
                        </a:solidFill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" name="Straight Connector 40"/>
                        <p:cNvCxnSpPr/>
                        <p:nvPr/>
                      </p:nvCxnSpPr>
                      <p:spPr>
                        <a:xfrm>
                          <a:off x="7268819" y="2400300"/>
                          <a:ext cx="125506" cy="0"/>
                        </a:xfrm>
                        <a:prstGeom prst="line">
                          <a:avLst/>
                        </a:prstGeom>
                        <a:solidFill>
                          <a:srgbClr val="E010B8"/>
                        </a:solidFill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" name="Straight Connector 41"/>
                        <p:cNvCxnSpPr/>
                        <p:nvPr/>
                      </p:nvCxnSpPr>
                      <p:spPr>
                        <a:xfrm>
                          <a:off x="7268819" y="2590800"/>
                          <a:ext cx="125506" cy="0"/>
                        </a:xfrm>
                        <a:prstGeom prst="line">
                          <a:avLst/>
                        </a:prstGeom>
                        <a:solidFill>
                          <a:srgbClr val="E010B8"/>
                        </a:solidFill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" name="Straight Connector 42"/>
                        <p:cNvCxnSpPr/>
                        <p:nvPr/>
                      </p:nvCxnSpPr>
                      <p:spPr>
                        <a:xfrm>
                          <a:off x="7417443" y="2705100"/>
                          <a:ext cx="125506" cy="0"/>
                        </a:xfrm>
                        <a:prstGeom prst="line">
                          <a:avLst/>
                        </a:prstGeom>
                        <a:solidFill>
                          <a:srgbClr val="E010B8"/>
                        </a:solidFill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" name="Straight Connector 43"/>
                        <p:cNvCxnSpPr/>
                        <p:nvPr/>
                      </p:nvCxnSpPr>
                      <p:spPr>
                        <a:xfrm>
                          <a:off x="7268819" y="2857500"/>
                          <a:ext cx="125506" cy="0"/>
                        </a:xfrm>
                        <a:prstGeom prst="line">
                          <a:avLst/>
                        </a:prstGeom>
                        <a:solidFill>
                          <a:srgbClr val="E010B8"/>
                        </a:solidFill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" name="Straight Connector 44"/>
                        <p:cNvCxnSpPr/>
                        <p:nvPr/>
                      </p:nvCxnSpPr>
                      <p:spPr>
                        <a:xfrm>
                          <a:off x="7219513" y="3009900"/>
                          <a:ext cx="125506" cy="0"/>
                        </a:xfrm>
                        <a:prstGeom prst="line">
                          <a:avLst/>
                        </a:prstGeom>
                        <a:solidFill>
                          <a:srgbClr val="E010B8"/>
                        </a:solidFill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" name="Straight Connector 45"/>
                        <p:cNvCxnSpPr/>
                        <p:nvPr/>
                      </p:nvCxnSpPr>
                      <p:spPr>
                        <a:xfrm>
                          <a:off x="7878419" y="1333500"/>
                          <a:ext cx="125506" cy="0"/>
                        </a:xfrm>
                        <a:prstGeom prst="line">
                          <a:avLst/>
                        </a:prstGeom>
                        <a:solidFill>
                          <a:srgbClr val="E010B8"/>
                        </a:solidFill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Straight Connector 46"/>
                        <p:cNvCxnSpPr/>
                        <p:nvPr/>
                      </p:nvCxnSpPr>
                      <p:spPr>
                        <a:xfrm>
                          <a:off x="7371913" y="3657600"/>
                          <a:ext cx="125506" cy="0"/>
                        </a:xfrm>
                        <a:prstGeom prst="line">
                          <a:avLst/>
                        </a:prstGeom>
                        <a:solidFill>
                          <a:srgbClr val="E010B8"/>
                        </a:solidFill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" name="Straight Connector 47"/>
                        <p:cNvCxnSpPr/>
                        <p:nvPr/>
                      </p:nvCxnSpPr>
                      <p:spPr>
                        <a:xfrm>
                          <a:off x="7524313" y="3810000"/>
                          <a:ext cx="125506" cy="0"/>
                        </a:xfrm>
                        <a:prstGeom prst="line">
                          <a:avLst/>
                        </a:prstGeom>
                        <a:solidFill>
                          <a:srgbClr val="E010B8"/>
                        </a:solidFill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" name="Straight Connector 53"/>
                        <p:cNvCxnSpPr/>
                        <p:nvPr/>
                      </p:nvCxnSpPr>
                      <p:spPr>
                        <a:xfrm>
                          <a:off x="7268819" y="3200400"/>
                          <a:ext cx="125506" cy="0"/>
                        </a:xfrm>
                        <a:prstGeom prst="line">
                          <a:avLst/>
                        </a:prstGeom>
                        <a:solidFill>
                          <a:srgbClr val="E010B8"/>
                        </a:solidFill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Straight Connector 54"/>
                        <p:cNvCxnSpPr/>
                        <p:nvPr/>
                      </p:nvCxnSpPr>
                      <p:spPr>
                        <a:xfrm>
                          <a:off x="7391400" y="3352800"/>
                          <a:ext cx="125506" cy="0"/>
                        </a:xfrm>
                        <a:prstGeom prst="line">
                          <a:avLst/>
                        </a:prstGeom>
                        <a:solidFill>
                          <a:srgbClr val="E010B8"/>
                        </a:solidFill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" name="Straight Connector 55"/>
                        <p:cNvCxnSpPr/>
                        <p:nvPr/>
                      </p:nvCxnSpPr>
                      <p:spPr>
                        <a:xfrm>
                          <a:off x="7371913" y="3505200"/>
                          <a:ext cx="125506" cy="0"/>
                        </a:xfrm>
                        <a:prstGeom prst="line">
                          <a:avLst/>
                        </a:prstGeom>
                        <a:solidFill>
                          <a:srgbClr val="E010B8"/>
                        </a:solidFill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3" name="TextBox 22"/>
                      <p:cNvSpPr txBox="1"/>
                      <p:nvPr/>
                    </p:nvSpPr>
                    <p:spPr>
                      <a:xfrm>
                        <a:off x="10240619" y="1916700"/>
                        <a:ext cx="659338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600" dirty="0" smtClean="0">
                            <a:latin typeface="NikoshBAN" pitchFamily="2" charset="0"/>
                            <a:cs typeface="NikoshBAN" pitchFamily="2" charset="0"/>
                          </a:rPr>
                          <a:t>C</a:t>
                        </a:r>
                        <a:endParaRPr lang="en-US" sz="3600" dirty="0">
                          <a:latin typeface="NikoshBAN" pitchFamily="2" charset="0"/>
                          <a:cs typeface="NikoshBAN" pitchFamily="2" charset="0"/>
                        </a:endParaRPr>
                      </a:p>
                    </p:txBody>
                  </p:sp>
                  <p:sp>
                    <p:nvSpPr>
                      <p:cNvPr id="24" name="TextBox 23"/>
                      <p:cNvSpPr txBox="1"/>
                      <p:nvPr/>
                    </p:nvSpPr>
                    <p:spPr>
                      <a:xfrm>
                        <a:off x="8848848" y="2877234"/>
                        <a:ext cx="623047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600" dirty="0" smtClean="0">
                            <a:latin typeface="NikoshBAN" pitchFamily="2" charset="0"/>
                            <a:cs typeface="NikoshBAN" pitchFamily="2" charset="0"/>
                          </a:rPr>
                          <a:t>F</a:t>
                        </a:r>
                        <a:endParaRPr lang="en-US" sz="3600" dirty="0">
                          <a:latin typeface="NikoshBAN" pitchFamily="2" charset="0"/>
                          <a:cs typeface="NikoshBAN" pitchFamily="2" charset="0"/>
                        </a:endParaRPr>
                      </a:p>
                    </p:txBody>
                  </p:sp>
                  <p:sp>
                    <p:nvSpPr>
                      <p:cNvPr id="25" name="Flowchart: Connector 24"/>
                      <p:cNvSpPr/>
                      <p:nvPr/>
                    </p:nvSpPr>
                    <p:spPr>
                      <a:xfrm>
                        <a:off x="7391400" y="2628900"/>
                        <a:ext cx="115123" cy="190500"/>
                      </a:xfrm>
                      <a:prstGeom prst="flowChartConnector">
                        <a:avLst/>
                      </a:prstGeom>
                      <a:solidFill>
                        <a:schemeClr val="accent5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" name="TextBox 25"/>
                      <p:cNvSpPr txBox="1"/>
                      <p:nvPr/>
                    </p:nvSpPr>
                    <p:spPr>
                      <a:xfrm>
                        <a:off x="7557247" y="2590800"/>
                        <a:ext cx="623047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600" dirty="0" smtClean="0">
                            <a:latin typeface="NikoshBAN" pitchFamily="2" charset="0"/>
                            <a:cs typeface="NikoshBAN" pitchFamily="2" charset="0"/>
                          </a:rPr>
                          <a:t>P</a:t>
                        </a:r>
                        <a:endParaRPr lang="en-US" sz="3600" dirty="0">
                          <a:latin typeface="NikoshBAN" pitchFamily="2" charset="0"/>
                          <a:cs typeface="NikoshBAN" pitchFamily="2" charset="0"/>
                        </a:endParaRPr>
                      </a:p>
                    </p:txBody>
                  </p:sp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8174175" y="763369"/>
                        <a:ext cx="838200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600" dirty="0">
                            <a:latin typeface="NikoshBAN" pitchFamily="2" charset="0"/>
                            <a:cs typeface="NikoshBAN" pitchFamily="2" charset="0"/>
                          </a:rPr>
                          <a:t>M</a:t>
                        </a:r>
                      </a:p>
                    </p:txBody>
                  </p:sp>
                  <p:sp>
                    <p:nvSpPr>
                      <p:cNvPr id="28" name="TextBox 27"/>
                      <p:cNvSpPr txBox="1"/>
                      <p:nvPr/>
                    </p:nvSpPr>
                    <p:spPr>
                      <a:xfrm>
                        <a:off x="7876696" y="3878911"/>
                        <a:ext cx="838200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600" dirty="0" smtClean="0">
                            <a:latin typeface="NikoshBAN" pitchFamily="2" charset="0"/>
                            <a:cs typeface="NikoshBAN" pitchFamily="2" charset="0"/>
                          </a:rPr>
                          <a:t>M`</a:t>
                        </a:r>
                        <a:endParaRPr lang="en-US" sz="3600" dirty="0">
                          <a:latin typeface="NikoshBAN" pitchFamily="2" charset="0"/>
                          <a:cs typeface="NikoshBAN" pitchFamily="2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2286000" y="1947543"/>
                    <a:ext cx="4468055" cy="52707"/>
                  </a:xfrm>
                  <a:prstGeom prst="line">
                    <a:avLst/>
                  </a:prstGeom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2341780" y="1290957"/>
                    <a:ext cx="4823945" cy="7620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V="1">
                    <a:off x="2136525" y="3936196"/>
                    <a:ext cx="4797675" cy="178604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V="1">
                    <a:off x="2136525" y="3346988"/>
                    <a:ext cx="4569075" cy="1"/>
                  </a:xfrm>
                  <a:prstGeom prst="line">
                    <a:avLst/>
                  </a:prstGeom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" name="Straight Arrow Connector 10"/>
                <p:cNvCxnSpPr/>
                <p:nvPr/>
              </p:nvCxnSpPr>
              <p:spPr>
                <a:xfrm flipH="1">
                  <a:off x="4772710" y="3346989"/>
                  <a:ext cx="1849716" cy="76781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flipH="1">
                  <a:off x="5562600" y="3936198"/>
                  <a:ext cx="1371600" cy="10930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flipH="1" flipV="1">
                  <a:off x="4772710" y="986157"/>
                  <a:ext cx="2031502" cy="98773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flipH="1" flipV="1">
                  <a:off x="6363385" y="585422"/>
                  <a:ext cx="802340" cy="78173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"/>
              <p:cNvGrpSpPr/>
              <p:nvPr/>
            </p:nvGrpSpPr>
            <p:grpSpPr>
              <a:xfrm>
                <a:off x="1752600" y="1219200"/>
                <a:ext cx="762000" cy="2895600"/>
                <a:chOff x="3736725" y="1219200"/>
                <a:chExt cx="762000" cy="2895600"/>
              </a:xfrm>
            </p:grpSpPr>
            <p:sp>
              <p:nvSpPr>
                <p:cNvPr id="6" name="Right Arrow 5"/>
                <p:cNvSpPr/>
                <p:nvPr/>
              </p:nvSpPr>
              <p:spPr>
                <a:xfrm>
                  <a:off x="3889125" y="1219200"/>
                  <a:ext cx="609600" cy="15240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ight Arrow 6"/>
                <p:cNvSpPr/>
                <p:nvPr/>
              </p:nvSpPr>
              <p:spPr>
                <a:xfrm>
                  <a:off x="3812925" y="3962400"/>
                  <a:ext cx="609600" cy="15240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ight Arrow 7"/>
                <p:cNvSpPr/>
                <p:nvPr/>
              </p:nvSpPr>
              <p:spPr>
                <a:xfrm>
                  <a:off x="3736725" y="3310257"/>
                  <a:ext cx="685800" cy="118743"/>
                </a:xfrm>
                <a:prstGeom prst="rightArrow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ight Arrow 8"/>
                <p:cNvSpPr/>
                <p:nvPr/>
              </p:nvSpPr>
              <p:spPr>
                <a:xfrm>
                  <a:off x="3736725" y="1862457"/>
                  <a:ext cx="685800" cy="118743"/>
                </a:xfrm>
                <a:prstGeom prst="rightArrow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6" name="Straight Connector 75"/>
            <p:cNvCxnSpPr>
              <a:stCxn id="30" idx="2"/>
            </p:cNvCxnSpPr>
            <p:nvPr/>
          </p:nvCxnSpPr>
          <p:spPr>
            <a:xfrm flipH="1">
              <a:off x="5331075" y="2691132"/>
              <a:ext cx="1374525" cy="1245066"/>
            </a:xfrm>
            <a:prstGeom prst="line">
              <a:avLst/>
            </a:prstGeom>
            <a:ln>
              <a:solidFill>
                <a:schemeClr val="tx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30" idx="2"/>
            </p:cNvCxnSpPr>
            <p:nvPr/>
          </p:nvCxnSpPr>
          <p:spPr>
            <a:xfrm flipH="1">
              <a:off x="5031643" y="2691132"/>
              <a:ext cx="1673957" cy="678496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30" idx="2"/>
            </p:cNvCxnSpPr>
            <p:nvPr/>
          </p:nvCxnSpPr>
          <p:spPr>
            <a:xfrm flipH="1" flipV="1">
              <a:off x="5114504" y="1973896"/>
              <a:ext cx="1591096" cy="717236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5562600" y="1367157"/>
              <a:ext cx="1198780" cy="1323975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33400" y="650741"/>
            <a:ext cx="831535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ঊত্তল দর্পণে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5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" y="228599"/>
            <a:ext cx="8823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" y="1828800"/>
            <a:ext cx="16611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 </a:t>
            </a:r>
          </a:p>
          <a:p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999" y="1744682"/>
            <a:ext cx="4405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:</a:t>
            </a:r>
          </a:p>
          <a:p>
            <a:endParaRPr lang="en-US" dirty="0" smtClean="0"/>
          </a:p>
          <a:p>
            <a:r>
              <a:rPr lang="en-US" sz="3600" dirty="0" smtClean="0"/>
              <a:t>:</a:t>
            </a:r>
          </a:p>
          <a:p>
            <a:endParaRPr lang="en-US" sz="1400" dirty="0" smtClean="0"/>
          </a:p>
          <a:p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837069"/>
            <a:ext cx="34837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হান্নান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প্রদর্শক (রসায়ন)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মেহেরুন্নিসা গার্লস স্কুল এন্ড কলেজ, ধানমণ্ডি, ঢাকা -১২০৫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5440" y="1836718"/>
            <a:ext cx="143256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 </a:t>
            </a:r>
          </a:p>
          <a:p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9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8975" y="1752600"/>
            <a:ext cx="5334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:</a:t>
            </a:r>
          </a:p>
          <a:p>
            <a:endParaRPr lang="en-US" dirty="0" smtClean="0"/>
          </a:p>
          <a:p>
            <a:r>
              <a:rPr lang="en-US" sz="3600" dirty="0" smtClean="0"/>
              <a:t>:</a:t>
            </a:r>
          </a:p>
          <a:p>
            <a:endParaRPr lang="en-US" sz="1400" dirty="0" smtClean="0"/>
          </a:p>
          <a:p>
            <a:r>
              <a:rPr lang="en-US" sz="3600" dirty="0" smtClean="0"/>
              <a:t>:</a:t>
            </a:r>
            <a:endParaRPr lang="bn-BD" sz="3600" dirty="0" smtClean="0"/>
          </a:p>
          <a:p>
            <a:endParaRPr lang="en-US" sz="900" dirty="0" smtClean="0"/>
          </a:p>
          <a:p>
            <a:r>
              <a:rPr lang="en-US" sz="3600" dirty="0" smtClean="0"/>
              <a:t>:</a:t>
            </a:r>
            <a:endParaRPr lang="bn-IN" sz="3600" dirty="0"/>
          </a:p>
          <a:p>
            <a:r>
              <a:rPr lang="en-US" sz="3600" dirty="0"/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55675" y="1836718"/>
            <a:ext cx="348372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৮.৩ – ৮.৪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75" y="26835"/>
            <a:ext cx="1371600" cy="17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8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4384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E010B8"/>
                </a:solidFill>
                <a:latin typeface="NikoshBAN" pitchFamily="2" charset="0"/>
                <a:cs typeface="NikoshBAN" pitchFamily="2" charset="0"/>
              </a:rPr>
              <a:t>গোলীয় দর্পণে বিম্ব গঠন প্রক্রিয়া </a:t>
            </a:r>
            <a:endParaRPr lang="en-US" sz="4800" dirty="0">
              <a:solidFill>
                <a:srgbClr val="E010B8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9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715000"/>
            <a:ext cx="80772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বাস্তব প্রতিবিম্ব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923870" y="744230"/>
            <a:ext cx="6774692" cy="5427970"/>
            <a:chOff x="818282" y="177172"/>
            <a:chExt cx="6619931" cy="5427970"/>
          </a:xfrm>
        </p:grpSpPr>
        <p:grpSp>
          <p:nvGrpSpPr>
            <p:cNvPr id="78" name="Group 77"/>
            <p:cNvGrpSpPr/>
            <p:nvPr/>
          </p:nvGrpSpPr>
          <p:grpSpPr>
            <a:xfrm>
              <a:off x="818282" y="177172"/>
              <a:ext cx="6619931" cy="5427970"/>
              <a:chOff x="818282" y="177172"/>
              <a:chExt cx="6619931" cy="5427970"/>
            </a:xfrm>
          </p:grpSpPr>
          <p:sp>
            <p:nvSpPr>
              <p:cNvPr id="6" name="Arc 5"/>
              <p:cNvSpPr/>
              <p:nvPr/>
            </p:nvSpPr>
            <p:spPr>
              <a:xfrm rot="2932061">
                <a:off x="1096016" y="-100562"/>
                <a:ext cx="5427970" cy="5983438"/>
              </a:xfrm>
              <a:prstGeom prst="arc">
                <a:avLst>
                  <a:gd name="adj1" fmla="val 15811897"/>
                  <a:gd name="adj2" fmla="val 21041890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1517026" y="262257"/>
                <a:ext cx="5921187" cy="4953000"/>
                <a:chOff x="2259107" y="304800"/>
                <a:chExt cx="5921187" cy="49530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2259107" y="876300"/>
                  <a:ext cx="5333999" cy="3771900"/>
                  <a:chOff x="2259107" y="876300"/>
                  <a:chExt cx="5333999" cy="3771900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2259107" y="2743200"/>
                    <a:ext cx="5208493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4094881" y="2628900"/>
                    <a:ext cx="125506" cy="190500"/>
                  </a:xfrm>
                  <a:prstGeom prst="flowChartConnector">
                    <a:avLst/>
                  </a:prstGeom>
                  <a:solidFill>
                    <a:srgbClr val="E010B8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6781800" y="8763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6934200" y="10287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7010400" y="11811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7162800" y="14859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7239000" y="16383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7315200" y="17907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7391400" y="19431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7417443" y="20955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7417443" y="22479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7417443" y="24003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7417443" y="25908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7417443" y="27051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7417443" y="28575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7467600" y="30099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7086600" y="13335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7315200" y="36576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7239000" y="38100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7162800" y="39624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7086600" y="41148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7010400" y="42672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6858000" y="44196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6705600" y="46482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7417443" y="32004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7391400" y="33528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7349924" y="3505200"/>
                    <a:ext cx="125506" cy="0"/>
                  </a:xfrm>
                  <a:prstGeom prst="line">
                    <a:avLst/>
                  </a:prstGeom>
                  <a:solidFill>
                    <a:srgbClr val="E010B8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4233379" y="2211169"/>
                  <a:ext cx="62304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itchFamily="2" charset="0"/>
                      <a:cs typeface="NikoshBAN" pitchFamily="2" charset="0"/>
                    </a:rPr>
                    <a:t>C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02557" y="2686734"/>
                  <a:ext cx="62304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itchFamily="2" charset="0"/>
                      <a:cs typeface="NikoshBAN" pitchFamily="2" charset="0"/>
                    </a:rPr>
                    <a:t>F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4" name="Flowchart: Connector 13"/>
                <p:cNvSpPr/>
                <p:nvPr/>
              </p:nvSpPr>
              <p:spPr>
                <a:xfrm>
                  <a:off x="7391400" y="2628900"/>
                  <a:ext cx="115123" cy="190500"/>
                </a:xfrm>
                <a:prstGeom prst="flowChartConnector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557247" y="2590800"/>
                  <a:ext cx="62304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itchFamily="2" charset="0"/>
                      <a:cs typeface="NikoshBAN" pitchFamily="2" charset="0"/>
                    </a:rPr>
                    <a:t>P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629400" y="304800"/>
                  <a:ext cx="838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NikoshBAN" pitchFamily="2" charset="0"/>
                      <a:cs typeface="NikoshBAN" pitchFamily="2" charset="0"/>
                    </a:rPr>
                    <a:t>M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29400" y="4611469"/>
                  <a:ext cx="838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itchFamily="2" charset="0"/>
                      <a:cs typeface="NikoshBAN" pitchFamily="2" charset="0"/>
                    </a:rPr>
                    <a:t>M`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2427454" y="662991"/>
              <a:ext cx="4201946" cy="3561666"/>
              <a:chOff x="2447373" y="662991"/>
              <a:chExt cx="4201946" cy="3561666"/>
            </a:xfrm>
          </p:grpSpPr>
          <p:sp>
            <p:nvSpPr>
              <p:cNvPr id="46" name="Flowchart: Connector 45"/>
              <p:cNvSpPr/>
              <p:nvPr/>
            </p:nvSpPr>
            <p:spPr>
              <a:xfrm>
                <a:off x="4979894" y="2590800"/>
                <a:ext cx="125506" cy="190500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2743200" y="1519557"/>
                <a:ext cx="3733800" cy="7620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H="1">
                <a:off x="2971800" y="1566543"/>
                <a:ext cx="3581401" cy="26581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endCxn id="14" idx="2"/>
              </p:cNvCxnSpPr>
              <p:nvPr/>
            </p:nvCxnSpPr>
            <p:spPr>
              <a:xfrm>
                <a:off x="2743200" y="1557657"/>
                <a:ext cx="3906119" cy="112395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14" idx="2"/>
              </p:cNvCxnSpPr>
              <p:nvPr/>
            </p:nvCxnSpPr>
            <p:spPr>
              <a:xfrm flipH="1">
                <a:off x="2743200" y="2681607"/>
                <a:ext cx="3906119" cy="10858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/>
              <p:nvPr/>
            </p:nvSpPr>
            <p:spPr>
              <a:xfrm>
                <a:off x="2514600" y="13716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962400" y="3200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ight Arrow 71"/>
              <p:cNvSpPr/>
              <p:nvPr/>
            </p:nvSpPr>
            <p:spPr>
              <a:xfrm>
                <a:off x="4419600" y="1443357"/>
                <a:ext cx="762000" cy="233043"/>
              </a:xfrm>
              <a:prstGeom prst="rightArrow">
                <a:avLst/>
              </a:prstGeom>
              <a:solidFill>
                <a:srgbClr val="FFC00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ight Arrow 73"/>
              <p:cNvSpPr/>
              <p:nvPr/>
            </p:nvSpPr>
            <p:spPr>
              <a:xfrm rot="903031">
                <a:off x="4114345" y="1900557"/>
                <a:ext cx="581914" cy="26806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447373" y="662991"/>
                <a:ext cx="22578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O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লক্ষ্য বস্তু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095632" y="3504221"/>
                <a:ext cx="1219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I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বিম্ব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33400" y="304800"/>
            <a:ext cx="826602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অবতল দর্পণে বিম্ব গঠন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6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523030"/>
              </p:ext>
            </p:extLst>
          </p:nvPr>
        </p:nvGraphicFramePr>
        <p:xfrm>
          <a:off x="3048000" y="2209800"/>
          <a:ext cx="2819400" cy="2378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2209800"/>
                        <a:ext cx="2819400" cy="2378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53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আমরা একটি ভিডিও দেখি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726438"/>
            <a:ext cx="80772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অবাস্তব প্রতিবিম্ব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752600" y="988505"/>
            <a:ext cx="5867400" cy="3888295"/>
            <a:chOff x="228600" y="302705"/>
            <a:chExt cx="5867400" cy="3888295"/>
          </a:xfrm>
        </p:grpSpPr>
        <p:grpSp>
          <p:nvGrpSpPr>
            <p:cNvPr id="32" name="Group 31"/>
            <p:cNvGrpSpPr/>
            <p:nvPr/>
          </p:nvGrpSpPr>
          <p:grpSpPr>
            <a:xfrm>
              <a:off x="609600" y="949036"/>
              <a:ext cx="3962400" cy="3241964"/>
              <a:chOff x="228600" y="263236"/>
              <a:chExt cx="3962400" cy="3241964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28600" y="263236"/>
                <a:ext cx="3962400" cy="1336964"/>
                <a:chOff x="228600" y="263236"/>
                <a:chExt cx="3962400" cy="1336964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 flipH="1">
                  <a:off x="1600200" y="419100"/>
                  <a:ext cx="2362200" cy="118110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600200" y="1600200"/>
                  <a:ext cx="19050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ight Arrow 19"/>
                <p:cNvSpPr/>
                <p:nvPr/>
              </p:nvSpPr>
              <p:spPr>
                <a:xfrm rot="9052074">
                  <a:off x="2695588" y="749185"/>
                  <a:ext cx="647700" cy="285750"/>
                </a:xfrm>
                <a:prstGeom prst="rightArrow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228600" y="263236"/>
                  <a:ext cx="3962400" cy="387927"/>
                  <a:chOff x="228600" y="263236"/>
                  <a:chExt cx="3962400" cy="387927"/>
                </a:xfrm>
              </p:grpSpPr>
              <p:cxnSp>
                <p:nvCxnSpPr>
                  <p:cNvPr id="7" name="Straight Connector 6"/>
                  <p:cNvCxnSpPr/>
                  <p:nvPr/>
                </p:nvCxnSpPr>
                <p:spPr>
                  <a:xfrm flipH="1">
                    <a:off x="1600200" y="457200"/>
                    <a:ext cx="2362200" cy="0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Oval 18"/>
                  <p:cNvSpPr/>
                  <p:nvPr/>
                </p:nvSpPr>
                <p:spPr>
                  <a:xfrm>
                    <a:off x="3733800" y="263236"/>
                    <a:ext cx="457200" cy="38792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ight Arrow 20"/>
                  <p:cNvSpPr/>
                  <p:nvPr/>
                </p:nvSpPr>
                <p:spPr>
                  <a:xfrm rot="10800000">
                    <a:off x="2509802" y="299399"/>
                    <a:ext cx="662234" cy="293290"/>
                  </a:xfrm>
                  <a:prstGeom prst="rightArrow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228600" y="457200"/>
                    <a:ext cx="1371600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228600" y="457200"/>
                <a:ext cx="2951910" cy="3048000"/>
                <a:chOff x="228600" y="457200"/>
                <a:chExt cx="2951910" cy="304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1600200" y="457200"/>
                  <a:ext cx="0" cy="304800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1600200" y="1600200"/>
                  <a:ext cx="1580310" cy="13716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28600" y="457200"/>
                  <a:ext cx="1371600" cy="1143000"/>
                </a:xfrm>
                <a:prstGeom prst="line">
                  <a:avLst/>
                </a:pr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Oval 33"/>
            <p:cNvSpPr/>
            <p:nvPr/>
          </p:nvSpPr>
          <p:spPr>
            <a:xfrm>
              <a:off x="228600" y="990600"/>
              <a:ext cx="457200" cy="3879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67200" y="302705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লক্ষ্য বস্তু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8600" y="307537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প্রতিবিম্ব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7200" y="228600"/>
            <a:ext cx="80772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সমতল দর্পণে বিম্ব গঠন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28020"/>
              </p:ext>
            </p:extLst>
          </p:nvPr>
        </p:nvGraphicFramePr>
        <p:xfrm>
          <a:off x="3314700" y="2514600"/>
          <a:ext cx="2667000" cy="2250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4700" y="2514600"/>
                        <a:ext cx="2667000" cy="2250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5728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আমরা  আরও একটি ভিডিও দেখি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4423576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1066800"/>
            <a:ext cx="428625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876" y="4648200"/>
            <a:ext cx="44235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u="sng" dirty="0" smtClean="0">
                <a:latin typeface="NikoshBAN" pitchFamily="2" charset="0"/>
                <a:cs typeface="NikoshBAN" pitchFamily="2" charset="0"/>
              </a:rPr>
              <a:t>ক-দল (</a:t>
            </a:r>
            <a:r>
              <a:rPr lang="bn-IN" sz="36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বিজোড়</a:t>
            </a:r>
            <a:r>
              <a:rPr lang="bn-BD" sz="36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রোল</a:t>
            </a:r>
            <a:r>
              <a:rPr lang="bn-IN" sz="3600" u="sng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মেক-আপ বক্স বা বিউটি পার্লারে কোন ধরনের দর্পণ ব্যবহার করা হয়?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9205" y="4648200"/>
            <a:ext cx="42100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IN" sz="3600" u="sng" dirty="0" smtClean="0">
                <a:latin typeface="NikoshBAN" pitchFamily="2" charset="0"/>
                <a:cs typeface="NikoshBAN" pitchFamily="2" charset="0"/>
              </a:rPr>
              <a:t>-দল </a:t>
            </a:r>
            <a:r>
              <a:rPr lang="bn-IN" sz="3600" u="sng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bn-BD" sz="36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রোল</a:t>
            </a:r>
            <a:r>
              <a:rPr lang="bn-IN" sz="3600" u="sng" dirty="0" smtClean="0">
                <a:latin typeface="NikoshBAN" pitchFamily="2" charset="0"/>
                <a:cs typeface="NikoshBAN" pitchFamily="2" charset="0"/>
              </a:rPr>
              <a:t>) </a:t>
            </a:r>
            <a:endParaRPr lang="bn-IN" sz="3600" u="sng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বার্থরুম বা বেসিনে  কোন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ধরনের দর্পণ ব্যবহার করা হয়?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152400" y="0"/>
            <a:ext cx="8839200" cy="106680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1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63876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B0F0"/>
              </a:buClr>
              <a:buBlip>
                <a:blip r:embed="rId2"/>
              </a:buBlip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দর্পণ কী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ফোকাস কী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প্রকারের দর্পণের নাম বল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অবাস্তব প্রতিবিম্ব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762000"/>
            <a:ext cx="3505200" cy="2133600"/>
            <a:chOff x="228600" y="990600"/>
            <a:chExt cx="3505200" cy="2133600"/>
          </a:xfrm>
        </p:grpSpPr>
        <p:sp>
          <p:nvSpPr>
            <p:cNvPr id="5" name="Explosion 1 4"/>
            <p:cNvSpPr/>
            <p:nvPr/>
          </p:nvSpPr>
          <p:spPr>
            <a:xfrm>
              <a:off x="228600" y="990600"/>
              <a:ext cx="3505200" cy="2133600"/>
            </a:xfrm>
            <a:prstGeom prst="irregularSeal1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1600200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79" y="318654"/>
            <a:ext cx="5663030" cy="416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5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581471"/>
            <a:ext cx="80772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উত্তল দর্পণ যেকোন লক্ষ্য বস্তুর জন্য বিম্বের প্রকৃতি বিশ্লেষণ কর।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88" y="1053458"/>
            <a:ext cx="6761823" cy="43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8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97604"/>
            <a:ext cx="9144000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593"/>
            <a:ext cx="8686800" cy="56172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48768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0" y="-14502"/>
            <a:ext cx="431995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274" y="82296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E010B8"/>
                </a:solidFill>
                <a:latin typeface="NikoshBAN" pitchFamily="2" charset="0"/>
                <a:cs typeface="NikoshBAN" pitchFamily="2" charset="0"/>
              </a:rPr>
              <a:t>সমাপ্ত</a:t>
            </a:r>
            <a:endParaRPr lang="en-US" sz="6000" dirty="0">
              <a:solidFill>
                <a:srgbClr val="E010B8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6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5 -4.07407E-6 L -0.01459 -1.1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575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45538 -0.009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-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 L -0.43334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" y="887610"/>
            <a:ext cx="8951214" cy="597039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352800" y="1524000"/>
            <a:ext cx="22860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E010B8"/>
                </a:solidFill>
                <a:latin typeface="NikoshBAN" pitchFamily="2" charset="0"/>
                <a:cs typeface="NikoshBAN" pitchFamily="2" charset="0"/>
              </a:rPr>
              <a:t>তোমরা কি দেখতে পাচ্ছ ?</a:t>
            </a:r>
            <a:endParaRPr lang="en-US" sz="3600" dirty="0">
              <a:solidFill>
                <a:srgbClr val="E010B8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2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4348" y="282341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E010B8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800" dirty="0">
              <a:solidFill>
                <a:srgbClr val="E010B8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9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4073"/>
            <a:ext cx="7730837" cy="6158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>
            <a:off x="609600" y="762000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E010B8"/>
                </a:solidFill>
                <a:latin typeface="NikoshBAN" pitchFamily="2" charset="0"/>
                <a:cs typeface="NikoshBAN" pitchFamily="2" charset="0"/>
              </a:rPr>
              <a:t>দর্পণ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5424234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দর্পণ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2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096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182" y="2057400"/>
            <a:ext cx="8763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00B050"/>
              </a:buClr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দর্প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00B050"/>
              </a:buClr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বিভিন্ন প্রকারের দর্পণ বর্ণনা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00B050"/>
              </a:buClr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বিম্বের প্রকৃতি বিশ্লেষণ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49359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8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0327" y="5105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 ধরণের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921326"/>
            <a:ext cx="3955473" cy="3955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43" y="921326"/>
            <a:ext cx="4354857" cy="39554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545" y="152400"/>
            <a:ext cx="8853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E010B8"/>
                </a:solidFill>
                <a:latin typeface="NikoshBAN" pitchFamily="2" charset="0"/>
                <a:cs typeface="NikoshBAN" pitchFamily="2" charset="0"/>
              </a:rPr>
              <a:t>চিত্রে তোমরা কয় ধরণের দর্পণ দেখছ ? </a:t>
            </a:r>
            <a:endParaRPr lang="en-US" sz="4000" dirty="0">
              <a:solidFill>
                <a:srgbClr val="E010B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019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E010B8"/>
                </a:solidFill>
                <a:latin typeface="NikoshBAN" pitchFamily="2" charset="0"/>
                <a:cs typeface="NikoshBAN" pitchFamily="2" charset="0"/>
              </a:rPr>
              <a:t>১. সমতল </a:t>
            </a:r>
            <a:endParaRPr lang="en-US" sz="3600" dirty="0">
              <a:solidFill>
                <a:srgbClr val="E010B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6019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E010B8"/>
                </a:solidFill>
                <a:latin typeface="NikoshBAN" pitchFamily="2" charset="0"/>
                <a:cs typeface="NikoshBAN" pitchFamily="2" charset="0"/>
              </a:rPr>
              <a:t>২. গোলীয়</a:t>
            </a:r>
            <a:endParaRPr lang="en-US" sz="3600" dirty="0">
              <a:solidFill>
                <a:srgbClr val="E01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480101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E010B8"/>
                </a:solidFill>
                <a:latin typeface="NikoshBAN" pitchFamily="2" charset="0"/>
                <a:cs typeface="NikoshBAN" pitchFamily="2" charset="0"/>
              </a:rPr>
              <a:t>সমতল দর্পণের বৈশিষ্ট্য</a:t>
            </a:r>
            <a:endParaRPr lang="en-US" sz="4800" dirty="0">
              <a:solidFill>
                <a:srgbClr val="E010B8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715000"/>
            <a:ext cx="85344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১.  দর্পণ হতে বস্তু ও বিম্বের দূরত্ব সর্বদা সমান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8534400" cy="47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7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1178</TotalTime>
  <Words>280</Words>
  <Application>Microsoft Office PowerPoint</Application>
  <PresentationFormat>On-screen Show (4:3)</PresentationFormat>
  <Paragraphs>127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Shampa</cp:lastModifiedBy>
  <cp:revision>284</cp:revision>
  <dcterms:created xsi:type="dcterms:W3CDTF">2018-09-12T03:46:07Z</dcterms:created>
  <dcterms:modified xsi:type="dcterms:W3CDTF">2020-04-30T15:38:45Z</dcterms:modified>
</cp:coreProperties>
</file>