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72" r:id="rId9"/>
    <p:sldId id="276" r:id="rId10"/>
    <p:sldId id="267" r:id="rId11"/>
    <p:sldId id="271" r:id="rId12"/>
    <p:sldId id="273" r:id="rId13"/>
    <p:sldId id="274" r:id="rId14"/>
    <p:sldId id="275" r:id="rId15"/>
    <p:sldId id="260" r:id="rId16"/>
    <p:sldId id="261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B8C65-9052-4C46-A41C-BB2B07052B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CD31A-CEE0-42BF-AFAE-F343233F5C55}">
      <dgm:prSet phldrT="[Text]" phldr="1"/>
      <dgm:spPr/>
      <dgm:t>
        <a:bodyPr/>
        <a:lstStyle/>
        <a:p>
          <a:endParaRPr lang="en-US" dirty="0"/>
        </a:p>
      </dgm:t>
    </dgm:pt>
    <dgm:pt modelId="{AB2BD59E-64B1-450D-92F3-B871DED210F5}" type="parTrans" cxnId="{D0D8C7EB-B37C-4FEC-B280-417E72881604}">
      <dgm:prSet/>
      <dgm:spPr/>
      <dgm:t>
        <a:bodyPr/>
        <a:lstStyle/>
        <a:p>
          <a:endParaRPr lang="en-US"/>
        </a:p>
      </dgm:t>
    </dgm:pt>
    <dgm:pt modelId="{B0BF6AA0-29A6-42B9-862D-6E21BBC6BDC9}" type="sibTrans" cxnId="{D0D8C7EB-B37C-4FEC-B280-417E72881604}">
      <dgm:prSet/>
      <dgm:spPr/>
      <dgm:t>
        <a:bodyPr/>
        <a:lstStyle/>
        <a:p>
          <a:endParaRPr lang="en-US"/>
        </a:p>
      </dgm:t>
    </dgm:pt>
    <dgm:pt modelId="{9A9D7899-A9BA-44EC-8E97-FDF0EE77C99C}">
      <dgm:prSet phldrT="[Text]" custT="1"/>
      <dgm:spPr/>
      <dgm:t>
        <a:bodyPr/>
        <a:lstStyle/>
        <a:p>
          <a:r>
            <a:rPr lang="en-US" sz="2000" dirty="0" err="1" smtClean="0">
              <a:latin typeface="Nikosh" pitchFamily="2" charset="0"/>
              <a:cs typeface="Nikosh" pitchFamily="2" charset="0"/>
            </a:rPr>
            <a:t>মোঃ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মাহবুবুল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ইসলাম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প্রভাষক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(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অর্থনীতি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) 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4AF012CE-8814-4CB4-A845-DEE32EE0030C}" type="parTrans" cxnId="{BB817E04-CEA0-4C65-8018-48A1B5DC13CF}">
      <dgm:prSet/>
      <dgm:spPr/>
      <dgm:t>
        <a:bodyPr/>
        <a:lstStyle/>
        <a:p>
          <a:endParaRPr lang="en-US"/>
        </a:p>
      </dgm:t>
    </dgm:pt>
    <dgm:pt modelId="{407AE08B-74B8-4D31-82A8-27613F063E1E}" type="sibTrans" cxnId="{BB817E04-CEA0-4C65-8018-48A1B5DC13CF}">
      <dgm:prSet/>
      <dgm:spPr/>
      <dgm:t>
        <a:bodyPr/>
        <a:lstStyle/>
        <a:p>
          <a:endParaRPr lang="en-US"/>
        </a:p>
      </dgm:t>
    </dgm:pt>
    <dgm:pt modelId="{11F8D8C4-44DA-4601-87AF-4D18E7B5D407}">
      <dgm:prSet phldrT="[Text]" custT="1"/>
      <dgm:spPr/>
      <dgm:t>
        <a:bodyPr/>
        <a:lstStyle/>
        <a:p>
          <a:r>
            <a:rPr lang="en-US" sz="2000" dirty="0" err="1" smtClean="0">
              <a:latin typeface="Nikosh" pitchFamily="2" charset="0"/>
              <a:cs typeface="Nikosh" pitchFamily="2" charset="0"/>
            </a:rPr>
            <a:t>মোবাইল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নং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- ০১৭১৭৮৩৬৯৮০ 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EA0278FF-D57A-46CA-907C-8D92589EEE4A}" type="parTrans" cxnId="{D26114C7-4F94-4DFB-A482-F7A4155D15AC}">
      <dgm:prSet/>
      <dgm:spPr/>
      <dgm:t>
        <a:bodyPr/>
        <a:lstStyle/>
        <a:p>
          <a:endParaRPr lang="en-US"/>
        </a:p>
      </dgm:t>
    </dgm:pt>
    <dgm:pt modelId="{525CB95E-B1CE-4148-AF29-D662A4E74AFD}" type="sibTrans" cxnId="{D26114C7-4F94-4DFB-A482-F7A4155D15AC}">
      <dgm:prSet/>
      <dgm:spPr/>
      <dgm:t>
        <a:bodyPr/>
        <a:lstStyle/>
        <a:p>
          <a:endParaRPr lang="en-US"/>
        </a:p>
      </dgm:t>
    </dgm:pt>
    <dgm:pt modelId="{E0FBBEBD-59F7-4E69-971A-EF1896A0F01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A7A3204-09C5-4EFA-B12A-ECF0223A3422}" type="parTrans" cxnId="{D2B5E76E-D1DD-48D3-83AD-C228BD6784A0}">
      <dgm:prSet/>
      <dgm:spPr/>
      <dgm:t>
        <a:bodyPr/>
        <a:lstStyle/>
        <a:p>
          <a:endParaRPr lang="en-US"/>
        </a:p>
      </dgm:t>
    </dgm:pt>
    <dgm:pt modelId="{C05AE48F-1226-48D6-B18A-E0E06FAA0EDB}" type="sibTrans" cxnId="{D2B5E76E-D1DD-48D3-83AD-C228BD6784A0}">
      <dgm:prSet/>
      <dgm:spPr/>
      <dgm:t>
        <a:bodyPr/>
        <a:lstStyle/>
        <a:p>
          <a:endParaRPr lang="en-US"/>
        </a:p>
      </dgm:t>
    </dgm:pt>
    <dgm:pt modelId="{AC4333AE-F7BE-4913-BE5D-505CD02F9571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বিষয়ঃ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অর্থনীতি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প্রথম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পত্র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522A67A0-1175-4128-BC9A-3964F0DCCECD}" type="parTrans" cxnId="{9905ADBD-93F7-44D2-AAD3-7A16AEB254CE}">
      <dgm:prSet/>
      <dgm:spPr/>
      <dgm:t>
        <a:bodyPr/>
        <a:lstStyle/>
        <a:p>
          <a:endParaRPr lang="en-US"/>
        </a:p>
      </dgm:t>
    </dgm:pt>
    <dgm:pt modelId="{02C6BFC3-D498-4546-B337-965DB5EFD22A}" type="sibTrans" cxnId="{9905ADBD-93F7-44D2-AAD3-7A16AEB254CE}">
      <dgm:prSet/>
      <dgm:spPr/>
      <dgm:t>
        <a:bodyPr/>
        <a:lstStyle/>
        <a:p>
          <a:endParaRPr lang="en-US"/>
        </a:p>
      </dgm:t>
    </dgm:pt>
    <dgm:pt modelId="{78B7F7D0-10BE-4A20-8E77-739B0C4E43D3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তারিখঃ</a:t>
          </a:r>
          <a:r>
            <a:rPr lang="en-US" dirty="0" smtClean="0">
              <a:latin typeface="Nikosh" pitchFamily="2" charset="0"/>
              <a:cs typeface="Nikosh" pitchFamily="2" charset="0"/>
            </a:rPr>
            <a:t> ২৮-০৪-২০২০.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90C6DA2A-D47F-406C-AE7C-FDFF0EB3EFBC}" type="parTrans" cxnId="{D4BC1A49-E1FC-45E2-82BE-4AF004D7578D}">
      <dgm:prSet/>
      <dgm:spPr/>
      <dgm:t>
        <a:bodyPr/>
        <a:lstStyle/>
        <a:p>
          <a:endParaRPr lang="en-US"/>
        </a:p>
      </dgm:t>
    </dgm:pt>
    <dgm:pt modelId="{50A5ABEC-D39E-4ADF-92C8-1E85EE674B60}" type="sibTrans" cxnId="{D4BC1A49-E1FC-45E2-82BE-4AF004D7578D}">
      <dgm:prSet/>
      <dgm:spPr/>
      <dgm:t>
        <a:bodyPr/>
        <a:lstStyle/>
        <a:p>
          <a:endParaRPr lang="en-US"/>
        </a:p>
      </dgm:t>
    </dgm:pt>
    <dgm:pt modelId="{88022CF7-EC0E-457F-A6B4-87C31C922991}">
      <dgm:prSet phldrT="[Text]" custT="1"/>
      <dgm:spPr/>
      <dgm:t>
        <a:bodyPr/>
        <a:lstStyle/>
        <a:p>
          <a:r>
            <a:rPr lang="en-US" sz="2000" dirty="0" err="1" smtClean="0">
              <a:latin typeface="Nikosh" pitchFamily="2" charset="0"/>
              <a:cs typeface="Nikosh" pitchFamily="2" charset="0"/>
            </a:rPr>
            <a:t>উবায়দুল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মোকতাদির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চৌধুরী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মহিলা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কলেজ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,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ব্রাহ্মণবাড়িয়া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।  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7991E60E-C2E2-4525-B880-978B10115EFF}" type="parTrans" cxnId="{D0941FD8-394E-47F1-B8B5-F2B627D9C31C}">
      <dgm:prSet/>
      <dgm:spPr/>
      <dgm:t>
        <a:bodyPr/>
        <a:lstStyle/>
        <a:p>
          <a:endParaRPr lang="en-US"/>
        </a:p>
      </dgm:t>
    </dgm:pt>
    <dgm:pt modelId="{1EB98D3B-1C60-4587-B89E-0B611BB7B8FA}" type="sibTrans" cxnId="{D0941FD8-394E-47F1-B8B5-F2B627D9C31C}">
      <dgm:prSet/>
      <dgm:spPr/>
      <dgm:t>
        <a:bodyPr/>
        <a:lstStyle/>
        <a:p>
          <a:endParaRPr lang="en-US"/>
        </a:p>
      </dgm:t>
    </dgm:pt>
    <dgm:pt modelId="{E5D88E4F-8C2F-43C4-B1DF-A464F42B803D}">
      <dgm:prSet phldrT="[Text]" custT="1"/>
      <dgm:spPr/>
      <dgm:t>
        <a:bodyPr/>
        <a:lstStyle/>
        <a:p>
          <a:r>
            <a:rPr lang="en-US" sz="2000" dirty="0" smtClean="0">
              <a:latin typeface="Nikosh" pitchFamily="2" charset="0"/>
              <a:cs typeface="Nikosh" pitchFamily="2" charset="0"/>
            </a:rPr>
            <a:t>Web site: economicstutorbd.com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8F313414-D969-4599-8287-E98BB66CD8FC}" type="parTrans" cxnId="{EBE8DDF2-65A8-4316-B1C6-5985898CDB57}">
      <dgm:prSet/>
      <dgm:spPr/>
      <dgm:t>
        <a:bodyPr/>
        <a:lstStyle/>
        <a:p>
          <a:endParaRPr lang="en-US"/>
        </a:p>
      </dgm:t>
    </dgm:pt>
    <dgm:pt modelId="{2B211C31-73A8-4633-B749-48153FC274E1}" type="sibTrans" cxnId="{EBE8DDF2-65A8-4316-B1C6-5985898CDB57}">
      <dgm:prSet/>
      <dgm:spPr/>
      <dgm:t>
        <a:bodyPr/>
        <a:lstStyle/>
        <a:p>
          <a:endParaRPr lang="en-US"/>
        </a:p>
      </dgm:t>
    </dgm:pt>
    <dgm:pt modelId="{4284AE0C-8FBE-4D41-8CAD-5DDB0AAE962C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শ্রেণিঃ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একাদশ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91776F32-5C62-4D7D-91F3-18E4AB0A8E81}" type="parTrans" cxnId="{FDA925BA-53DC-47AB-8558-C9D7C8C644AB}">
      <dgm:prSet/>
      <dgm:spPr/>
      <dgm:t>
        <a:bodyPr/>
        <a:lstStyle/>
        <a:p>
          <a:endParaRPr lang="en-US"/>
        </a:p>
      </dgm:t>
    </dgm:pt>
    <dgm:pt modelId="{F001AD95-9189-4196-9EBC-1FAF83BF8F02}" type="sibTrans" cxnId="{FDA925BA-53DC-47AB-8558-C9D7C8C644AB}">
      <dgm:prSet/>
      <dgm:spPr/>
      <dgm:t>
        <a:bodyPr/>
        <a:lstStyle/>
        <a:p>
          <a:endParaRPr lang="en-US"/>
        </a:p>
      </dgm:t>
    </dgm:pt>
    <dgm:pt modelId="{23A06D60-93F4-43DC-B6DB-3518BB8D9EBB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অধ্যায়ঃ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চতুর্থ</a:t>
          </a:r>
          <a:r>
            <a:rPr lang="en-US" dirty="0" smtClean="0">
              <a:latin typeface="Nikosh" pitchFamily="2" charset="0"/>
              <a:cs typeface="Nikosh" pitchFamily="2" charset="0"/>
            </a:rPr>
            <a:t>,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বাজার</a:t>
          </a:r>
          <a:r>
            <a:rPr lang="en-US" dirty="0" smtClean="0">
              <a:latin typeface="Nikosh" pitchFamily="2" charset="0"/>
              <a:cs typeface="Nikosh" pitchFamily="2" charset="0"/>
            </a:rPr>
            <a:t>।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E02BDA92-4798-4544-9A89-051D8F697E6A}" type="parTrans" cxnId="{2C43FC2F-E317-4959-ABFF-65B5B2AA99B0}">
      <dgm:prSet/>
      <dgm:spPr/>
      <dgm:t>
        <a:bodyPr/>
        <a:lstStyle/>
        <a:p>
          <a:endParaRPr lang="en-US"/>
        </a:p>
      </dgm:t>
    </dgm:pt>
    <dgm:pt modelId="{F0EE9041-8B61-4A77-8D8B-604F4626F305}" type="sibTrans" cxnId="{2C43FC2F-E317-4959-ABFF-65B5B2AA99B0}">
      <dgm:prSet/>
      <dgm:spPr/>
      <dgm:t>
        <a:bodyPr/>
        <a:lstStyle/>
        <a:p>
          <a:endParaRPr lang="en-US"/>
        </a:p>
      </dgm:t>
    </dgm:pt>
    <dgm:pt modelId="{B380BFD3-9381-4611-B1D2-73B640E62BB4}">
      <dgm:prSet phldrT="[Text]" custT="1"/>
      <dgm:spPr/>
      <dgm:t>
        <a:bodyPr/>
        <a:lstStyle/>
        <a:p>
          <a:r>
            <a:rPr lang="en-US" sz="2000" dirty="0" smtClean="0">
              <a:latin typeface="Nikosh" pitchFamily="2" charset="0"/>
              <a:cs typeface="Nikosh" pitchFamily="2" charset="0"/>
            </a:rPr>
            <a:t>Email: mmaumun29@gmail.com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B4EA7B80-6463-46D6-96FD-AECDA77D3876}" type="parTrans" cxnId="{6D4E575D-CCDD-428D-A7D6-F49496E561AC}">
      <dgm:prSet/>
      <dgm:spPr/>
      <dgm:t>
        <a:bodyPr/>
        <a:lstStyle/>
        <a:p>
          <a:endParaRPr lang="en-US"/>
        </a:p>
      </dgm:t>
    </dgm:pt>
    <dgm:pt modelId="{FB7FCDC4-D43E-4D63-AEC0-B08FE8E853C7}" type="sibTrans" cxnId="{6D4E575D-CCDD-428D-A7D6-F49496E561AC}">
      <dgm:prSet/>
      <dgm:spPr/>
      <dgm:t>
        <a:bodyPr/>
        <a:lstStyle/>
        <a:p>
          <a:endParaRPr lang="en-US"/>
        </a:p>
      </dgm:t>
    </dgm:pt>
    <dgm:pt modelId="{CBAB0A6A-059B-4BC3-B119-136C598E77C9}" type="pres">
      <dgm:prSet presAssocID="{CDFB8C65-9052-4C46-A41C-BB2B07052B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EE1C8D-9022-484E-9981-A46D4A247D19}" type="pres">
      <dgm:prSet presAssocID="{AF9CD31A-CEE0-42BF-AFAE-F343233F5C55}" presName="linNode" presStyleCnt="0"/>
      <dgm:spPr/>
    </dgm:pt>
    <dgm:pt modelId="{73D18003-CF65-4FC8-B266-D9FC37720F4B}" type="pres">
      <dgm:prSet presAssocID="{AF9CD31A-CEE0-42BF-AFAE-F343233F5C5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89D7-7762-47D6-BD17-FC90CF3A5818}" type="pres">
      <dgm:prSet presAssocID="{AF9CD31A-CEE0-42BF-AFAE-F343233F5C5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993C9-7C1B-425B-B13B-EFE22B361BC5}" type="pres">
      <dgm:prSet presAssocID="{B0BF6AA0-29A6-42B9-862D-6E21BBC6BDC9}" presName="spacing" presStyleCnt="0"/>
      <dgm:spPr/>
    </dgm:pt>
    <dgm:pt modelId="{F61EE2F7-E719-425F-B0B3-1A574FC151D7}" type="pres">
      <dgm:prSet presAssocID="{E0FBBEBD-59F7-4E69-971A-EF1896A0F01B}" presName="linNode" presStyleCnt="0"/>
      <dgm:spPr/>
    </dgm:pt>
    <dgm:pt modelId="{E8CAC735-0EA1-4D3F-A08D-DC910293B7EF}" type="pres">
      <dgm:prSet presAssocID="{E0FBBEBD-59F7-4E69-971A-EF1896A0F01B}" presName="parentShp" presStyleLbl="node1" presStyleIdx="1" presStyleCnt="2" custScaleX="94423" custScaleY="94298" custLinFactNeighborY="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461A7-BA92-4176-80D1-37BE2A32B991}" type="pres">
      <dgm:prSet presAssocID="{E0FBBEBD-59F7-4E69-971A-EF1896A0F01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12F4A-5AA4-48D6-9D23-1FB14878AB74}" type="presOf" srcId="{78B7F7D0-10BE-4A20-8E77-739B0C4E43D3}" destId="{E97461A7-BA92-4176-80D1-37BE2A32B991}" srcOrd="0" destOrd="3" presId="urn:microsoft.com/office/officeart/2005/8/layout/vList6"/>
    <dgm:cxn modelId="{97067D7D-2ACA-4381-892A-16EBBFA5CA69}" type="presOf" srcId="{E0FBBEBD-59F7-4E69-971A-EF1896A0F01B}" destId="{E8CAC735-0EA1-4D3F-A08D-DC910293B7EF}" srcOrd="0" destOrd="0" presId="urn:microsoft.com/office/officeart/2005/8/layout/vList6"/>
    <dgm:cxn modelId="{737333B3-315E-4441-A9F1-223B3F69056F}" type="presOf" srcId="{11F8D8C4-44DA-4601-87AF-4D18E7B5D407}" destId="{CDEE89D7-7762-47D6-BD17-FC90CF3A5818}" srcOrd="0" destOrd="2" presId="urn:microsoft.com/office/officeart/2005/8/layout/vList6"/>
    <dgm:cxn modelId="{2C43FC2F-E317-4959-ABFF-65B5B2AA99B0}" srcId="{E0FBBEBD-59F7-4E69-971A-EF1896A0F01B}" destId="{23A06D60-93F4-43DC-B6DB-3518BB8D9EBB}" srcOrd="2" destOrd="0" parTransId="{E02BDA92-4798-4544-9A89-051D8F697E6A}" sibTransId="{F0EE9041-8B61-4A77-8D8B-604F4626F305}"/>
    <dgm:cxn modelId="{D97D50D4-F921-4453-9DE4-C2FA4163EED3}" type="presOf" srcId="{AF9CD31A-CEE0-42BF-AFAE-F343233F5C55}" destId="{73D18003-CF65-4FC8-B266-D9FC37720F4B}" srcOrd="0" destOrd="0" presId="urn:microsoft.com/office/officeart/2005/8/layout/vList6"/>
    <dgm:cxn modelId="{D26114C7-4F94-4DFB-A482-F7A4155D15AC}" srcId="{AF9CD31A-CEE0-42BF-AFAE-F343233F5C55}" destId="{11F8D8C4-44DA-4601-87AF-4D18E7B5D407}" srcOrd="2" destOrd="0" parTransId="{EA0278FF-D57A-46CA-907C-8D92589EEE4A}" sibTransId="{525CB95E-B1CE-4148-AF29-D662A4E74AFD}"/>
    <dgm:cxn modelId="{6D4E575D-CCDD-428D-A7D6-F49496E561AC}" srcId="{AF9CD31A-CEE0-42BF-AFAE-F343233F5C55}" destId="{B380BFD3-9381-4611-B1D2-73B640E62BB4}" srcOrd="3" destOrd="0" parTransId="{B4EA7B80-6463-46D6-96FD-AECDA77D3876}" sibTransId="{FB7FCDC4-D43E-4D63-AEC0-B08FE8E853C7}"/>
    <dgm:cxn modelId="{D0D8C7EB-B37C-4FEC-B280-417E72881604}" srcId="{CDFB8C65-9052-4C46-A41C-BB2B07052B58}" destId="{AF9CD31A-CEE0-42BF-AFAE-F343233F5C55}" srcOrd="0" destOrd="0" parTransId="{AB2BD59E-64B1-450D-92F3-B871DED210F5}" sibTransId="{B0BF6AA0-29A6-42B9-862D-6E21BBC6BDC9}"/>
    <dgm:cxn modelId="{1AB20D22-93DA-4C04-B04A-B156E14513FD}" type="presOf" srcId="{88022CF7-EC0E-457F-A6B4-87C31C922991}" destId="{CDEE89D7-7762-47D6-BD17-FC90CF3A5818}" srcOrd="0" destOrd="1" presId="urn:microsoft.com/office/officeart/2005/8/layout/vList6"/>
    <dgm:cxn modelId="{EBE8DDF2-65A8-4316-B1C6-5985898CDB57}" srcId="{AF9CD31A-CEE0-42BF-AFAE-F343233F5C55}" destId="{E5D88E4F-8C2F-43C4-B1DF-A464F42B803D}" srcOrd="4" destOrd="0" parTransId="{8F313414-D969-4599-8287-E98BB66CD8FC}" sibTransId="{2B211C31-73A8-4633-B749-48153FC274E1}"/>
    <dgm:cxn modelId="{D4BC1A49-E1FC-45E2-82BE-4AF004D7578D}" srcId="{E0FBBEBD-59F7-4E69-971A-EF1896A0F01B}" destId="{78B7F7D0-10BE-4A20-8E77-739B0C4E43D3}" srcOrd="3" destOrd="0" parTransId="{90C6DA2A-D47F-406C-AE7C-FDFF0EB3EFBC}" sibTransId="{50A5ABEC-D39E-4ADF-92C8-1E85EE674B60}"/>
    <dgm:cxn modelId="{2F5700C8-E096-412B-AF61-A25F2EA5579E}" type="presOf" srcId="{B380BFD3-9381-4611-B1D2-73B640E62BB4}" destId="{CDEE89D7-7762-47D6-BD17-FC90CF3A5818}" srcOrd="0" destOrd="3" presId="urn:microsoft.com/office/officeart/2005/8/layout/vList6"/>
    <dgm:cxn modelId="{D2B5E76E-D1DD-48D3-83AD-C228BD6784A0}" srcId="{CDFB8C65-9052-4C46-A41C-BB2B07052B58}" destId="{E0FBBEBD-59F7-4E69-971A-EF1896A0F01B}" srcOrd="1" destOrd="0" parTransId="{7A7A3204-09C5-4EFA-B12A-ECF0223A3422}" sibTransId="{C05AE48F-1226-48D6-B18A-E0E06FAA0EDB}"/>
    <dgm:cxn modelId="{E4A5F5AF-502E-494F-A8FB-80AC6CF4B45B}" type="presOf" srcId="{CDFB8C65-9052-4C46-A41C-BB2B07052B58}" destId="{CBAB0A6A-059B-4BC3-B119-136C598E77C9}" srcOrd="0" destOrd="0" presId="urn:microsoft.com/office/officeart/2005/8/layout/vList6"/>
    <dgm:cxn modelId="{BB817E04-CEA0-4C65-8018-48A1B5DC13CF}" srcId="{AF9CD31A-CEE0-42BF-AFAE-F343233F5C55}" destId="{9A9D7899-A9BA-44EC-8E97-FDF0EE77C99C}" srcOrd="0" destOrd="0" parTransId="{4AF012CE-8814-4CB4-A845-DEE32EE0030C}" sibTransId="{407AE08B-74B8-4D31-82A8-27613F063E1E}"/>
    <dgm:cxn modelId="{22ACE4D0-5BEA-4AB2-932A-83B87774913D}" type="presOf" srcId="{E5D88E4F-8C2F-43C4-B1DF-A464F42B803D}" destId="{CDEE89D7-7762-47D6-BD17-FC90CF3A5818}" srcOrd="0" destOrd="4" presId="urn:microsoft.com/office/officeart/2005/8/layout/vList6"/>
    <dgm:cxn modelId="{FDA925BA-53DC-47AB-8558-C9D7C8C644AB}" srcId="{E0FBBEBD-59F7-4E69-971A-EF1896A0F01B}" destId="{4284AE0C-8FBE-4D41-8CAD-5DDB0AAE962C}" srcOrd="1" destOrd="0" parTransId="{91776F32-5C62-4D7D-91F3-18E4AB0A8E81}" sibTransId="{F001AD95-9189-4196-9EBC-1FAF83BF8F02}"/>
    <dgm:cxn modelId="{C4998591-FF44-414A-9167-6F915DA34A5B}" type="presOf" srcId="{9A9D7899-A9BA-44EC-8E97-FDF0EE77C99C}" destId="{CDEE89D7-7762-47D6-BD17-FC90CF3A5818}" srcOrd="0" destOrd="0" presId="urn:microsoft.com/office/officeart/2005/8/layout/vList6"/>
    <dgm:cxn modelId="{6550BBE2-F6C6-4E2D-B16D-95149A90C186}" type="presOf" srcId="{AC4333AE-F7BE-4913-BE5D-505CD02F9571}" destId="{E97461A7-BA92-4176-80D1-37BE2A32B991}" srcOrd="0" destOrd="0" presId="urn:microsoft.com/office/officeart/2005/8/layout/vList6"/>
    <dgm:cxn modelId="{B62A2AA2-C06F-4FDF-B416-7C4E8E62A403}" type="presOf" srcId="{23A06D60-93F4-43DC-B6DB-3518BB8D9EBB}" destId="{E97461A7-BA92-4176-80D1-37BE2A32B991}" srcOrd="0" destOrd="2" presId="urn:microsoft.com/office/officeart/2005/8/layout/vList6"/>
    <dgm:cxn modelId="{9905ADBD-93F7-44D2-AAD3-7A16AEB254CE}" srcId="{E0FBBEBD-59F7-4E69-971A-EF1896A0F01B}" destId="{AC4333AE-F7BE-4913-BE5D-505CD02F9571}" srcOrd="0" destOrd="0" parTransId="{522A67A0-1175-4128-BC9A-3964F0DCCECD}" sibTransId="{02C6BFC3-D498-4546-B337-965DB5EFD22A}"/>
    <dgm:cxn modelId="{FA540B9B-53FB-4B81-8452-57436F8B4C31}" type="presOf" srcId="{4284AE0C-8FBE-4D41-8CAD-5DDB0AAE962C}" destId="{E97461A7-BA92-4176-80D1-37BE2A32B991}" srcOrd="0" destOrd="1" presId="urn:microsoft.com/office/officeart/2005/8/layout/vList6"/>
    <dgm:cxn modelId="{D0941FD8-394E-47F1-B8B5-F2B627D9C31C}" srcId="{AF9CD31A-CEE0-42BF-AFAE-F343233F5C55}" destId="{88022CF7-EC0E-457F-A6B4-87C31C922991}" srcOrd="1" destOrd="0" parTransId="{7991E60E-C2E2-4525-B880-978B10115EFF}" sibTransId="{1EB98D3B-1C60-4587-B89E-0B611BB7B8FA}"/>
    <dgm:cxn modelId="{7BC02D81-33B1-42D1-836A-F055577193AE}" type="presParOf" srcId="{CBAB0A6A-059B-4BC3-B119-136C598E77C9}" destId="{E3EE1C8D-9022-484E-9981-A46D4A247D19}" srcOrd="0" destOrd="0" presId="urn:microsoft.com/office/officeart/2005/8/layout/vList6"/>
    <dgm:cxn modelId="{E3468CB5-2744-4AF5-8DBC-DA3F1FDF0118}" type="presParOf" srcId="{E3EE1C8D-9022-484E-9981-A46D4A247D19}" destId="{73D18003-CF65-4FC8-B266-D9FC37720F4B}" srcOrd="0" destOrd="0" presId="urn:microsoft.com/office/officeart/2005/8/layout/vList6"/>
    <dgm:cxn modelId="{DC144178-DC53-4A5E-9237-9AE87015E30D}" type="presParOf" srcId="{E3EE1C8D-9022-484E-9981-A46D4A247D19}" destId="{CDEE89D7-7762-47D6-BD17-FC90CF3A5818}" srcOrd="1" destOrd="0" presId="urn:microsoft.com/office/officeart/2005/8/layout/vList6"/>
    <dgm:cxn modelId="{E4417E1B-45EC-474A-906B-D7C5EF55BCC0}" type="presParOf" srcId="{CBAB0A6A-059B-4BC3-B119-136C598E77C9}" destId="{E58993C9-7C1B-425B-B13B-EFE22B361BC5}" srcOrd="1" destOrd="0" presId="urn:microsoft.com/office/officeart/2005/8/layout/vList6"/>
    <dgm:cxn modelId="{5EEE8DDD-5E26-4060-AD51-343F7B21A825}" type="presParOf" srcId="{CBAB0A6A-059B-4BC3-B119-136C598E77C9}" destId="{F61EE2F7-E719-425F-B0B3-1A574FC151D7}" srcOrd="2" destOrd="0" presId="urn:microsoft.com/office/officeart/2005/8/layout/vList6"/>
    <dgm:cxn modelId="{EAA59FD4-80E3-4645-BCE5-F293A2025F0A}" type="presParOf" srcId="{F61EE2F7-E719-425F-B0B3-1A574FC151D7}" destId="{E8CAC735-0EA1-4D3F-A08D-DC910293B7EF}" srcOrd="0" destOrd="0" presId="urn:microsoft.com/office/officeart/2005/8/layout/vList6"/>
    <dgm:cxn modelId="{E45F25A1-7ECE-424B-85F6-E78DDBBC13CE}" type="presParOf" srcId="{F61EE2F7-E719-425F-B0B3-1A574FC151D7}" destId="{E97461A7-BA92-4176-80D1-37BE2A32B991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EDEE-2942-4D1B-B12F-D3DD2341117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E93D-D6BC-4C8B-9BD4-AD3BE9975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7156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9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shot_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90024"/>
            <a:ext cx="7786742" cy="5039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1604" y="1698957"/>
            <a:ext cx="6053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জানাই</a:t>
            </a:r>
            <a:r>
              <a:rPr lang="en-US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শুভেচ্ছা</a:t>
            </a:r>
            <a:endParaRPr lang="en-GB" sz="6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607203" y="3750459"/>
            <a:ext cx="307181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143108" y="5286388"/>
            <a:ext cx="528641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1714480" y="5058803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29520" y="521495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5918" y="182432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57818" y="1857364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MC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2143108" y="3714752"/>
            <a:ext cx="407196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999702" y="4500570"/>
            <a:ext cx="1572430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3571868" y="2643182"/>
            <a:ext cx="3429024" cy="1143008"/>
          </a:xfrm>
          <a:custGeom>
            <a:avLst/>
            <a:gdLst>
              <a:gd name="connsiteX0" fmla="*/ 0 w 4093699"/>
              <a:gd name="connsiteY0" fmla="*/ 1589649 h 2473569"/>
              <a:gd name="connsiteX1" fmla="*/ 1688123 w 4093699"/>
              <a:gd name="connsiteY1" fmla="*/ 2208628 h 2473569"/>
              <a:gd name="connsiteX2" fmla="*/ 4093699 w 4093699"/>
              <a:gd name="connsiteY2" fmla="*/ 0 h 247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3699" h="2473569">
                <a:moveTo>
                  <a:pt x="0" y="1589649"/>
                </a:moveTo>
                <a:cubicBezTo>
                  <a:pt x="502920" y="2031609"/>
                  <a:pt x="1005840" y="2473569"/>
                  <a:pt x="1688123" y="2208628"/>
                </a:cubicBezTo>
                <a:cubicBezTo>
                  <a:pt x="2370406" y="1943687"/>
                  <a:pt x="4093699" y="0"/>
                  <a:pt x="4093699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29454" y="2285992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AC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215074" y="3500438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P=AR=MR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272591" y="2942064"/>
            <a:ext cx="185738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PRC </a:t>
            </a:r>
            <a:endParaRPr lang="en-US" sz="2400" dirty="0"/>
          </a:p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দাম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ব্যয়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4480" y="3467401"/>
            <a:ext cx="35719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0" y="5253351"/>
            <a:ext cx="7143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 rot="350147">
            <a:off x="3952465" y="2148544"/>
            <a:ext cx="1603717" cy="1800664"/>
          </a:xfrm>
          <a:custGeom>
            <a:avLst/>
            <a:gdLst>
              <a:gd name="connsiteX0" fmla="*/ 0 w 1603717"/>
              <a:gd name="connsiteY0" fmla="*/ 1800664 h 1800664"/>
              <a:gd name="connsiteX1" fmla="*/ 1055077 w 1603717"/>
              <a:gd name="connsiteY1" fmla="*/ 1420837 h 1800664"/>
              <a:gd name="connsiteX2" fmla="*/ 1603717 w 1603717"/>
              <a:gd name="connsiteY2" fmla="*/ 0 h 18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3717" h="1800664">
                <a:moveTo>
                  <a:pt x="0" y="1800664"/>
                </a:moveTo>
                <a:cubicBezTo>
                  <a:pt x="393895" y="1760806"/>
                  <a:pt x="787791" y="1720948"/>
                  <a:pt x="1055077" y="1420837"/>
                </a:cubicBezTo>
                <a:cubicBezTo>
                  <a:pt x="1322363" y="1120726"/>
                  <a:pt x="1463040" y="560363"/>
                  <a:pt x="1603717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5984" y="5429264"/>
            <a:ext cx="221457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উৎপাদনের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পরিমাণ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214686"/>
            <a:ext cx="35719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1438" y="6072206"/>
            <a:ext cx="871540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 পূর্ণ প্রতিযোগিতামূলক বাজারে স্বাভাবিক মুনাফাসহ স্বল্পকালীন ভারসাম্য অর্জনের  চিত্র।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Left Arrow 28"/>
          <p:cNvSpPr/>
          <p:nvPr/>
        </p:nvSpPr>
        <p:spPr>
          <a:xfrm rot="2919887">
            <a:off x="3124844" y="2407913"/>
            <a:ext cx="178595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71670" y="1142984"/>
            <a:ext cx="24577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E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হল ভারসাম্য বিন্দু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0" grpId="0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উপরুক্ত চিত্রের সাপেক্ষে নিচে ব্যাখ্যা দেওয়া হলো-</a:t>
            </a: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এখানে,</a:t>
            </a:r>
          </a:p>
          <a:p>
            <a:pPr algn="ctr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MR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প্রান্তিক আয়</a:t>
            </a:r>
          </a:p>
          <a:p>
            <a:pPr algn="ctr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MC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প্রান্তিক ব্যয় </a:t>
            </a:r>
          </a:p>
          <a:p>
            <a:pPr algn="ctr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AR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গড় আয়</a:t>
            </a:r>
          </a:p>
          <a:p>
            <a:pPr algn="ctr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AC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গড় ব্যয় </a:t>
            </a:r>
          </a:p>
          <a:p>
            <a:pPr algn="ctr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P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দাম </a:t>
            </a:r>
          </a:p>
          <a:p>
            <a:pPr algn="ctr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&gt; = বড় মান  </a:t>
            </a:r>
          </a:p>
          <a:p>
            <a:pPr algn="ctr"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&lt; = ছোট মান </a:t>
            </a:r>
          </a:p>
          <a:p>
            <a:pPr algn="ctr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Q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উৎপাদনের পরিমাণ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চিত্রে ভূমি অক্ষে উৎপাদনের পরিমাণ এবং লম্ব অক্ষে দাম, প্রান্তিক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আয় ও গড় আয় দেখানো হয়েছে। চিত্রে  বিন্দুতে দুটি ভারসাম্য ভারসাম্য শর্ত পালন হয়েছে যেমন -</a:t>
            </a: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প্রথম শর্ত প্রান্তিক আয় ও প্রান্তিক ব্যয় সমান হয়েছে, দ্বিতীয় শর্ত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রেখার ঢাল &gt;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MR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রেখার ঢাল এবং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রেখা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MR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কে নিচের দিক থেকে ছেদ করে উপরের দিকে গিয়েছে। ফলে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E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বিন্দুতে ভারসাম্য অর্জিত হয়েছে।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E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হল ভারসাম্য বিন্দু।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 algn="just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স্বল্পকালে পূর্ণ প্রতিযোগিতামূলক বাজারে ফার্ম যদি এমন ভাবে উৎপাদন কাজ পরিচালনা করে যাতে গড় আয়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AR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ও দাম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P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গড় ব্যয়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AC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থেকে বেশি হয়  সমান তবেই ফার্ম অস্বাভাবিক মুনাফা অর্জন করে। অর্থাৎ এখানে দাম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P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গড় আয়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AR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সমান ধরা হয়েছে।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P &gt; AC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হওয়ায় অতিরিক্ত শর্ত পালন হয়েছে যেখানে অস্বাভাবিক মুনাফা অর্জন হয়েছে।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500042"/>
            <a:ext cx="8472518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এখানে, মোট আয়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TR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দাম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P ×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উৎপাদনের পরিমাণ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Q</a:t>
            </a: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  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মোট ব্যয়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TC =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গড় ব্যয়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AC ×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উৎপাদনের পরিমাণ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Q</a:t>
            </a: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সুতরাং মুনাফা   =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TR - TC </a:t>
            </a: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                = OPEM - OPEM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        .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      .   .  </a:t>
            </a:r>
            <a:r>
              <a:rPr lang="el-GR" dirty="0" smtClean="0">
                <a:latin typeface="Nikosh" pitchFamily="2" charset="0"/>
                <a:cs typeface="Nikosh" pitchFamily="2" charset="0"/>
              </a:rPr>
              <a:t>π = 0 </a:t>
            </a: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l-GR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মুনাফা শূন 0 হওয়ায় এখানে স্বাভাবিক মুনাফা অর্জন হয়েছে। 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প্রতিযোগিতামূলক বাজারে গড় ব্যয়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AC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এর মধ্যে উৎপাদকের প্রারিশ্রমিক ধরা হয়।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428868"/>
            <a:ext cx="8229600" cy="197167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প্রতিযোগিতামূলক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বাজারের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প্রতিযোগিতামূলক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ভারসাম্য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শর্তের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2844" y="1708840"/>
            <a:ext cx="3643338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কোন বাজারে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AR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রেখা নিন্মরুপ হয় ?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179753" y="3035297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14810" y="4071942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4810" y="3070222"/>
            <a:ext cx="3571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0496" y="17023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29058" y="390591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8148" y="285749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15272" y="39169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4405978"/>
            <a:ext cx="450059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ক. একচেটিয়া বাজার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5572140"/>
            <a:ext cx="450059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গ . ডুয়োপলি বাজার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7686" y="5039037"/>
            <a:ext cx="457203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 . পূর্ণ প্রতিযোগিতামূলক বাজার  </a:t>
            </a:r>
            <a:endParaRPr lang="en-US" sz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6143644"/>
            <a:ext cx="450059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ঘ  . মনোপসনি বাজার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3240" y="177864"/>
            <a:ext cx="285752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7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7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928934"/>
            <a:ext cx="8229600" cy="19716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পূর্ণপ্রতিযোগিতামূলক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স্বাভাবিক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দেখাতে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আল্লাহ্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‌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হাফেজ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Screenshot_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43077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85720" y="214290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G_08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28604"/>
            <a:ext cx="3286148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18003-CF65-4FC8-B266-D9FC3772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73D18003-CF65-4FC8-B266-D9FC3772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E89D7-7762-47D6-BD17-FC90CF3A5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CDEE89D7-7762-47D6-BD17-FC90CF3A5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CAC735-0EA1-4D3F-A08D-DC910293B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8CAC735-0EA1-4D3F-A08D-DC910293B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461A7-BA92-4176-80D1-37BE2A32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97461A7-BA92-4176-80D1-37BE2A32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 পূর্ণ প্রতিযোগিতামূলক বাজারে স্বাভাবিক মুনাফাসহ স্বল্পকালীন ভারসাম্য অর্জনের  চিত্র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14686"/>
            <a:ext cx="4429156" cy="3187424"/>
          </a:xfrm>
          <a:prstGeom prst="rect">
            <a:avLst/>
          </a:prstGeom>
        </p:spPr>
      </p:pic>
      <p:pic>
        <p:nvPicPr>
          <p:cNvPr id="6" name="Picture 5" descr="Screenshot_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28"/>
            <a:ext cx="4429156" cy="2928958"/>
          </a:xfrm>
          <a:prstGeom prst="rect">
            <a:avLst/>
          </a:prstGeom>
        </p:spPr>
      </p:pic>
      <p:pic>
        <p:nvPicPr>
          <p:cNvPr id="7" name="Picture 6" descr="Screenshot_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643182"/>
            <a:ext cx="4095614" cy="3786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20" y="571480"/>
            <a:ext cx="392909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পূর্ণ প্রতিযোগিতামূলক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 বাজার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Economics Tutor 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643182"/>
            <a:ext cx="1223278" cy="917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>
                <a:latin typeface="Nikosh" pitchFamily="2" charset="0"/>
                <a:cs typeface="Nikosh" pitchFamily="2" charset="0"/>
              </a:rPr>
              <a:t>এই পাঠ শেষে শিক্ষার্থীরা –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প্রতিযোগিতামূলক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প্রতিযোগিতামূলক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ভারসাম্য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শর্ত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পূর্ণপ্রতিযোগিতামূলক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স্বাভাবিক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প্রতিযোগিতামূলক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স্বাভাবিক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চিত্রের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57256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প্রথমে আমরা বুঝবো পূর্ণ প্রতিযোগিতামূলক বাজার কাকে 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ে-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যে বাজারে অসখ্য ক্রেতা ও বিক্রেতা একটি সমজাতীয় পণ্য দর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কষাকষির মাধ্যমে স্থির দামে ক্রয় বিক্রয় করে তাকে পূর্ণ প্রতিযোগিতামূলক বাজার বলে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এই বাজারে ভারসাম্য অর্জন করতে হলে প্রথমে দুটি শর্ত মেনে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চলতে হয় যেমন-</a:t>
            </a: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প্রথম বা প্রয়োজনীয় শর্তঃ ভারসাম্য অবস্থায় ফার্মের প্রান্তিক আয় 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MR)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ও প্রান্তিক ব্যয়(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MC)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সমান হয়। অর্থাৎ                            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MR=MC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হবে।  </a:t>
            </a: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দ্বিতীয় বা পর্যাপ্ত শর্তঃ ভারসাম্য বিন্দুতে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রেখার ঢাল &gt;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MR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রেখার ঢাল। অর্থাৎ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রেখা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MR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কে নিচের দিক থেকে ছেদ করে উপরের দিকে যাবে।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স্বল্পকালে পূর্ণ প্রতিযোগিতামূলক বাজারে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AC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রেখার অবস্থানের উপর ফার্মের মুনাফা নির্ভর করে। যেমন –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অতিরিক্ত শর্ত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P= AC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হলে, ফার্ম স্বাভাবিক মুনাফা অর্জন করে।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58204" cy="2940048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latin typeface="Nikosh" pitchFamily="2" charset="0"/>
                <a:cs typeface="Nikosh" pitchFamily="2" charset="0"/>
              </a:rPr>
              <a:t>পূর্ণ প্রতিযোগিতামূলক বাজারে স্বাভাবিক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মুনাফাসহস্বল্পকালীন ভারসাম্য অর্জনের  চিত্র।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588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 </vt:lpstr>
      <vt:lpstr>Slide 2</vt:lpstr>
      <vt:lpstr>আজকের পাঠ </vt:lpstr>
      <vt:lpstr>Slide 4</vt:lpstr>
      <vt:lpstr>এই পাঠ শেষে শিক্ষার্থীরা –</vt:lpstr>
      <vt:lpstr>Slide 6</vt:lpstr>
      <vt:lpstr>Slide 7</vt:lpstr>
      <vt:lpstr>Slide 8</vt:lpstr>
      <vt:lpstr>পূর্ণ প্রতিযোগিতামূলক বাজারে স্বাভাবিক   মুনাফাসহস্বল্পকালীন ভারসাম্য অর্জনের  চিত্র।</vt:lpstr>
      <vt:lpstr>Slide 10</vt:lpstr>
      <vt:lpstr>Slide 11</vt:lpstr>
      <vt:lpstr>Slide 12</vt:lpstr>
      <vt:lpstr>Slide 13</vt:lpstr>
      <vt:lpstr>Slide 14</vt:lpstr>
      <vt:lpstr>একক কাজ </vt:lpstr>
      <vt:lpstr>জোড়ায় কাজ </vt:lpstr>
      <vt:lpstr>Slide 17</vt:lpstr>
      <vt:lpstr>বাড়ির কাজ </vt:lpstr>
      <vt:lpstr>আল্লাহ্‌ হাফেজ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mamun</dc:creator>
  <cp:lastModifiedBy>mamun</cp:lastModifiedBy>
  <cp:revision>46</cp:revision>
  <dcterms:created xsi:type="dcterms:W3CDTF">2020-04-28T13:04:02Z</dcterms:created>
  <dcterms:modified xsi:type="dcterms:W3CDTF">2020-04-30T13:47:00Z</dcterms:modified>
</cp:coreProperties>
</file>