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18"/>
  </p:notesMasterIdLst>
  <p:handoutMasterIdLst>
    <p:handoutMasterId r:id="rId19"/>
  </p:handoutMasterIdLst>
  <p:sldIdLst>
    <p:sldId id="273" r:id="rId2"/>
    <p:sldId id="275" r:id="rId3"/>
    <p:sldId id="282" r:id="rId4"/>
    <p:sldId id="258" r:id="rId5"/>
    <p:sldId id="260" r:id="rId6"/>
    <p:sldId id="279" r:id="rId7"/>
    <p:sldId id="280" r:id="rId8"/>
    <p:sldId id="281" r:id="rId9"/>
    <p:sldId id="265" r:id="rId10"/>
    <p:sldId id="283" r:id="rId11"/>
    <p:sldId id="284" r:id="rId12"/>
    <p:sldId id="285" r:id="rId13"/>
    <p:sldId id="272" r:id="rId14"/>
    <p:sldId id="268" r:id="rId15"/>
    <p:sldId id="276" r:id="rId16"/>
    <p:sldId id="274" r:id="rId17"/>
  </p:sldIdLst>
  <p:sldSz cx="12192000" cy="6858000"/>
  <p:notesSz cx="700405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5" autoAdjust="0"/>
    <p:restoredTop sz="94660"/>
  </p:normalViewPr>
  <p:slideViewPr>
    <p:cSldViewPr snapToGrid="0">
      <p:cViewPr varScale="1">
        <p:scale>
          <a:sx n="65" d="100"/>
          <a:sy n="65" d="100"/>
        </p:scale>
        <p:origin x="-9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21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handoutMaster" Target="handoutMasters/handout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heme" Target="theme/theme1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3C9667-E6C9-43E7-A431-8CC97A6401E3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D365AAB-3448-45DD-BADB-709D49953FB9}">
      <dgm:prSet phldrT="[Text]" custT="1"/>
      <dgm:spPr/>
      <dgm:t>
        <a:bodyPr/>
        <a:lstStyle/>
        <a:p>
          <a:r>
            <a:rPr lang="bn-IN" sz="3200" b="1">
              <a:latin typeface="NikoshBAN" panose="02000000000000000000" pitchFamily="2" charset="0"/>
              <a:cs typeface="NikoshBAN" panose="02000000000000000000" pitchFamily="2" charset="0"/>
            </a:rPr>
            <a:t>অর্থায়নের লক্ষ্য</a:t>
          </a:r>
          <a:endParaRPr lang="en-US" sz="3200" b="1" dirty="0"/>
        </a:p>
      </dgm:t>
    </dgm:pt>
    <dgm:pt modelId="{27A967DC-3308-4C97-8A9B-F95ADAAE4F50}" type="parTrans" cxnId="{5915CF1F-2AE1-472B-B69F-55167078E656}">
      <dgm:prSet/>
      <dgm:spPr/>
      <dgm:t>
        <a:bodyPr/>
        <a:lstStyle/>
        <a:p>
          <a:endParaRPr lang="en-US"/>
        </a:p>
      </dgm:t>
    </dgm:pt>
    <dgm:pt modelId="{E69CD948-EAC8-48B9-8CA3-A4EE97F2A5A3}" type="sibTrans" cxnId="{5915CF1F-2AE1-472B-B69F-55167078E656}">
      <dgm:prSet/>
      <dgm:spPr/>
      <dgm:t>
        <a:bodyPr/>
        <a:lstStyle/>
        <a:p>
          <a:endParaRPr lang="en-US"/>
        </a:p>
      </dgm:t>
    </dgm:pt>
    <dgm:pt modelId="{F6AF8CC3-D0FC-4D02-B783-BCC6EDCFCBB7}">
      <dgm:prSet phldrT="[Text]" custT="1"/>
      <dgm:spPr/>
      <dgm:t>
        <a:bodyPr/>
        <a:lstStyle/>
        <a:p>
          <a:r>
            <a:rPr lang="bn-IN" sz="3200" b="1"/>
            <a:t>মুনাফা সর্বাধিকরন</a:t>
          </a:r>
          <a:endParaRPr lang="en-US" sz="3200" b="1" dirty="0"/>
        </a:p>
      </dgm:t>
    </dgm:pt>
    <dgm:pt modelId="{250075E3-EC83-44C6-BF9D-7F32516C338F}" type="parTrans" cxnId="{0F85541F-EC58-407F-B1DA-3B5CE5A10C77}">
      <dgm:prSet custT="1"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6FCAE7FD-97E0-49BB-8D43-0EFD4E6B99ED}" type="sibTrans" cxnId="{0F85541F-EC58-407F-B1DA-3B5CE5A10C77}">
      <dgm:prSet/>
      <dgm:spPr/>
      <dgm:t>
        <a:bodyPr/>
        <a:lstStyle/>
        <a:p>
          <a:endParaRPr lang="en-US"/>
        </a:p>
      </dgm:t>
    </dgm:pt>
    <dgm:pt modelId="{6328D902-EA6E-45FE-9D31-7B28F00ED912}">
      <dgm:prSet phldrT="[Text]" custT="1"/>
      <dgm:spPr/>
      <dgm:t>
        <a:bodyPr/>
        <a:lstStyle/>
        <a:p>
          <a:r>
            <a:rPr lang="bn-IN" sz="3200" b="1"/>
            <a:t>সম্পদ সর্বাধিকরন</a:t>
          </a:r>
          <a:endParaRPr lang="en-US" sz="3200" b="1" dirty="0"/>
        </a:p>
      </dgm:t>
    </dgm:pt>
    <dgm:pt modelId="{41B9A9BB-F555-4D90-B3FF-CDA400A362F0}" type="parTrans" cxnId="{BF38E589-9FD4-4DB0-9FD0-9BF0C91E0EAA}">
      <dgm:prSet custT="1"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FF7299F0-8CEC-421C-9A63-CB35760BD127}" type="sibTrans" cxnId="{BF38E589-9FD4-4DB0-9FD0-9BF0C91E0EAA}">
      <dgm:prSet/>
      <dgm:spPr/>
      <dgm:t>
        <a:bodyPr/>
        <a:lstStyle/>
        <a:p>
          <a:endParaRPr lang="en-US"/>
        </a:p>
      </dgm:t>
    </dgm:pt>
    <dgm:pt modelId="{683A0C1D-CF0D-4025-8909-64F1225162ED}" type="pres">
      <dgm:prSet presAssocID="{853C9667-E6C9-43E7-A431-8CC97A6401E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243A723-764B-4945-B583-0DAD79F2E9DE}" type="pres">
      <dgm:prSet presAssocID="{9D365AAB-3448-45DD-BADB-709D49953FB9}" presName="root1" presStyleCnt="0"/>
      <dgm:spPr/>
    </dgm:pt>
    <dgm:pt modelId="{F7AA8CF3-2628-480A-9622-D58DB6C800A8}" type="pres">
      <dgm:prSet presAssocID="{9D365AAB-3448-45DD-BADB-709D49953FB9}" presName="LevelOneTextNode" presStyleLbl="node0" presStyleIdx="0" presStyleCnt="1" custLinFactNeighborX="-3802" custLinFactNeighborY="3257">
        <dgm:presLayoutVars>
          <dgm:chPref val="3"/>
        </dgm:presLayoutVars>
      </dgm:prSet>
      <dgm:spPr/>
    </dgm:pt>
    <dgm:pt modelId="{11A680CD-D2E9-40C9-9571-D94B418FC684}" type="pres">
      <dgm:prSet presAssocID="{9D365AAB-3448-45DD-BADB-709D49953FB9}" presName="level2hierChild" presStyleCnt="0"/>
      <dgm:spPr/>
    </dgm:pt>
    <dgm:pt modelId="{302078A5-DC93-4BD3-8E36-E9E7645348E2}" type="pres">
      <dgm:prSet presAssocID="{250075E3-EC83-44C6-BF9D-7F32516C338F}" presName="conn2-1" presStyleLbl="parChTrans1D2" presStyleIdx="0" presStyleCnt="2" custScaleY="1859898"/>
      <dgm:spPr/>
    </dgm:pt>
    <dgm:pt modelId="{059DEF0F-CCD2-44E4-89C7-FA935FA93DC0}" type="pres">
      <dgm:prSet presAssocID="{250075E3-EC83-44C6-BF9D-7F32516C338F}" presName="connTx" presStyleLbl="parChTrans1D2" presStyleIdx="0" presStyleCnt="2"/>
      <dgm:spPr/>
    </dgm:pt>
    <dgm:pt modelId="{0E137B31-D47A-4F65-AA16-5A96613F1FCF}" type="pres">
      <dgm:prSet presAssocID="{F6AF8CC3-D0FC-4D02-B783-BCC6EDCFCBB7}" presName="root2" presStyleCnt="0"/>
      <dgm:spPr/>
    </dgm:pt>
    <dgm:pt modelId="{2FCC9AB7-6921-4EC3-A9ED-3B0D37A91F70}" type="pres">
      <dgm:prSet presAssocID="{F6AF8CC3-D0FC-4D02-B783-BCC6EDCFCBB7}" presName="LevelTwoTextNode" presStyleLbl="node2" presStyleIdx="0" presStyleCnt="2" custScaleY="166414" custLinFactNeighborX="-1739" custLinFactNeighborY="-98860">
        <dgm:presLayoutVars>
          <dgm:chPref val="3"/>
        </dgm:presLayoutVars>
      </dgm:prSet>
      <dgm:spPr/>
    </dgm:pt>
    <dgm:pt modelId="{A6210BE8-927D-4626-B625-7B9D168DF99E}" type="pres">
      <dgm:prSet presAssocID="{F6AF8CC3-D0FC-4D02-B783-BCC6EDCFCBB7}" presName="level3hierChild" presStyleCnt="0"/>
      <dgm:spPr/>
    </dgm:pt>
    <dgm:pt modelId="{EEB23FF7-939A-4D7E-94C5-4A8190B61015}" type="pres">
      <dgm:prSet presAssocID="{41B9A9BB-F555-4D90-B3FF-CDA400A362F0}" presName="conn2-1" presStyleLbl="parChTrans1D2" presStyleIdx="1" presStyleCnt="2" custScaleY="1652798"/>
      <dgm:spPr/>
    </dgm:pt>
    <dgm:pt modelId="{FCE3EE82-B30A-4A9A-ACF8-F6947AC2E38A}" type="pres">
      <dgm:prSet presAssocID="{41B9A9BB-F555-4D90-B3FF-CDA400A362F0}" presName="connTx" presStyleLbl="parChTrans1D2" presStyleIdx="1" presStyleCnt="2"/>
      <dgm:spPr/>
    </dgm:pt>
    <dgm:pt modelId="{DEC86076-B78A-471C-9018-6765FF84262F}" type="pres">
      <dgm:prSet presAssocID="{6328D902-EA6E-45FE-9D31-7B28F00ED912}" presName="root2" presStyleCnt="0"/>
      <dgm:spPr/>
    </dgm:pt>
    <dgm:pt modelId="{9D41B263-28A5-4A26-B3F8-C65D635C99DE}" type="pres">
      <dgm:prSet presAssocID="{6328D902-EA6E-45FE-9D31-7B28F00ED912}" presName="LevelTwoTextNode" presStyleLbl="node2" presStyleIdx="1" presStyleCnt="2" custScaleY="175921" custLinFactY="15970" custLinFactNeighborX="-2898" custLinFactNeighborY="100000">
        <dgm:presLayoutVars>
          <dgm:chPref val="3"/>
        </dgm:presLayoutVars>
      </dgm:prSet>
      <dgm:spPr/>
    </dgm:pt>
    <dgm:pt modelId="{C8909611-78E0-4A71-A45E-8CF8828F7FD2}" type="pres">
      <dgm:prSet presAssocID="{6328D902-EA6E-45FE-9D31-7B28F00ED912}" presName="level3hierChild" presStyleCnt="0"/>
      <dgm:spPr/>
    </dgm:pt>
  </dgm:ptLst>
  <dgm:cxnLst>
    <dgm:cxn modelId="{E3125C14-528F-4CA5-A918-CD6FEFAE063E}" type="presOf" srcId="{41B9A9BB-F555-4D90-B3FF-CDA400A362F0}" destId="{FCE3EE82-B30A-4A9A-ACF8-F6947AC2E38A}" srcOrd="1" destOrd="0" presId="urn:microsoft.com/office/officeart/2008/layout/HorizontalMultiLevelHierarchy"/>
    <dgm:cxn modelId="{0F85541F-EC58-407F-B1DA-3B5CE5A10C77}" srcId="{9D365AAB-3448-45DD-BADB-709D49953FB9}" destId="{F6AF8CC3-D0FC-4D02-B783-BCC6EDCFCBB7}" srcOrd="0" destOrd="0" parTransId="{250075E3-EC83-44C6-BF9D-7F32516C338F}" sibTransId="{6FCAE7FD-97E0-49BB-8D43-0EFD4E6B99ED}"/>
    <dgm:cxn modelId="{5915CF1F-2AE1-472B-B69F-55167078E656}" srcId="{853C9667-E6C9-43E7-A431-8CC97A6401E3}" destId="{9D365AAB-3448-45DD-BADB-709D49953FB9}" srcOrd="0" destOrd="0" parTransId="{27A967DC-3308-4C97-8A9B-F95ADAAE4F50}" sibTransId="{E69CD948-EAC8-48B9-8CA3-A4EE97F2A5A3}"/>
    <dgm:cxn modelId="{BB9B8F49-EAF4-46DE-8717-06F3C476D1CB}" type="presOf" srcId="{250075E3-EC83-44C6-BF9D-7F32516C338F}" destId="{302078A5-DC93-4BD3-8E36-E9E7645348E2}" srcOrd="0" destOrd="0" presId="urn:microsoft.com/office/officeart/2008/layout/HorizontalMultiLevelHierarchy"/>
    <dgm:cxn modelId="{69FFD24C-9E46-4A7E-8139-3315E9276A67}" type="presOf" srcId="{853C9667-E6C9-43E7-A431-8CC97A6401E3}" destId="{683A0C1D-CF0D-4025-8909-64F1225162ED}" srcOrd="0" destOrd="0" presId="urn:microsoft.com/office/officeart/2008/layout/HorizontalMultiLevelHierarchy"/>
    <dgm:cxn modelId="{AC74D54F-C59F-4F8B-A334-7CC2E5FCCC1A}" type="presOf" srcId="{6328D902-EA6E-45FE-9D31-7B28F00ED912}" destId="{9D41B263-28A5-4A26-B3F8-C65D635C99DE}" srcOrd="0" destOrd="0" presId="urn:microsoft.com/office/officeart/2008/layout/HorizontalMultiLevelHierarchy"/>
    <dgm:cxn modelId="{295E6950-5518-4B77-9477-DD3E2E288BEB}" type="presOf" srcId="{9D365AAB-3448-45DD-BADB-709D49953FB9}" destId="{F7AA8CF3-2628-480A-9622-D58DB6C800A8}" srcOrd="0" destOrd="0" presId="urn:microsoft.com/office/officeart/2008/layout/HorizontalMultiLevelHierarchy"/>
    <dgm:cxn modelId="{F1322B7F-33C2-48BC-86B7-7E84CB3E690B}" type="presOf" srcId="{250075E3-EC83-44C6-BF9D-7F32516C338F}" destId="{059DEF0F-CCD2-44E4-89C7-FA935FA93DC0}" srcOrd="1" destOrd="0" presId="urn:microsoft.com/office/officeart/2008/layout/HorizontalMultiLevelHierarchy"/>
    <dgm:cxn modelId="{BF38E589-9FD4-4DB0-9FD0-9BF0C91E0EAA}" srcId="{9D365AAB-3448-45DD-BADB-709D49953FB9}" destId="{6328D902-EA6E-45FE-9D31-7B28F00ED912}" srcOrd="1" destOrd="0" parTransId="{41B9A9BB-F555-4D90-B3FF-CDA400A362F0}" sibTransId="{FF7299F0-8CEC-421C-9A63-CB35760BD127}"/>
    <dgm:cxn modelId="{11D8A4E3-833F-4007-B540-6CD09E6E070E}" type="presOf" srcId="{41B9A9BB-F555-4D90-B3FF-CDA400A362F0}" destId="{EEB23FF7-939A-4D7E-94C5-4A8190B61015}" srcOrd="0" destOrd="0" presId="urn:microsoft.com/office/officeart/2008/layout/HorizontalMultiLevelHierarchy"/>
    <dgm:cxn modelId="{64D5C0EC-A59D-4AB8-BC78-CD6EBA0973EC}" type="presOf" srcId="{F6AF8CC3-D0FC-4D02-B783-BCC6EDCFCBB7}" destId="{2FCC9AB7-6921-4EC3-A9ED-3B0D37A91F70}" srcOrd="0" destOrd="0" presId="urn:microsoft.com/office/officeart/2008/layout/HorizontalMultiLevelHierarchy"/>
    <dgm:cxn modelId="{57142F39-EABF-4E57-B992-7A9E37EC523E}" type="presParOf" srcId="{683A0C1D-CF0D-4025-8909-64F1225162ED}" destId="{E243A723-764B-4945-B583-0DAD79F2E9DE}" srcOrd="0" destOrd="0" presId="urn:microsoft.com/office/officeart/2008/layout/HorizontalMultiLevelHierarchy"/>
    <dgm:cxn modelId="{C8399C92-E9ED-41BF-BCD5-36034C8A0F33}" type="presParOf" srcId="{E243A723-764B-4945-B583-0DAD79F2E9DE}" destId="{F7AA8CF3-2628-480A-9622-D58DB6C800A8}" srcOrd="0" destOrd="0" presId="urn:microsoft.com/office/officeart/2008/layout/HorizontalMultiLevelHierarchy"/>
    <dgm:cxn modelId="{1C2F4890-3DA3-4AFB-8370-8FFF3D9D707A}" type="presParOf" srcId="{E243A723-764B-4945-B583-0DAD79F2E9DE}" destId="{11A680CD-D2E9-40C9-9571-D94B418FC684}" srcOrd="1" destOrd="0" presId="urn:microsoft.com/office/officeart/2008/layout/HorizontalMultiLevelHierarchy"/>
    <dgm:cxn modelId="{FE8080F8-0BDE-4D6F-BAB1-22E970927526}" type="presParOf" srcId="{11A680CD-D2E9-40C9-9571-D94B418FC684}" destId="{302078A5-DC93-4BD3-8E36-E9E7645348E2}" srcOrd="0" destOrd="0" presId="urn:microsoft.com/office/officeart/2008/layout/HorizontalMultiLevelHierarchy"/>
    <dgm:cxn modelId="{B8C04812-B0A6-4B06-BA00-3C865A5FC220}" type="presParOf" srcId="{302078A5-DC93-4BD3-8E36-E9E7645348E2}" destId="{059DEF0F-CCD2-44E4-89C7-FA935FA93DC0}" srcOrd="0" destOrd="0" presId="urn:microsoft.com/office/officeart/2008/layout/HorizontalMultiLevelHierarchy"/>
    <dgm:cxn modelId="{70937328-7AE1-4D78-885D-7A91A0F0DF5A}" type="presParOf" srcId="{11A680CD-D2E9-40C9-9571-D94B418FC684}" destId="{0E137B31-D47A-4F65-AA16-5A96613F1FCF}" srcOrd="1" destOrd="0" presId="urn:microsoft.com/office/officeart/2008/layout/HorizontalMultiLevelHierarchy"/>
    <dgm:cxn modelId="{252EFAC2-B96D-4F8B-848B-07CA39E59ECA}" type="presParOf" srcId="{0E137B31-D47A-4F65-AA16-5A96613F1FCF}" destId="{2FCC9AB7-6921-4EC3-A9ED-3B0D37A91F70}" srcOrd="0" destOrd="0" presId="urn:microsoft.com/office/officeart/2008/layout/HorizontalMultiLevelHierarchy"/>
    <dgm:cxn modelId="{27D24B65-F4E0-481E-99EB-0608867C83C8}" type="presParOf" srcId="{0E137B31-D47A-4F65-AA16-5A96613F1FCF}" destId="{A6210BE8-927D-4626-B625-7B9D168DF99E}" srcOrd="1" destOrd="0" presId="urn:microsoft.com/office/officeart/2008/layout/HorizontalMultiLevelHierarchy"/>
    <dgm:cxn modelId="{6F151835-C9E5-41D9-B516-5DB4A3BCDF4C}" type="presParOf" srcId="{11A680CD-D2E9-40C9-9571-D94B418FC684}" destId="{EEB23FF7-939A-4D7E-94C5-4A8190B61015}" srcOrd="2" destOrd="0" presId="urn:microsoft.com/office/officeart/2008/layout/HorizontalMultiLevelHierarchy"/>
    <dgm:cxn modelId="{90EFE4A7-0FC7-460C-BC9E-299F2ED48901}" type="presParOf" srcId="{EEB23FF7-939A-4D7E-94C5-4A8190B61015}" destId="{FCE3EE82-B30A-4A9A-ACF8-F6947AC2E38A}" srcOrd="0" destOrd="0" presId="urn:microsoft.com/office/officeart/2008/layout/HorizontalMultiLevelHierarchy"/>
    <dgm:cxn modelId="{FF33D30C-296A-452F-9384-071441A45679}" type="presParOf" srcId="{11A680CD-D2E9-40C9-9571-D94B418FC684}" destId="{DEC86076-B78A-471C-9018-6765FF84262F}" srcOrd="3" destOrd="0" presId="urn:microsoft.com/office/officeart/2008/layout/HorizontalMultiLevelHierarchy"/>
    <dgm:cxn modelId="{278D1370-E4B7-49F5-9E14-8427CC229876}" type="presParOf" srcId="{DEC86076-B78A-471C-9018-6765FF84262F}" destId="{9D41B263-28A5-4A26-B3F8-C65D635C99DE}" srcOrd="0" destOrd="0" presId="urn:microsoft.com/office/officeart/2008/layout/HorizontalMultiLevelHierarchy"/>
    <dgm:cxn modelId="{4D1E5FE8-21C4-47AA-908A-7BCF9AD1E83F}" type="presParOf" srcId="{DEC86076-B78A-471C-9018-6765FF84262F}" destId="{C8909611-78E0-4A71-A45E-8CF8828F7FD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B23FF7-939A-4D7E-94C5-4A8190B61015}">
      <dsp:nvSpPr>
        <dsp:cNvPr id="0" name=""/>
        <dsp:cNvSpPr/>
      </dsp:nvSpPr>
      <dsp:spPr>
        <a:xfrm>
          <a:off x="767478" y="2936674"/>
          <a:ext cx="434234" cy="14930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7117" y="0"/>
              </a:lnTo>
              <a:lnTo>
                <a:pt x="217117" y="1493012"/>
              </a:lnTo>
              <a:lnTo>
                <a:pt x="434234" y="1493012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b="1" kern="1200">
            <a:solidFill>
              <a:schemeClr val="tx1"/>
            </a:solidFill>
          </a:endParaRPr>
        </a:p>
      </dsp:txBody>
      <dsp:txXfrm>
        <a:off x="945723" y="3040705"/>
        <a:ext cx="77743" cy="1284949"/>
      </dsp:txXfrm>
    </dsp:sp>
    <dsp:sp modelId="{302078A5-DC93-4BD3-8E36-E9E7645348E2}">
      <dsp:nvSpPr>
        <dsp:cNvPr id="0" name=""/>
        <dsp:cNvSpPr/>
      </dsp:nvSpPr>
      <dsp:spPr>
        <a:xfrm>
          <a:off x="767478" y="1275371"/>
          <a:ext cx="463409" cy="1661302"/>
        </a:xfrm>
        <a:custGeom>
          <a:avLst/>
          <a:gdLst/>
          <a:ahLst/>
          <a:cxnLst/>
          <a:rect l="0" t="0" r="0" b="0"/>
          <a:pathLst>
            <a:path>
              <a:moveTo>
                <a:pt x="0" y="1661302"/>
              </a:moveTo>
              <a:lnTo>
                <a:pt x="231704" y="1661302"/>
              </a:lnTo>
              <a:lnTo>
                <a:pt x="231704" y="0"/>
              </a:lnTo>
              <a:lnTo>
                <a:pt x="463409" y="0"/>
              </a:lnTo>
            </a:path>
          </a:pathLst>
        </a:cu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b="1" kern="1200">
            <a:solidFill>
              <a:schemeClr val="tx1"/>
            </a:solidFill>
          </a:endParaRPr>
        </a:p>
      </dsp:txBody>
      <dsp:txXfrm>
        <a:off x="956064" y="1304069"/>
        <a:ext cx="86236" cy="1603906"/>
      </dsp:txXfrm>
    </dsp:sp>
    <dsp:sp modelId="{F7AA8CF3-2628-480A-9622-D58DB6C800A8}">
      <dsp:nvSpPr>
        <dsp:cNvPr id="0" name=""/>
        <dsp:cNvSpPr/>
      </dsp:nvSpPr>
      <dsp:spPr>
        <a:xfrm rot="16200000">
          <a:off x="-1635940" y="2552935"/>
          <a:ext cx="4039358" cy="7674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200" b="1" kern="1200">
              <a:latin typeface="NikoshBAN" panose="02000000000000000000" pitchFamily="2" charset="0"/>
              <a:cs typeface="NikoshBAN" panose="02000000000000000000" pitchFamily="2" charset="0"/>
            </a:rPr>
            <a:t>অর্থায়নের লক্ষ্য</a:t>
          </a:r>
          <a:endParaRPr lang="en-US" sz="3200" b="1" kern="1200" dirty="0"/>
        </a:p>
      </dsp:txBody>
      <dsp:txXfrm>
        <a:off x="-1635940" y="2552935"/>
        <a:ext cx="4039358" cy="767478"/>
      </dsp:txXfrm>
    </dsp:sp>
    <dsp:sp modelId="{2FCC9AB7-6921-4EC3-A9ED-3B0D37A91F70}">
      <dsp:nvSpPr>
        <dsp:cNvPr id="0" name=""/>
        <dsp:cNvSpPr/>
      </dsp:nvSpPr>
      <dsp:spPr>
        <a:xfrm>
          <a:off x="1230887" y="636775"/>
          <a:ext cx="2517327" cy="127719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200" b="1" kern="1200"/>
            <a:t>মুনাফা সর্বাধিকরন</a:t>
          </a:r>
          <a:endParaRPr lang="en-US" sz="3200" b="1" kern="1200" dirty="0"/>
        </a:p>
      </dsp:txBody>
      <dsp:txXfrm>
        <a:off x="1230887" y="636775"/>
        <a:ext cx="2517327" cy="1277190"/>
      </dsp:txXfrm>
    </dsp:sp>
    <dsp:sp modelId="{9D41B263-28A5-4A26-B3F8-C65D635C99DE}">
      <dsp:nvSpPr>
        <dsp:cNvPr id="0" name=""/>
        <dsp:cNvSpPr/>
      </dsp:nvSpPr>
      <dsp:spPr>
        <a:xfrm>
          <a:off x="1201712" y="3754609"/>
          <a:ext cx="2517327" cy="135015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3200" b="1" kern="1200"/>
            <a:t>সম্পদ সর্বাধিকরন</a:t>
          </a:r>
          <a:endParaRPr lang="en-US" sz="3200" b="1" kern="1200" dirty="0"/>
        </a:p>
      </dsp:txBody>
      <dsp:txXfrm>
        <a:off x="1201712" y="3754609"/>
        <a:ext cx="2517327" cy="1350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r>
              <a:rPr lang="as-IN"/>
              <a:t>অর্থায়নের ধারনা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341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391F7702-FBBF-41D2-BAE2-DC03A6E03AFD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341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7D425CCA-9D09-4563-AC7F-E8513E0115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1849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4-26T20:04:04.8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r>
              <a:rPr lang="as-IN"/>
              <a:t>অর্থায়নের ধারনা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DCFA9F0E-1034-4C3E-A0A0-4D9732500101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60463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2" rIns="93104" bIns="465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70837"/>
            <a:ext cx="5603240" cy="3657957"/>
          </a:xfrm>
          <a:prstGeom prst="rect">
            <a:avLst/>
          </a:prstGeom>
        </p:spPr>
        <p:txBody>
          <a:bodyPr vert="horz" lIns="93104" tIns="46552" rIns="93104" bIns="4655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6AFDC1F6-6CA8-48BD-A8C2-F0FE7AFAC0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8152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974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971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4078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513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15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567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9615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510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7A02-249B-4A0F-90EC-A118E0F3884E}" type="datetime5">
              <a:rPr lang="en-US" smtClean="0"/>
              <a:pPr/>
              <a:t>30-Apr-20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8848715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510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505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060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071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29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93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195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9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27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  <p:sldLayoutId id="2147483789" r:id="rId17"/>
  </p:sldLayoutIdLst>
  <p:transition spd="med">
    <p:pull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6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5.jpeg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 /><Relationship Id="rId2" Type="http://schemas.openxmlformats.org/officeDocument/2006/relationships/customXml" Target="../ink/ink1.xml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1749C-0730-48CD-9943-A8387E34307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69916D-B57A-FD47-88F4-90C881A5E2B3}"/>
              </a:ext>
            </a:extLst>
          </p:cNvPr>
          <p:cNvSpPr txBox="1"/>
          <p:nvPr/>
        </p:nvSpPr>
        <p:spPr>
          <a:xfrm>
            <a:off x="2141374" y="126062"/>
            <a:ext cx="9518814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8000" b="1" i="1">
                <a:solidFill>
                  <a:srgbClr val="FF0000"/>
                </a:solidFill>
              </a:rPr>
              <a:t>সবাইকে স্বাগতম</a:t>
            </a:r>
            <a:r>
              <a:rPr lang="en-GB" sz="8000" b="1" i="1"/>
              <a:t> </a:t>
            </a:r>
            <a:endParaRPr lang="en-US" sz="8000" b="1" i="1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0C5CC46-C64A-F243-ABAD-2DC69F41ED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108" y="1591239"/>
            <a:ext cx="8011577" cy="5266761"/>
          </a:xfrm>
          <a:prstGeom prst="ellipse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565210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ADD58A-D0A7-CE42-8495-2C304A87BA86}"/>
              </a:ext>
            </a:extLst>
          </p:cNvPr>
          <p:cNvSpPr txBox="1"/>
          <p:nvPr/>
        </p:nvSpPr>
        <p:spPr>
          <a:xfrm>
            <a:off x="1669967" y="429869"/>
            <a:ext cx="10353799" cy="5847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3200">
                <a:solidFill>
                  <a:srgbClr val="C00000"/>
                </a:solidFill>
              </a:rPr>
              <a:t>মুনাফা সর্বাধিকরণ কেন ফার্মের লক্ষ্য হওয়া উচিত  ? </a:t>
            </a:r>
            <a:endParaRPr lang="en-US" sz="320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982448-8D44-2E4B-9F7C-C889A10F90B5}"/>
              </a:ext>
            </a:extLst>
          </p:cNvPr>
          <p:cNvSpPr txBox="1"/>
          <p:nvPr/>
        </p:nvSpPr>
        <p:spPr>
          <a:xfrm>
            <a:off x="2750250" y="1452936"/>
            <a:ext cx="7455107" cy="181588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800">
                <a:solidFill>
                  <a:schemeClr val="bg1"/>
                </a:solidFill>
              </a:rPr>
              <a:t>ক) মুনাফা দক্ষতার মাপকাঠি ।  </a:t>
            </a:r>
          </a:p>
          <a:p>
            <a:pPr algn="l"/>
            <a:r>
              <a:rPr lang="en-GB" sz="2800">
                <a:solidFill>
                  <a:schemeClr val="bg1"/>
                </a:solidFill>
              </a:rPr>
              <a:t>খ) সম্পদ সুষ্ঠু  ও দক্ষ ব্যবহারে মুনাফা সর্বাধিকরণ সম্ভব। </a:t>
            </a:r>
          </a:p>
          <a:p>
            <a:pPr algn="l"/>
            <a:r>
              <a:rPr lang="en-GB" sz="2800">
                <a:solidFill>
                  <a:schemeClr val="bg1"/>
                </a:solidFill>
              </a:rPr>
              <a:t>গ) মুনাফা সর্বাধিকরণে সামাজিক কল্যাণ সম্ভব। </a:t>
            </a:r>
            <a:r>
              <a:rPr lang="en-GB">
                <a:solidFill>
                  <a:srgbClr val="0070C0"/>
                </a:solidFill>
              </a:rPr>
              <a:t>  </a:t>
            </a:r>
            <a:endParaRPr lang="en-US">
              <a:solidFill>
                <a:srgbClr val="0070C0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4A95338-41BF-0240-B4A0-679E1D5C3E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922" y="3357882"/>
            <a:ext cx="5139789" cy="350011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8664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B56B68-3670-0A44-BBC2-5FF787A8846E}"/>
              </a:ext>
            </a:extLst>
          </p:cNvPr>
          <p:cNvSpPr txBox="1"/>
          <p:nvPr/>
        </p:nvSpPr>
        <p:spPr>
          <a:xfrm>
            <a:off x="1859599" y="607126"/>
            <a:ext cx="9459070" cy="58477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3200">
                <a:solidFill>
                  <a:srgbClr val="C00000"/>
                </a:solidFill>
              </a:rPr>
              <a:t>সম্পদ সর্বাধিকরণ কেন ফার্মের লক্ষ্য হওয়া উচিত?</a:t>
            </a:r>
            <a:r>
              <a:rPr lang="en-GB" sz="3200"/>
              <a:t>  </a:t>
            </a:r>
            <a:endParaRPr lang="en-US" sz="32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343DBB-E033-9E49-9979-62F5BDB751D9}"/>
              </a:ext>
            </a:extLst>
          </p:cNvPr>
          <p:cNvSpPr txBox="1"/>
          <p:nvPr/>
        </p:nvSpPr>
        <p:spPr>
          <a:xfrm>
            <a:off x="2811112" y="1976128"/>
            <a:ext cx="6585672" cy="181588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800" b="1">
                <a:solidFill>
                  <a:schemeClr val="bg1"/>
                </a:solidFill>
              </a:rPr>
              <a:t>ক) স্পষ্ট ধারণার নিশ্চয়তা । </a:t>
            </a:r>
          </a:p>
          <a:p>
            <a:pPr algn="l"/>
            <a:r>
              <a:rPr lang="en-GB" sz="2800" b="1">
                <a:solidFill>
                  <a:schemeClr val="bg1"/>
                </a:solidFill>
              </a:rPr>
              <a:t>খ) ঝুঁকি, সময় ও অর্থের সময়মূল্য বিবেচনা করা হয়। </a:t>
            </a:r>
          </a:p>
          <a:p>
            <a:pPr algn="l"/>
            <a:r>
              <a:rPr lang="en-GB" sz="2800" b="1">
                <a:solidFill>
                  <a:schemeClr val="bg1"/>
                </a:solidFill>
              </a:rPr>
              <a:t>গ) শেয়ার মূল্যের উপর গুরুত্ব প্রদান।  </a:t>
            </a:r>
            <a:r>
              <a:rPr lang="en-GB" sz="2800">
                <a:solidFill>
                  <a:schemeClr val="bg1"/>
                </a:solidFill>
              </a:rPr>
              <a:t> </a:t>
            </a:r>
            <a:endParaRPr lang="en-US" sz="2800">
              <a:solidFill>
                <a:schemeClr val="bg1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39055FF-5883-B342-8AA3-F2DFE5DA1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821" y="4013427"/>
            <a:ext cx="5399561" cy="284457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183946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E35E72-0120-754A-BCEE-BC4FB41709A7}"/>
              </a:ext>
            </a:extLst>
          </p:cNvPr>
          <p:cNvSpPr txBox="1"/>
          <p:nvPr/>
        </p:nvSpPr>
        <p:spPr>
          <a:xfrm>
            <a:off x="3056412" y="634959"/>
            <a:ext cx="4212786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4000">
                <a:solidFill>
                  <a:srgbClr val="FF0000"/>
                </a:solidFill>
              </a:rPr>
              <a:t>এজেন্সি ব্যয় কি?  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3B351E-B7CD-D342-B504-B46A6B30A4E3}"/>
              </a:ext>
            </a:extLst>
          </p:cNvPr>
          <p:cNvSpPr txBox="1"/>
          <p:nvPr/>
        </p:nvSpPr>
        <p:spPr>
          <a:xfrm>
            <a:off x="1776984" y="2103049"/>
            <a:ext cx="10074176" cy="206210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3200" b="1" i="1">
                <a:solidFill>
                  <a:srgbClr val="00B050"/>
                </a:solidFill>
              </a:rPr>
              <a:t>ব্যবস্থাপনা যেন নিজের স্বার্থে কাজ না করে ব্যবসায়ের স্বার্থে সর্বদা মনোনিবেশ করে সে স্বার্থে ব্যবসায়ের পক্ষ থেকে উৎসাহ দেওয়ার জন্য যে ব্যয় করে তাকেই এজেন্সি ব্যয় বলে।          </a:t>
            </a:r>
            <a:endParaRPr lang="en-US" sz="3200" b="1" i="1">
              <a:solidFill>
                <a:srgbClr val="00B050"/>
              </a:solidFill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6926A169-2CA4-9D4A-8A8E-79058DF870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915" y="4304804"/>
            <a:ext cx="4620243" cy="247711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8845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A12E-8001-45B1-A6DF-06EC12B94412}" type="datetime5">
              <a:rPr lang="en-US" smtClean="0"/>
              <a:pPr/>
              <a:t>30-Apr-20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Callout: Down Arrow 7">
            <a:extLst>
              <a:ext uri="{FF2B5EF4-FFF2-40B4-BE49-F238E27FC236}">
                <a16:creationId xmlns:a16="http://schemas.microsoft.com/office/drawing/2014/main" id="{100F2AE6-0B30-4347-A84D-1CDF9AD3C684}"/>
              </a:ext>
            </a:extLst>
          </p:cNvPr>
          <p:cNvSpPr/>
          <p:nvPr/>
        </p:nvSpPr>
        <p:spPr>
          <a:xfrm>
            <a:off x="5484811" y="787782"/>
            <a:ext cx="1828800" cy="1828800"/>
          </a:xfrm>
          <a:prstGeom prst="downArrowCallout">
            <a:avLst>
              <a:gd name="adj1" fmla="val 25000"/>
              <a:gd name="adj2" fmla="val 25000"/>
              <a:gd name="adj3" fmla="val 41234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এজেন্সি ব্যয় </a:t>
            </a:r>
            <a:endParaRPr lang="en-US"/>
          </a:p>
        </p:txBody>
      </p:sp>
      <p:sp>
        <p:nvSpPr>
          <p:cNvPr id="9" name="Minus Sign 8">
            <a:extLst>
              <a:ext uri="{FF2B5EF4-FFF2-40B4-BE49-F238E27FC236}">
                <a16:creationId xmlns:a16="http://schemas.microsoft.com/office/drawing/2014/main" id="{3D86E5C7-3AB4-F444-A590-3C3CD50111F1}"/>
              </a:ext>
            </a:extLst>
          </p:cNvPr>
          <p:cNvSpPr/>
          <p:nvPr/>
        </p:nvSpPr>
        <p:spPr>
          <a:xfrm>
            <a:off x="816429" y="1961741"/>
            <a:ext cx="11256126" cy="1637967"/>
          </a:xfrm>
          <a:prstGeom prst="mathMinus">
            <a:avLst>
              <a:gd name="adj1" fmla="val 202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EECB3D3B-A1FE-E748-A6B8-636825617BDB}"/>
              </a:ext>
            </a:extLst>
          </p:cNvPr>
          <p:cNvSpPr/>
          <p:nvPr/>
        </p:nvSpPr>
        <p:spPr>
          <a:xfrm>
            <a:off x="5959861" y="2621300"/>
            <a:ext cx="775676" cy="11692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64DC06FE-0A6D-8E42-8D04-159462299BD8}"/>
              </a:ext>
            </a:extLst>
          </p:cNvPr>
          <p:cNvSpPr/>
          <p:nvPr/>
        </p:nvSpPr>
        <p:spPr>
          <a:xfrm>
            <a:off x="9973774" y="2780724"/>
            <a:ext cx="775676" cy="1169241"/>
          </a:xfrm>
          <a:prstGeom prst="downArrow">
            <a:avLst>
              <a:gd name="adj1" fmla="val 50000"/>
              <a:gd name="adj2" fmla="val 834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6569E8AA-E119-534B-A909-D90F7A36FA28}"/>
              </a:ext>
            </a:extLst>
          </p:cNvPr>
          <p:cNvSpPr/>
          <p:nvPr/>
        </p:nvSpPr>
        <p:spPr>
          <a:xfrm flipH="1">
            <a:off x="2104787" y="2926244"/>
            <a:ext cx="775675" cy="826008"/>
          </a:xfrm>
          <a:prstGeom prst="downArrow">
            <a:avLst>
              <a:gd name="adj1" fmla="val 50000"/>
              <a:gd name="adj2" fmla="val 476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CDA9A71-95A6-3B4F-A337-ADADF52B6716}"/>
              </a:ext>
            </a:extLst>
          </p:cNvPr>
          <p:cNvSpPr/>
          <p:nvPr/>
        </p:nvSpPr>
        <p:spPr>
          <a:xfrm>
            <a:off x="1578224" y="3747956"/>
            <a:ext cx="18288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তদারকি ব্যয় </a:t>
            </a:r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090394-5084-494A-A9B5-2E3AEDCACE97}"/>
              </a:ext>
            </a:extLst>
          </p:cNvPr>
          <p:cNvSpPr/>
          <p:nvPr/>
        </p:nvSpPr>
        <p:spPr>
          <a:xfrm>
            <a:off x="5433299" y="3790541"/>
            <a:ext cx="18288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উৎসাহ ব্যয় </a:t>
            </a:r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731829A-15CA-BC42-9FD5-A864135A0062}"/>
              </a:ext>
            </a:extLst>
          </p:cNvPr>
          <p:cNvSpPr/>
          <p:nvPr/>
        </p:nvSpPr>
        <p:spPr>
          <a:xfrm>
            <a:off x="9447212" y="3790541"/>
            <a:ext cx="18288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অসততা প্রতিরোধ ব্যয়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6693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4" grpId="0" animBg="1"/>
      <p:bldP spid="15" grpId="0" animBg="1"/>
      <p:bldP spid="17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6371" y="589617"/>
            <a:ext cx="9366325" cy="1143000"/>
          </a:xfr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247" y="1967559"/>
            <a:ext cx="9159601" cy="416287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numCol="2">
            <a:noAutofit/>
          </a:bodyPr>
          <a:lstStyle/>
          <a:p>
            <a:pPr marL="0" indent="0">
              <a:buNone/>
            </a:pPr>
            <a:r>
              <a:rPr lang="en-GB" sz="2400" b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১) অর্থায়ন কি? </a:t>
            </a:r>
          </a:p>
          <a:p>
            <a:pPr marL="0" indent="0">
              <a:buNone/>
            </a:pPr>
            <a:r>
              <a:rPr lang="en-GB" sz="2400" b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২) সরকারি অর্থায়নের উৎসগুলি কি কি?</a:t>
            </a:r>
          </a:p>
          <a:p>
            <a:pPr marL="0" indent="0">
              <a:buNone/>
            </a:pPr>
            <a:r>
              <a:rPr lang="en-GB" sz="2400" b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৩) বেসরকারি অর্থায়ন কি?   </a:t>
            </a:r>
            <a:endParaRPr lang="en-US" sz="2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GB" sz="2400" b="1" i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GB" sz="2400" b="1" i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IN" sz="2400" b="1" i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IN" sz="2400" b="1" i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 সর্বাধিকরন </a:t>
            </a:r>
            <a:r>
              <a:rPr lang="bn-IN" sz="2400" b="1" i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i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GB" sz="2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GB" sz="2400" b="1" i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GB" sz="2400" b="1" i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IN" sz="2400" b="1" i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b="1" i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 সর্বাধিকরন </a:t>
            </a:r>
            <a:r>
              <a:rPr lang="bn-IN" sz="2400" b="1" i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i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GB" sz="2400" b="1" i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৬)</a:t>
            </a:r>
            <a:r>
              <a:rPr lang="bn-IN" sz="2400" b="1" i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এজেন্সি ব্যয়</a:t>
            </a:r>
            <a:r>
              <a:rPr lang="en-GB" sz="2400" b="1" i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কি?</a:t>
            </a:r>
          </a:p>
          <a:p>
            <a:pPr marL="0" indent="0">
              <a:buNone/>
            </a:pPr>
            <a:r>
              <a:rPr lang="en-GB" sz="2400" b="1" i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৭) এজেন্সি ব্যয় কোন কোন ক্ষেত্রে হয়?   </a:t>
            </a:r>
            <a:endParaRPr lang="en-US" sz="2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4627-B182-4665-9DF3-588EA5618D4D}" type="datetime5">
              <a:rPr lang="en-US" smtClean="0"/>
              <a:pPr/>
              <a:t>30-Apr-20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E6A84C3F-73C6-3F4B-A256-870FE8B482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491" y="2153583"/>
            <a:ext cx="4067262" cy="4114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3877999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5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0C25B-08E1-44B0-8EE8-30FF95BB37E3}" type="datetime5">
              <a:rPr lang="en-US" smtClean="0"/>
              <a:pPr/>
              <a:t>30-Apr-20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75F0E2-E487-6C4A-9508-4B344CF79140}"/>
              </a:ext>
            </a:extLst>
          </p:cNvPr>
          <p:cNvSpPr txBox="1"/>
          <p:nvPr/>
        </p:nvSpPr>
        <p:spPr>
          <a:xfrm>
            <a:off x="2093273" y="3045537"/>
            <a:ext cx="9411338" cy="646331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3600">
                <a:solidFill>
                  <a:srgbClr val="0070C0"/>
                </a:solidFill>
              </a:rPr>
              <a:t>অর্থায়নের বিভিন্ন উৎস সমূহ কি কি উল্লেখ কর।   </a:t>
            </a:r>
            <a:endParaRPr lang="en-US" sz="3600">
              <a:solidFill>
                <a:srgbClr val="0070C0"/>
              </a:solidFill>
            </a:endParaRPr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C9245DC5-56E9-FC42-AC0C-0C076E5543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430" y="3930077"/>
            <a:ext cx="4648076" cy="249929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12465233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2691" y="1317419"/>
            <a:ext cx="5860473" cy="226844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GB" sz="5400" b="1">
                <a:ln w="0"/>
                <a:solidFill>
                  <a:srgbClr val="00B050"/>
                </a:solidFill>
                <a:effectLst>
                  <a:reflection blurRad="6350" stA="53000" endA="300" endPos="35500" dir="5400000" sy="-90000" algn="bl" rotWithShape="0"/>
                </a:effectLst>
              </a:rPr>
              <a:t>ধন্যবাদ</a:t>
            </a:r>
            <a:endParaRPr lang="en-US" sz="5400" b="1" cap="none" spc="0" dirty="0">
              <a:ln w="57150"/>
              <a:solidFill>
                <a:srgbClr val="00B05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CC663A15-1C43-0142-B340-F16457AE19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327" y="3844571"/>
            <a:ext cx="4267200" cy="24098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4557103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48B01-6C99-4BBF-9824-BD5BC7231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883C-4439-44D9-B445-13F38F042B37}" type="datetime5">
              <a:rPr lang="en-US" smtClean="0"/>
              <a:pPr/>
              <a:t>30-Apr-20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2B2DE7-3676-4132-AFFF-29CE592AB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62AB97-6774-4DB3-975D-92CAA0B11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11579" y="1905000"/>
            <a:ext cx="526084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খোকন রায়-২৫২৫৩</a:t>
            </a:r>
          </a:p>
          <a:p>
            <a:r>
              <a:rPr lang="en-GB" sz="3200" b="1" i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প্রভাষক ও বিভগীয় প্রধান</a:t>
            </a:r>
          </a:p>
          <a:p>
            <a:r>
              <a:rPr lang="en-GB" sz="3200" b="1" i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ব্যবস্থাপনা বিভাগ</a:t>
            </a:r>
          </a:p>
          <a:p>
            <a:r>
              <a:rPr lang="en-GB" sz="3200" b="1" i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সরকারি জিল্লুর রহমান মহিলা কলেজ    </a:t>
            </a:r>
          </a:p>
          <a:p>
            <a:r>
              <a:rPr lang="en-GB" sz="3200" b="1" i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ভৈরব,  কিশোরগঞ্জ।    </a:t>
            </a:r>
          </a:p>
          <a:p>
            <a:r>
              <a:rPr lang="en-GB" sz="3200" b="1" i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E- mail: roykhokan25253s@gmail </a:t>
            </a:r>
            <a:endParaRPr lang="en-US" sz="3200" b="1" i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710068E0-1064-D14D-9ECA-2DA2F36B1B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616" y="798619"/>
            <a:ext cx="4166576" cy="541866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/>
        </p:spPr>
      </p:pic>
    </p:spTree>
    <p:extLst>
      <p:ext uri="{BB962C8B-B14F-4D97-AF65-F5344CB8AC3E}">
        <p14:creationId xmlns:p14="http://schemas.microsoft.com/office/powerpoint/2010/main" val="35287836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3DC4C82E-8C32-2843-BF71-F4D4DEC368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528" y="539894"/>
            <a:ext cx="4741471" cy="38762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0EC6F176-0DAF-0A42-B6E7-47B70F214F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241" y="539894"/>
            <a:ext cx="4251860" cy="40432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1179FF02-4DE7-E440-875A-7F9A96F7E4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171" y="4416136"/>
            <a:ext cx="4286250" cy="230406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24D46D8-EF8A-3745-B708-6DDD51E86F91}"/>
              </a:ext>
            </a:extLst>
          </p:cNvPr>
          <p:cNvSpPr txBox="1"/>
          <p:nvPr/>
        </p:nvSpPr>
        <p:spPr>
          <a:xfrm>
            <a:off x="5408902" y="355228"/>
            <a:ext cx="42518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1">
                <a:solidFill>
                  <a:srgbClr val="FF0000"/>
                </a:solidFill>
              </a:rPr>
              <a:t>ছবিগুলো কিসের? </a:t>
            </a:r>
            <a:endParaRPr lang="en-US" sz="28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6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204" y="628124"/>
            <a:ext cx="8190008" cy="524783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b="1" i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b="1" i="1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5139" y="1352185"/>
            <a:ext cx="8739813" cy="1851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IN" sz="4000" b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ফাইন্যান্স</a:t>
            </a:r>
            <a:r>
              <a:rPr lang="en-GB" sz="4000" b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ব্যাংকিং ও বিমা ১ম পত্র</a:t>
            </a:r>
            <a:endParaRPr lang="bn-IN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IN" sz="4000" b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GB" sz="4000" b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4000" b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 </a:t>
            </a:r>
            <a:r>
              <a:rPr lang="bn-IN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</a:p>
          <a:p>
            <a:pPr marL="0" indent="0" algn="ctr">
              <a:buNone/>
            </a:pPr>
            <a:endParaRPr lang="en-US" sz="32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EC9F-8A6A-4E2A-B337-89CE99AD61DF}" type="datetime5">
              <a:rPr lang="en-US" smtClean="0"/>
              <a:pPr/>
              <a:t>30-Apr-20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62F83D83-4AA0-584E-A9D7-854B626AA2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3884982" y="3329332"/>
            <a:ext cx="5028457" cy="281812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0410321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09591" y="1027234"/>
            <a:ext cx="9172818" cy="482492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none" lIns="91440" tIns="45720" rIns="91440" bIns="45720">
            <a:prstTxWarp prst="textWave1">
              <a:avLst>
                <a:gd name="adj1" fmla="val 12500"/>
                <a:gd name="adj2" fmla="val -10000"/>
              </a:avLst>
            </a:prstTxWarp>
            <a:spAutoFit/>
          </a:bodyPr>
          <a:lstStyle/>
          <a:p>
            <a:endParaRPr lang="bn-IN" sz="5400" dirty="0">
              <a:ln>
                <a:solidFill>
                  <a:srgbClr val="00B05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1832150" y="1027234"/>
            <a:ext cx="8224765" cy="1310426"/>
          </a:xfrm>
        </p:spPr>
        <p:txBody>
          <a:bodyPr>
            <a:normAutofit/>
          </a:bodyPr>
          <a:lstStyle/>
          <a:p>
            <a:pPr algn="ctr"/>
            <a:r>
              <a:rPr lang="en-US" sz="4800" b="1" i="1" u="sng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আলোচনার</a:t>
            </a:r>
            <a:r>
              <a:rPr lang="en-US" sz="4800" b="1" i="1" u="sng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বিষয়</a:t>
            </a:r>
            <a:r>
              <a:rPr lang="en-GB" sz="4800" b="1" i="1" u="sng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br>
              <a:rPr lang="en-GB" sz="4800" b="1" i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GB" sz="4800" b="1" i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অর্থায়নের ধারণা </a:t>
            </a:r>
            <a:endParaRPr lang="en-US" sz="4800" b="1" i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A4B5731A-BD32-ED41-82E0-2BAD137043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167" y="2523285"/>
            <a:ext cx="6372225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258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765044" y="-457518"/>
            <a:ext cx="9366325" cy="104713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1281" y="6858000"/>
            <a:ext cx="2844800" cy="365125"/>
          </a:xfrm>
        </p:spPr>
        <p:txBody>
          <a:bodyPr/>
          <a:lstStyle/>
          <a:p>
            <a:fld id="{495563FC-12E8-468B-BE97-32713DC4813F}" type="datetime5">
              <a:rPr lang="en-US" smtClean="0"/>
              <a:pPr/>
              <a:t>30-Apr-20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4148FE-696E-614D-8196-51069B53ADE6}"/>
              </a:ext>
            </a:extLst>
          </p:cNvPr>
          <p:cNvSpPr txBox="1"/>
          <p:nvPr/>
        </p:nvSpPr>
        <p:spPr>
          <a:xfrm>
            <a:off x="1946389" y="1201031"/>
            <a:ext cx="5865347" cy="3693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b="1" i="1" u="sng"/>
              <a:t>শিখনফলঃ</a:t>
            </a:r>
            <a:endParaRPr lang="en-US" b="1" i="1" u="sng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7968E2-FB63-7749-8738-5DD605DE9026}"/>
              </a:ext>
            </a:extLst>
          </p:cNvPr>
          <p:cNvSpPr txBox="1"/>
          <p:nvPr/>
        </p:nvSpPr>
        <p:spPr>
          <a:xfrm>
            <a:off x="2038577" y="2407350"/>
            <a:ext cx="61813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>
                <a:solidFill>
                  <a:srgbClr val="0070C0"/>
                </a:solidFill>
              </a:rPr>
              <a:t>১)অর্থায়ন কি তা শিখতে পারবে?</a:t>
            </a:r>
          </a:p>
          <a:p>
            <a:pPr algn="l"/>
            <a:r>
              <a:rPr lang="en-GB">
                <a:solidFill>
                  <a:srgbClr val="0070C0"/>
                </a:solidFill>
              </a:rPr>
              <a:t>২) অর্থায়নের শ্রেনীবিন্যাস করতেপারবে  </a:t>
            </a:r>
          </a:p>
          <a:p>
            <a:pPr algn="l"/>
            <a:r>
              <a:rPr lang="en-GB">
                <a:solidFill>
                  <a:srgbClr val="0070C0"/>
                </a:solidFill>
              </a:rPr>
              <a:t>৩) অর্থায়নের লক্ষ্য ব্যাখ্যা করতে পারবে।  </a:t>
            </a:r>
          </a:p>
          <a:p>
            <a:pPr algn="l"/>
            <a:r>
              <a:rPr lang="en-GB">
                <a:solidFill>
                  <a:srgbClr val="0070C0"/>
                </a:solidFill>
              </a:rPr>
              <a:t>৪) এজেন্সি ব্যয়  সম্পর্কে বলতে পারবে । </a:t>
            </a:r>
            <a:endParaRPr lang="en-US">
              <a:solidFill>
                <a:srgbClr val="0070C0"/>
              </a:solidFill>
            </a:endParaRP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ED36C7C0-3073-634F-AC5B-E66017A7B6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211" y="1927430"/>
            <a:ext cx="5493100" cy="35969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DA838-E36F-0741-B551-95658B9D4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63FC-12E8-468B-BE97-32713DC4813F}" type="datetime5">
              <a:rPr lang="en-US" smtClean="0"/>
              <a:pPr/>
              <a:t>30-Apr-20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40190-3346-BF48-8BE5-6C287F1DC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67811-851C-F346-ACD3-8F125EAC6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ED9771-E195-9A48-85EF-9DC67A76E9B5}"/>
              </a:ext>
            </a:extLst>
          </p:cNvPr>
          <p:cNvSpPr txBox="1"/>
          <p:nvPr/>
        </p:nvSpPr>
        <p:spPr>
          <a:xfrm>
            <a:off x="5180981" y="251831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108A26-08E4-F842-B54E-3F53B10FB45A}"/>
              </a:ext>
            </a:extLst>
          </p:cNvPr>
          <p:cNvSpPr txBox="1"/>
          <p:nvPr/>
        </p:nvSpPr>
        <p:spPr>
          <a:xfrm>
            <a:off x="4735656" y="68951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9" name="Scroll: Vertical 8">
            <a:extLst>
              <a:ext uri="{FF2B5EF4-FFF2-40B4-BE49-F238E27FC236}">
                <a16:creationId xmlns:a16="http://schemas.microsoft.com/office/drawing/2014/main" id="{7FCCD36E-AC52-6540-8F93-64FE3914A044}"/>
              </a:ext>
            </a:extLst>
          </p:cNvPr>
          <p:cNvSpPr/>
          <p:nvPr/>
        </p:nvSpPr>
        <p:spPr>
          <a:xfrm>
            <a:off x="6693307" y="2254456"/>
            <a:ext cx="5299503" cy="2349088"/>
          </a:xfrm>
          <a:prstGeom prst="verticalScroll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/>
              <a:t>অর্থায়ন কি? </a:t>
            </a:r>
          </a:p>
          <a:p>
            <a:pPr algn="ctr"/>
            <a:endParaRPr lang="en-GB" b="1" u="sng"/>
          </a:p>
          <a:p>
            <a:pPr algn="ctr"/>
            <a:r>
              <a:rPr lang="en-GB"/>
              <a:t>অর্থায়ন বলতে অর্থ সংগ্রহ ও সংগৃহীত অর্থের  সুষ্ঠু ব্যবহার, অর্থের সংরক্ষণ ও নিয়ন্ত্রণ সংক্রান্ত যাবতীয় আর্থিক কর্মকাণ্ডের সমষ্টিকে   বোঝায়।  </a:t>
            </a:r>
            <a:endParaRPr lang="en-US"/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id="{29F09BA0-264C-B74B-9FC7-2372D7F704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523" y="1056220"/>
            <a:ext cx="4789121" cy="497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05896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6E378F95-1F06-7C43-AEAD-F99FBEF2E29D}"/>
                  </a:ext>
                </a:extLst>
              </p14:cNvPr>
              <p14:cNvContentPartPr/>
              <p14:nvPr/>
            </p14:nvContentPartPr>
            <p14:xfrm>
              <a:off x="6475749" y="1836776"/>
              <a:ext cx="360" cy="3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6E378F95-1F06-7C43-AEAD-F99FBEF2E29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66749" y="1827776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78" name="Callout: Down Arrow 77">
            <a:extLst>
              <a:ext uri="{FF2B5EF4-FFF2-40B4-BE49-F238E27FC236}">
                <a16:creationId xmlns:a16="http://schemas.microsoft.com/office/drawing/2014/main" id="{BB6C724F-4155-FA4D-AC36-F5287ECFF1BB}"/>
              </a:ext>
            </a:extLst>
          </p:cNvPr>
          <p:cNvSpPr/>
          <p:nvPr/>
        </p:nvSpPr>
        <p:spPr>
          <a:xfrm>
            <a:off x="4803190" y="250307"/>
            <a:ext cx="3345117" cy="1586469"/>
          </a:xfrm>
          <a:prstGeom prst="downArrowCallout">
            <a:avLst>
              <a:gd name="adj1" fmla="val 41234"/>
              <a:gd name="adj2" fmla="val 25000"/>
              <a:gd name="adj3" fmla="val 50042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অর্থায়নের শ্রেণিবিভাগ </a:t>
            </a:r>
            <a:endParaRPr lang="en-US"/>
          </a:p>
        </p:txBody>
      </p:sp>
      <p:sp>
        <p:nvSpPr>
          <p:cNvPr id="79" name="Minus Sign 78">
            <a:extLst>
              <a:ext uri="{FF2B5EF4-FFF2-40B4-BE49-F238E27FC236}">
                <a16:creationId xmlns:a16="http://schemas.microsoft.com/office/drawing/2014/main" id="{9FEB2A8F-7AFC-5342-B988-EF39306396F6}"/>
              </a:ext>
            </a:extLst>
          </p:cNvPr>
          <p:cNvSpPr/>
          <p:nvPr/>
        </p:nvSpPr>
        <p:spPr>
          <a:xfrm>
            <a:off x="2022517" y="1043541"/>
            <a:ext cx="8980714" cy="1586469"/>
          </a:xfrm>
          <a:prstGeom prst="mathMinus">
            <a:avLst>
              <a:gd name="adj1" fmla="val 174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Arrow: Down 79">
            <a:extLst>
              <a:ext uri="{FF2B5EF4-FFF2-40B4-BE49-F238E27FC236}">
                <a16:creationId xmlns:a16="http://schemas.microsoft.com/office/drawing/2014/main" id="{2401DF9D-7618-B448-9902-F71A956029EA}"/>
              </a:ext>
            </a:extLst>
          </p:cNvPr>
          <p:cNvSpPr/>
          <p:nvPr/>
        </p:nvSpPr>
        <p:spPr>
          <a:xfrm>
            <a:off x="3124819" y="1836793"/>
            <a:ext cx="485252" cy="792857"/>
          </a:xfrm>
          <a:prstGeom prst="downArrow">
            <a:avLst>
              <a:gd name="adj1" fmla="val 50000"/>
              <a:gd name="adj2" fmla="val 461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Arrow: Down 87">
            <a:extLst>
              <a:ext uri="{FF2B5EF4-FFF2-40B4-BE49-F238E27FC236}">
                <a16:creationId xmlns:a16="http://schemas.microsoft.com/office/drawing/2014/main" id="{F684839B-B400-1643-AAE0-DDAF51215A35}"/>
              </a:ext>
            </a:extLst>
          </p:cNvPr>
          <p:cNvSpPr/>
          <p:nvPr/>
        </p:nvSpPr>
        <p:spPr>
          <a:xfrm>
            <a:off x="9258811" y="1836776"/>
            <a:ext cx="741359" cy="792874"/>
          </a:xfrm>
          <a:prstGeom prst="downArrow">
            <a:avLst>
              <a:gd name="adj1" fmla="val 50000"/>
              <a:gd name="adj2" fmla="val 574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Callout: Down Arrow 88">
            <a:extLst>
              <a:ext uri="{FF2B5EF4-FFF2-40B4-BE49-F238E27FC236}">
                <a16:creationId xmlns:a16="http://schemas.microsoft.com/office/drawing/2014/main" id="{31ADD1F9-FFBE-8A4E-9989-2A8AF9ACD6D7}"/>
              </a:ext>
            </a:extLst>
          </p:cNvPr>
          <p:cNvSpPr/>
          <p:nvPr/>
        </p:nvSpPr>
        <p:spPr>
          <a:xfrm flipH="1">
            <a:off x="2581990" y="2629650"/>
            <a:ext cx="1570910" cy="1192728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সরকারি অর্থায়ন </a:t>
            </a:r>
            <a:endParaRPr lang="en-US"/>
          </a:p>
        </p:txBody>
      </p:sp>
      <p:sp>
        <p:nvSpPr>
          <p:cNvPr id="95" name="Callout: Down Arrow 94">
            <a:extLst>
              <a:ext uri="{FF2B5EF4-FFF2-40B4-BE49-F238E27FC236}">
                <a16:creationId xmlns:a16="http://schemas.microsoft.com/office/drawing/2014/main" id="{5337D943-DEAB-5248-AD2C-D60FC935DF5F}"/>
              </a:ext>
            </a:extLst>
          </p:cNvPr>
          <p:cNvSpPr/>
          <p:nvPr/>
        </p:nvSpPr>
        <p:spPr>
          <a:xfrm>
            <a:off x="8404169" y="2629650"/>
            <a:ext cx="2411681" cy="1043057"/>
          </a:xfrm>
          <a:prstGeom prst="downArrowCallout">
            <a:avLst>
              <a:gd name="adj1" fmla="val 25000"/>
              <a:gd name="adj2" fmla="val 25000"/>
              <a:gd name="adj3" fmla="val 23221"/>
              <a:gd name="adj4" fmla="val 31441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বেসরকারি অর্থায়ন </a:t>
            </a:r>
            <a:endParaRPr lang="en-US"/>
          </a:p>
        </p:txBody>
      </p:sp>
      <p:sp>
        <p:nvSpPr>
          <p:cNvPr id="97" name="Minus Sign 96">
            <a:extLst>
              <a:ext uri="{FF2B5EF4-FFF2-40B4-BE49-F238E27FC236}">
                <a16:creationId xmlns:a16="http://schemas.microsoft.com/office/drawing/2014/main" id="{8208D711-A5D2-994F-9D49-958C953C5AE8}"/>
              </a:ext>
            </a:extLst>
          </p:cNvPr>
          <p:cNvSpPr/>
          <p:nvPr/>
        </p:nvSpPr>
        <p:spPr>
          <a:xfrm>
            <a:off x="630877" y="3226014"/>
            <a:ext cx="5677889" cy="180227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Arrow: Down 98">
            <a:extLst>
              <a:ext uri="{FF2B5EF4-FFF2-40B4-BE49-F238E27FC236}">
                <a16:creationId xmlns:a16="http://schemas.microsoft.com/office/drawing/2014/main" id="{2A0D5C5B-0951-D440-BA52-3B3068B28401}"/>
              </a:ext>
            </a:extLst>
          </p:cNvPr>
          <p:cNvSpPr/>
          <p:nvPr/>
        </p:nvSpPr>
        <p:spPr>
          <a:xfrm>
            <a:off x="4803190" y="4082143"/>
            <a:ext cx="930365" cy="12979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Arrow: Down 100">
            <a:extLst>
              <a:ext uri="{FF2B5EF4-FFF2-40B4-BE49-F238E27FC236}">
                <a16:creationId xmlns:a16="http://schemas.microsoft.com/office/drawing/2014/main" id="{3BF14905-EA24-8648-9516-0093EC3B502A}"/>
              </a:ext>
            </a:extLst>
          </p:cNvPr>
          <p:cNvSpPr/>
          <p:nvPr/>
        </p:nvSpPr>
        <p:spPr>
          <a:xfrm>
            <a:off x="1132591" y="3906257"/>
            <a:ext cx="930365" cy="12979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Minus Sign 103">
            <a:extLst>
              <a:ext uri="{FF2B5EF4-FFF2-40B4-BE49-F238E27FC236}">
                <a16:creationId xmlns:a16="http://schemas.microsoft.com/office/drawing/2014/main" id="{9BFC9A62-2D13-7845-BF48-80336A3E8DFF}"/>
              </a:ext>
            </a:extLst>
          </p:cNvPr>
          <p:cNvSpPr/>
          <p:nvPr/>
        </p:nvSpPr>
        <p:spPr>
          <a:xfrm>
            <a:off x="4078119" y="4618427"/>
            <a:ext cx="2456508" cy="1828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বাহ্যিক উৎস </a:t>
            </a:r>
            <a:endParaRPr lang="en-US"/>
          </a:p>
        </p:txBody>
      </p:sp>
      <p:sp>
        <p:nvSpPr>
          <p:cNvPr id="106" name="Minus Sign 105">
            <a:extLst>
              <a:ext uri="{FF2B5EF4-FFF2-40B4-BE49-F238E27FC236}">
                <a16:creationId xmlns:a16="http://schemas.microsoft.com/office/drawing/2014/main" id="{FF8075B3-2747-4345-9BA9-C61CE4221B4D}"/>
              </a:ext>
            </a:extLst>
          </p:cNvPr>
          <p:cNvSpPr/>
          <p:nvPr/>
        </p:nvSpPr>
        <p:spPr>
          <a:xfrm>
            <a:off x="297324" y="4555215"/>
            <a:ext cx="2600897" cy="158333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অভ্যন্তরীণ উৎস</a:t>
            </a:r>
            <a:endParaRPr lang="en-US"/>
          </a:p>
        </p:txBody>
      </p:sp>
      <p:sp>
        <p:nvSpPr>
          <p:cNvPr id="107" name="Minus Sign 106">
            <a:extLst>
              <a:ext uri="{FF2B5EF4-FFF2-40B4-BE49-F238E27FC236}">
                <a16:creationId xmlns:a16="http://schemas.microsoft.com/office/drawing/2014/main" id="{59B23A6A-81E6-CA42-892A-CBF526740386}"/>
              </a:ext>
            </a:extLst>
          </p:cNvPr>
          <p:cNvSpPr/>
          <p:nvPr/>
        </p:nvSpPr>
        <p:spPr>
          <a:xfrm>
            <a:off x="5902991" y="2803353"/>
            <a:ext cx="7414038" cy="213976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Arrow: Down 108">
            <a:extLst>
              <a:ext uri="{FF2B5EF4-FFF2-40B4-BE49-F238E27FC236}">
                <a16:creationId xmlns:a16="http://schemas.microsoft.com/office/drawing/2014/main" id="{EBE964F2-768E-9842-878B-3A0516A34646}"/>
              </a:ext>
            </a:extLst>
          </p:cNvPr>
          <p:cNvSpPr/>
          <p:nvPr/>
        </p:nvSpPr>
        <p:spPr>
          <a:xfrm>
            <a:off x="6810479" y="4161116"/>
            <a:ext cx="828043" cy="781999"/>
          </a:xfrm>
          <a:prstGeom prst="downArrow">
            <a:avLst>
              <a:gd name="adj1" fmla="val 50000"/>
              <a:gd name="adj2" fmla="val 538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Arrow: Down 112">
            <a:extLst>
              <a:ext uri="{FF2B5EF4-FFF2-40B4-BE49-F238E27FC236}">
                <a16:creationId xmlns:a16="http://schemas.microsoft.com/office/drawing/2014/main" id="{E4184FC6-7F91-8642-8187-A4D872C7BE66}"/>
              </a:ext>
            </a:extLst>
          </p:cNvPr>
          <p:cNvSpPr/>
          <p:nvPr/>
        </p:nvSpPr>
        <p:spPr>
          <a:xfrm>
            <a:off x="9322394" y="4082143"/>
            <a:ext cx="741360" cy="1043057"/>
          </a:xfrm>
          <a:prstGeom prst="downArrow">
            <a:avLst>
              <a:gd name="adj1" fmla="val 50000"/>
              <a:gd name="adj2" fmla="val 538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Arrow: Down 114">
            <a:extLst>
              <a:ext uri="{FF2B5EF4-FFF2-40B4-BE49-F238E27FC236}">
                <a16:creationId xmlns:a16="http://schemas.microsoft.com/office/drawing/2014/main" id="{D6842C7D-044F-9342-B23E-0740F205D4E0}"/>
              </a:ext>
            </a:extLst>
          </p:cNvPr>
          <p:cNvSpPr/>
          <p:nvPr/>
        </p:nvSpPr>
        <p:spPr>
          <a:xfrm>
            <a:off x="11319711" y="4161116"/>
            <a:ext cx="741360" cy="1043057"/>
          </a:xfrm>
          <a:prstGeom prst="downArrow">
            <a:avLst>
              <a:gd name="adj1" fmla="val 50000"/>
              <a:gd name="adj2" fmla="val 538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Minus Sign 115">
            <a:extLst>
              <a:ext uri="{FF2B5EF4-FFF2-40B4-BE49-F238E27FC236}">
                <a16:creationId xmlns:a16="http://schemas.microsoft.com/office/drawing/2014/main" id="{07810E31-FC03-774A-ADA5-3802512040B7}"/>
              </a:ext>
            </a:extLst>
          </p:cNvPr>
          <p:cNvSpPr/>
          <p:nvPr/>
        </p:nvSpPr>
        <p:spPr>
          <a:xfrm>
            <a:off x="6352208" y="4159244"/>
            <a:ext cx="1828800" cy="1828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ব্যক্তিগত অর্থসংস্থান </a:t>
            </a:r>
            <a:endParaRPr lang="en-US"/>
          </a:p>
        </p:txBody>
      </p:sp>
      <p:sp>
        <p:nvSpPr>
          <p:cNvPr id="118" name="Minus Sign 117">
            <a:extLst>
              <a:ext uri="{FF2B5EF4-FFF2-40B4-BE49-F238E27FC236}">
                <a16:creationId xmlns:a16="http://schemas.microsoft.com/office/drawing/2014/main" id="{04E487FB-0387-2F43-8A6B-C831A49E7B9D}"/>
              </a:ext>
            </a:extLst>
          </p:cNvPr>
          <p:cNvSpPr/>
          <p:nvPr/>
        </p:nvSpPr>
        <p:spPr>
          <a:xfrm>
            <a:off x="8823172" y="4344416"/>
            <a:ext cx="1828800" cy="1828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ব্যবসায় অর্থসংস্থান </a:t>
            </a:r>
            <a:endParaRPr lang="en-US"/>
          </a:p>
        </p:txBody>
      </p:sp>
      <p:sp>
        <p:nvSpPr>
          <p:cNvPr id="120" name="Minus Sign 119">
            <a:extLst>
              <a:ext uri="{FF2B5EF4-FFF2-40B4-BE49-F238E27FC236}">
                <a16:creationId xmlns:a16="http://schemas.microsoft.com/office/drawing/2014/main" id="{FBF931D1-1DF0-C045-8FB4-BDA75D218674}"/>
              </a:ext>
            </a:extLst>
          </p:cNvPr>
          <p:cNvSpPr/>
          <p:nvPr/>
        </p:nvSpPr>
        <p:spPr>
          <a:xfrm>
            <a:off x="10815390" y="4465581"/>
            <a:ext cx="1828800" cy="1828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অব্যবসায় অর্থসংস্থান </a:t>
            </a:r>
            <a:endParaRPr lang="en-US"/>
          </a:p>
        </p:txBody>
      </p:sp>
      <p:sp>
        <p:nvSpPr>
          <p:cNvPr id="121" name="Arrow: Down 120">
            <a:extLst>
              <a:ext uri="{FF2B5EF4-FFF2-40B4-BE49-F238E27FC236}">
                <a16:creationId xmlns:a16="http://schemas.microsoft.com/office/drawing/2014/main" id="{839A72A1-7CB4-9D4D-B6CD-2DDBEF26793A}"/>
              </a:ext>
            </a:extLst>
          </p:cNvPr>
          <p:cNvSpPr/>
          <p:nvPr/>
        </p:nvSpPr>
        <p:spPr>
          <a:xfrm>
            <a:off x="9172107" y="5477391"/>
            <a:ext cx="1076961" cy="5106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Minus Sign 121">
            <a:extLst>
              <a:ext uri="{FF2B5EF4-FFF2-40B4-BE49-F238E27FC236}">
                <a16:creationId xmlns:a16="http://schemas.microsoft.com/office/drawing/2014/main" id="{652F17E0-87D7-7642-9862-6BDEC882B382}"/>
              </a:ext>
            </a:extLst>
          </p:cNvPr>
          <p:cNvSpPr/>
          <p:nvPr/>
        </p:nvSpPr>
        <p:spPr>
          <a:xfrm>
            <a:off x="5902991" y="4848957"/>
            <a:ext cx="7192921" cy="294038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১)ব্যক্তিগত ২)সরকারি ৩) স্বায়ত্বশাসিত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28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 animBg="1"/>
      <p:bldP spid="79" grpId="0" animBg="1"/>
      <p:bldP spid="80" grpId="0" animBg="1"/>
      <p:bldP spid="88" grpId="0" animBg="1"/>
      <p:bldP spid="89" grpId="0" animBg="1"/>
      <p:bldP spid="95" grpId="0" animBg="1"/>
      <p:bldP spid="97" grpId="0" animBg="1"/>
      <p:bldP spid="99" grpId="0" animBg="1"/>
      <p:bldP spid="101" grpId="0" animBg="1"/>
      <p:bldP spid="104" grpId="0" animBg="1"/>
      <p:bldP spid="106" grpId="0" animBg="1"/>
      <p:bldP spid="107" grpId="0" animBg="1"/>
      <p:bldP spid="109" grpId="0" animBg="1"/>
      <p:bldP spid="113" grpId="0" animBg="1"/>
      <p:bldP spid="115" grpId="0" animBg="1"/>
      <p:bldP spid="116" grpId="0" animBg="1"/>
      <p:bldP spid="118" grpId="0" animBg="1"/>
      <p:bldP spid="120" grpId="0" animBg="1"/>
      <p:bldP spid="121" grpId="0" animBg="1"/>
      <p:bldP spid="1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4FC4-143B-4500-91A5-B4E3B50E9DE5}" type="datetime5">
              <a:rPr lang="en-US" smtClean="0"/>
              <a:pPr/>
              <a:t>30-Apr-20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53DB8-F3DE-4D20-8A18-EEB3A1826E01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75921823"/>
              </p:ext>
            </p:extLst>
          </p:nvPr>
        </p:nvGraphicFramePr>
        <p:xfrm>
          <a:off x="0" y="415925"/>
          <a:ext cx="3795713" cy="5610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4881970" y="1122527"/>
            <a:ext cx="511248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32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মুনাফা=রাজস্ব-খরচ</a:t>
            </a:r>
            <a:endParaRPr lang="en-US" sz="32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খরচ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কমিয়ে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2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14272" y="4044145"/>
            <a:ext cx="720969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32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নীট বর্তমান মুল্য=</a:t>
            </a:r>
            <a:r>
              <a:rPr lang="en-US" sz="3200" b="1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ভবিষ্য</a:t>
            </a:r>
            <a:r>
              <a:rPr lang="en-US" sz="32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b="1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আয়ের</a:t>
            </a:r>
            <a:r>
              <a:rPr lang="en-US" sz="32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বর্তমান মুল্য-</a:t>
            </a:r>
            <a:r>
              <a:rPr lang="en-US" sz="3200" b="1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2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বিনিয়োগ</a:t>
            </a:r>
            <a:endParaRPr lang="bn-IN" sz="32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(সম্পদের নীট বর্তমান মুল্য বৃদ্ধি করে)</a:t>
            </a:r>
            <a:endParaRPr lang="en-US" sz="32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204752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AA8CF3-2628-480A-9622-D58DB6C800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F7AA8CF3-2628-480A-9622-D58DB6C800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2078A5-DC93-4BD3-8E36-E9E764534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302078A5-DC93-4BD3-8E36-E9E7645348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CC9AB7-6921-4EC3-A9ED-3B0D37A91F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2FCC9AB7-6921-4EC3-A9ED-3B0D37A91F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B23FF7-939A-4D7E-94C5-4A8190B610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EEB23FF7-939A-4D7E-94C5-4A8190B610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41B263-28A5-4A26-B3F8-C65D635C99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9D41B263-28A5-4A26-B3F8-C65D635C99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/>
        </p:bldSub>
      </p:bldGraphic>
      <p:bldP spid="8" grpId="0"/>
      <p:bldP spid="10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333</TotalTime>
  <Words>469</Words>
  <Application>Microsoft Office PowerPoint</Application>
  <PresentationFormat>Widescreen</PresentationFormat>
  <Paragraphs>136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Wisp</vt:lpstr>
      <vt:lpstr>PowerPoint Presentation</vt:lpstr>
      <vt:lpstr>শিক্ষক পরিচিতি</vt:lpstr>
      <vt:lpstr>PowerPoint Presentation</vt:lpstr>
      <vt:lpstr>পাঠ পরিচিতি</vt:lpstr>
      <vt:lpstr>আলোচনার বিষয়ঃ অর্থায়নের ধারণা 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মুল্যায়ন</vt:lpstr>
      <vt:lpstr>দলীয় কাজ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Windows User</dc:creator>
  <cp:lastModifiedBy>roykhokan25253s@gmail.com</cp:lastModifiedBy>
  <cp:revision>308</cp:revision>
  <dcterms:created xsi:type="dcterms:W3CDTF">2018-05-12T07:06:13Z</dcterms:created>
  <dcterms:modified xsi:type="dcterms:W3CDTF">2020-04-29T20:21:29Z</dcterms:modified>
</cp:coreProperties>
</file>