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96" r:id="rId2"/>
    <p:sldId id="283" r:id="rId3"/>
    <p:sldId id="293" r:id="rId4"/>
    <p:sldId id="294" r:id="rId5"/>
    <p:sldId id="256" r:id="rId6"/>
    <p:sldId id="258" r:id="rId7"/>
    <p:sldId id="259" r:id="rId8"/>
    <p:sldId id="292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97" r:id="rId18"/>
    <p:sldId id="288" r:id="rId19"/>
    <p:sldId id="269" r:id="rId20"/>
    <p:sldId id="270" r:id="rId21"/>
    <p:sldId id="295" r:id="rId22"/>
    <p:sldId id="271" r:id="rId23"/>
    <p:sldId id="272" r:id="rId24"/>
    <p:sldId id="273" r:id="rId25"/>
    <p:sldId id="274" r:id="rId26"/>
    <p:sldId id="276" r:id="rId27"/>
    <p:sldId id="277" r:id="rId28"/>
    <p:sldId id="281" r:id="rId29"/>
    <p:sldId id="289" r:id="rId30"/>
    <p:sldId id="285" r:id="rId31"/>
    <p:sldId id="284" r:id="rId32"/>
    <p:sldId id="278" r:id="rId33"/>
    <p:sldId id="291" r:id="rId34"/>
    <p:sldId id="279" r:id="rId35"/>
    <p:sldId id="280" r:id="rId36"/>
    <p:sldId id="28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01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2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4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7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6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85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88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2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8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810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9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063419-6D94-4635-9D3C-2414206807C7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4F07177-28F3-4C81-9832-7BDE1B19D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4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51460"/>
            <a:ext cx="1170432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20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11475720" cy="7315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২.পাতায় </a:t>
            </a:r>
            <a:r>
              <a:rPr lang="en-US" sz="5400" dirty="0" err="1" smtClean="0">
                <a:solidFill>
                  <a:srgbClr val="00B050"/>
                </a:solidFill>
              </a:rPr>
              <a:t>মুক্ত</a:t>
            </a:r>
            <a:r>
              <a:rPr lang="as-IN" sz="5400" dirty="0" smtClean="0">
                <a:solidFill>
                  <a:srgbClr val="00B050"/>
                </a:solidFill>
              </a:rPr>
              <a:t>পার্শ্বীয়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উপপত্র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বিদ্যমান</a:t>
            </a: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40281"/>
            <a:ext cx="11704320" cy="438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32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005840"/>
            <a:ext cx="11087100" cy="822960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00B050"/>
                </a:solidFill>
              </a:rPr>
              <a:t>৩.পুষ্প  </a:t>
            </a:r>
            <a:r>
              <a:rPr lang="en-US" sz="5300" dirty="0" err="1">
                <a:solidFill>
                  <a:srgbClr val="00B050"/>
                </a:solidFill>
              </a:rPr>
              <a:t>একক</a:t>
            </a:r>
            <a:r>
              <a:rPr lang="en-US" sz="5300" dirty="0">
                <a:solidFill>
                  <a:srgbClr val="00B050"/>
                </a:solidFill>
              </a:rPr>
              <a:t> </a:t>
            </a:r>
            <a:r>
              <a:rPr lang="en-US" sz="5300" dirty="0" err="1">
                <a:solidFill>
                  <a:srgbClr val="00B050"/>
                </a:solidFill>
              </a:rPr>
              <a:t>এবং</a:t>
            </a:r>
            <a:r>
              <a:rPr lang="en-US" sz="5300" dirty="0">
                <a:solidFill>
                  <a:srgbClr val="00B050"/>
                </a:solidFill>
              </a:rPr>
              <a:t> </a:t>
            </a:r>
            <a:r>
              <a:rPr lang="en-US" sz="5300" dirty="0" err="1">
                <a:solidFill>
                  <a:srgbClr val="00B050"/>
                </a:solidFill>
              </a:rPr>
              <a:t>সাধারণত</a:t>
            </a:r>
            <a:r>
              <a:rPr lang="en-US" sz="5300" dirty="0">
                <a:solidFill>
                  <a:srgbClr val="00B050"/>
                </a:solidFill>
              </a:rPr>
              <a:t>  </a:t>
            </a:r>
            <a:r>
              <a:rPr lang="en-US" sz="5300" dirty="0" err="1">
                <a:solidFill>
                  <a:srgbClr val="00B050"/>
                </a:solidFill>
              </a:rPr>
              <a:t>উপবৃতিযুক্ত</a:t>
            </a:r>
            <a:r>
              <a:rPr lang="en-US" sz="5300" dirty="0">
                <a:solidFill>
                  <a:srgbClr val="00B05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40280"/>
            <a:ext cx="11681460" cy="436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9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980" y="1234440"/>
            <a:ext cx="10949940" cy="5715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৪.দলমণ্ডল </a:t>
            </a:r>
            <a:r>
              <a:rPr lang="en-US" sz="6000" dirty="0" err="1">
                <a:solidFill>
                  <a:srgbClr val="00B050"/>
                </a:solidFill>
              </a:rPr>
              <a:t>টুইস্টেড</a:t>
            </a:r>
            <a:r>
              <a:rPr lang="en-US" sz="6000" dirty="0">
                <a:solidFill>
                  <a:srgbClr val="00B050"/>
                </a:solidFill>
              </a:rPr>
              <a:t> (</a:t>
            </a:r>
            <a:r>
              <a:rPr lang="en-US" sz="6000" dirty="0" err="1">
                <a:solidFill>
                  <a:srgbClr val="00B050"/>
                </a:solidFill>
              </a:rPr>
              <a:t>পাকানো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sz="5400" dirty="0"/>
              <a:t>)</a:t>
            </a:r>
            <a:br>
              <a:rPr lang="en-US" sz="5400" dirty="0"/>
            </a:b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60" y="2308859"/>
            <a:ext cx="5394960" cy="43205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308859"/>
            <a:ext cx="6286500" cy="432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8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50" y="1325880"/>
            <a:ext cx="11752690" cy="70866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৫.পুংকেশর </a:t>
            </a:r>
            <a:r>
              <a:rPr lang="en-US" sz="4800" dirty="0" err="1">
                <a:solidFill>
                  <a:srgbClr val="00B050"/>
                </a:solidFill>
              </a:rPr>
              <a:t>অসংখ্য</a:t>
            </a:r>
            <a:r>
              <a:rPr lang="en-US" sz="4800" dirty="0">
                <a:solidFill>
                  <a:srgbClr val="00B050"/>
                </a:solidFill>
              </a:rPr>
              <a:t> , </a:t>
            </a:r>
            <a:r>
              <a:rPr lang="en-US" sz="4800" dirty="0" err="1">
                <a:solidFill>
                  <a:srgbClr val="00B050"/>
                </a:solidFill>
              </a:rPr>
              <a:t>একগুচ্ছক</a:t>
            </a:r>
            <a:r>
              <a:rPr lang="en-US" sz="4800" dirty="0">
                <a:solidFill>
                  <a:srgbClr val="00B050"/>
                </a:solidFill>
              </a:rPr>
              <a:t> , </a:t>
            </a:r>
            <a:r>
              <a:rPr lang="en-US" sz="4800" dirty="0" err="1">
                <a:solidFill>
                  <a:srgbClr val="00B050"/>
                </a:solidFill>
              </a:rPr>
              <a:t>পুংকেশরীয়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নালিকা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as-IN" sz="4800" dirty="0">
                <a:solidFill>
                  <a:srgbClr val="00B050"/>
                </a:solidFill>
              </a:rPr>
              <a:t>গর্ভ</a:t>
            </a:r>
            <a:r>
              <a:rPr lang="en-US" sz="4800" dirty="0" err="1">
                <a:solidFill>
                  <a:srgbClr val="00B050"/>
                </a:solidFill>
              </a:rPr>
              <a:t>দণ্ড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চারদিকে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বেষ্টিত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5400" dirty="0">
                <a:solidFill>
                  <a:srgbClr val="00B050"/>
                </a:solidFill>
              </a:rPr>
              <a:t/>
            </a:r>
            <a:br>
              <a:rPr lang="en-US" sz="5400" dirty="0">
                <a:solidFill>
                  <a:srgbClr val="00B050"/>
                </a:solidFill>
              </a:rPr>
            </a:b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50" y="2537460"/>
            <a:ext cx="117755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91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754380"/>
            <a:ext cx="11529060" cy="141732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৬.পরাগধানী  </a:t>
            </a:r>
            <a:r>
              <a:rPr lang="en-US" sz="5400" dirty="0" err="1">
                <a:solidFill>
                  <a:srgbClr val="00B050"/>
                </a:solidFill>
              </a:rPr>
              <a:t>একপ্রকোষ্ঠী</a:t>
            </a:r>
            <a:r>
              <a:rPr lang="en-US" sz="5400" dirty="0">
                <a:solidFill>
                  <a:srgbClr val="00B050"/>
                </a:solidFill>
              </a:rPr>
              <a:t> ও </a:t>
            </a:r>
            <a:r>
              <a:rPr lang="en-US" sz="5400" dirty="0" err="1">
                <a:solidFill>
                  <a:srgbClr val="00B050"/>
                </a:solidFill>
              </a:rPr>
              <a:t>বৃক্কাকার</a:t>
            </a:r>
            <a:r>
              <a:rPr lang="en-US" sz="5400" dirty="0">
                <a:solidFill>
                  <a:srgbClr val="00B050"/>
                </a:solidFill>
              </a:rPr>
              <a:t/>
            </a:r>
            <a:br>
              <a:rPr lang="en-US" sz="5400" dirty="0">
                <a:solidFill>
                  <a:srgbClr val="00B050"/>
                </a:solidFill>
              </a:rPr>
            </a:br>
            <a:endParaRPr lang="en-US" sz="5400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171700"/>
            <a:ext cx="11727180" cy="443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1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299" y="937260"/>
            <a:ext cx="10698481" cy="731520"/>
          </a:xfrm>
        </p:spPr>
        <p:txBody>
          <a:bodyPr>
            <a:noAutofit/>
          </a:bodyPr>
          <a:lstStyle/>
          <a:p>
            <a:pPr lvl="8" algn="l" rtl="0">
              <a:lnSpc>
                <a:spcPct val="90000"/>
              </a:lnSpc>
              <a:spcBef>
                <a:spcPct val="0"/>
              </a:spcBef>
            </a:pPr>
            <a:r>
              <a:rPr lang="en-US" sz="5400" dirty="0" smtClean="0">
                <a:solidFill>
                  <a:srgbClr val="00B050"/>
                </a:solidFill>
              </a:rPr>
              <a:t>৭.পরাগরেণু </a:t>
            </a:r>
            <a:r>
              <a:rPr lang="en-US" sz="5400" dirty="0" err="1" smtClean="0">
                <a:solidFill>
                  <a:srgbClr val="00B050"/>
                </a:solidFill>
              </a:rPr>
              <a:t>বৃহ</a:t>
            </a:r>
            <a:r>
              <a:rPr lang="en-US" sz="5400" dirty="0" smtClean="0">
                <a:solidFill>
                  <a:srgbClr val="00B050"/>
                </a:solidFill>
              </a:rPr>
              <a:t>ৎ </a:t>
            </a:r>
            <a:r>
              <a:rPr lang="en-US" sz="5400" dirty="0" err="1" smtClean="0">
                <a:solidFill>
                  <a:srgbClr val="00B050"/>
                </a:solidFill>
              </a:rPr>
              <a:t>এবং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কন্টকিত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4400" dirty="0" smtClean="0">
                <a:solidFill>
                  <a:srgbClr val="00B050"/>
                </a:solidFill>
              </a:rPr>
              <a:t/>
            </a:r>
            <a:br>
              <a:rPr lang="en-US" sz="4400" dirty="0" smtClean="0">
                <a:solidFill>
                  <a:srgbClr val="00B050"/>
                </a:solidFill>
              </a:rPr>
            </a:br>
            <a:endParaRPr lang="en-US" sz="44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103120"/>
            <a:ext cx="11704320" cy="452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6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540" y="1303020"/>
            <a:ext cx="8618220" cy="18288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৮.অমরাবিন্যাস </a:t>
            </a:r>
            <a:r>
              <a:rPr lang="en-US" sz="6000" dirty="0" err="1">
                <a:solidFill>
                  <a:srgbClr val="00B050"/>
                </a:solidFill>
              </a:rPr>
              <a:t>অক্ষীয়</a:t>
            </a:r>
            <a:r>
              <a:rPr lang="en-US" sz="6000" dirty="0">
                <a:solidFill>
                  <a:srgbClr val="00B050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" y="1485900"/>
            <a:ext cx="11658600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7124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457200"/>
            <a:ext cx="11658600" cy="1143000"/>
          </a:xfrm>
        </p:spPr>
        <p:txBody>
          <a:bodyPr>
            <a:noAutofit/>
          </a:bodyPr>
          <a:lstStyle/>
          <a:p>
            <a:r>
              <a:rPr lang="en-US" sz="5400" b="1" i="1" dirty="0" err="1" smtClean="0">
                <a:solidFill>
                  <a:srgbClr val="0070C0"/>
                </a:solidFill>
              </a:rPr>
              <a:t>চিত্রে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Malvaceae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গোত্রের</a:t>
            </a:r>
            <a:r>
              <a:rPr lang="en-US" sz="5400" b="1" i="1" dirty="0" smtClean="0">
                <a:solidFill>
                  <a:srgbClr val="0070C0"/>
                </a:solidFill>
              </a:rPr>
              <a:t> </a:t>
            </a:r>
            <a:r>
              <a:rPr lang="en-US" sz="5400" b="1" i="1" dirty="0" err="1" smtClean="0">
                <a:solidFill>
                  <a:srgbClr val="0070C0"/>
                </a:solidFill>
              </a:rPr>
              <a:t>শনাক্তকরণ</a:t>
            </a:r>
            <a:endParaRPr lang="en-US" sz="5400" b="1" i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897380"/>
            <a:ext cx="11658600" cy="4754880"/>
          </a:xfrm>
        </p:spPr>
      </p:pic>
    </p:spTree>
    <p:extLst>
      <p:ext uri="{BB962C8B-B14F-4D97-AF65-F5344CB8AC3E}">
        <p14:creationId xmlns:p14="http://schemas.microsoft.com/office/powerpoint/2010/main" val="334247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480060"/>
            <a:ext cx="11315700" cy="1257300"/>
          </a:xfrm>
        </p:spPr>
        <p:txBody>
          <a:bodyPr>
            <a:noAutofit/>
          </a:bodyPr>
          <a:lstStyle/>
          <a:p>
            <a:r>
              <a:rPr lang="en-US" sz="8800" b="1" i="1" dirty="0" err="1" smtClean="0">
                <a:solidFill>
                  <a:srgbClr val="0070C0"/>
                </a:solidFill>
              </a:rPr>
              <a:t>জবা</a:t>
            </a:r>
            <a:r>
              <a:rPr lang="en-US" sz="8800" b="1" i="1" dirty="0" smtClean="0">
                <a:solidFill>
                  <a:srgbClr val="0070C0"/>
                </a:solidFill>
              </a:rPr>
              <a:t> </a:t>
            </a:r>
            <a:r>
              <a:rPr lang="en-US" sz="8800" b="1" i="1" dirty="0" err="1" smtClean="0">
                <a:solidFill>
                  <a:srgbClr val="0070C0"/>
                </a:solidFill>
              </a:rPr>
              <a:t>ফুলের</a:t>
            </a:r>
            <a:r>
              <a:rPr lang="en-US" sz="8800" b="1" i="1" dirty="0" smtClean="0">
                <a:solidFill>
                  <a:srgbClr val="0070C0"/>
                </a:solidFill>
              </a:rPr>
              <a:t> </a:t>
            </a:r>
            <a:r>
              <a:rPr lang="en-US" sz="8800" b="1" i="1" dirty="0" err="1" smtClean="0">
                <a:solidFill>
                  <a:srgbClr val="0070C0"/>
                </a:solidFill>
              </a:rPr>
              <a:t>লম্বচ্ছেদ</a:t>
            </a:r>
            <a:endParaRPr lang="en-US" sz="8800" b="1" i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1965960"/>
            <a:ext cx="11704321" cy="4594860"/>
          </a:xfrm>
        </p:spPr>
      </p:pic>
    </p:spTree>
    <p:extLst>
      <p:ext uri="{BB962C8B-B14F-4D97-AF65-F5344CB8AC3E}">
        <p14:creationId xmlns:p14="http://schemas.microsoft.com/office/powerpoint/2010/main" val="2195471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251460"/>
            <a:ext cx="11704320" cy="1714500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    </a:t>
            </a:r>
            <a:r>
              <a:rPr lang="en-US" sz="11500" b="1" i="1" dirty="0" err="1" smtClean="0">
                <a:solidFill>
                  <a:srgbClr val="0070C0"/>
                </a:solidFill>
              </a:rPr>
              <a:t>পুষ্প</a:t>
            </a:r>
            <a:r>
              <a:rPr lang="en-US" sz="11500" b="1" i="1" dirty="0" smtClean="0">
                <a:solidFill>
                  <a:srgbClr val="0070C0"/>
                </a:solidFill>
              </a:rPr>
              <a:t> </a:t>
            </a:r>
            <a:r>
              <a:rPr lang="en-US" sz="11500" b="1" i="1" dirty="0" err="1" smtClean="0">
                <a:solidFill>
                  <a:srgbClr val="0070C0"/>
                </a:solidFill>
              </a:rPr>
              <a:t>সংকেত</a:t>
            </a:r>
            <a:endParaRPr lang="en-US" sz="11500" b="1" i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5740" y="3314700"/>
            <a:ext cx="11704320" cy="185165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6000" dirty="0" smtClean="0"/>
              <a:t>                 </a:t>
            </a:r>
            <a:r>
              <a:rPr lang="en-US" sz="8000" b="1" dirty="0" smtClean="0">
                <a:solidFill>
                  <a:srgbClr val="00B0F0"/>
                </a:solidFill>
              </a:rPr>
              <a:t>উবৃ</a:t>
            </a:r>
            <a:r>
              <a:rPr lang="en-US" sz="8000" b="1" baseline="-25000" dirty="0" smtClean="0">
                <a:solidFill>
                  <a:srgbClr val="00B0F0"/>
                </a:solidFill>
              </a:rPr>
              <a:t>৫</a:t>
            </a:r>
            <a:r>
              <a:rPr lang="en-US" sz="8000" b="1" dirty="0" smtClean="0">
                <a:solidFill>
                  <a:srgbClr val="00B050"/>
                </a:solidFill>
              </a:rPr>
              <a:t>বৃ</a:t>
            </a:r>
            <a:r>
              <a:rPr lang="en-US" sz="8000" b="1" baseline="-25000" dirty="0" smtClean="0">
                <a:solidFill>
                  <a:srgbClr val="00B050"/>
                </a:solidFill>
              </a:rPr>
              <a:t>(৫)</a:t>
            </a:r>
            <a:r>
              <a:rPr lang="en-US" sz="8000" b="1" dirty="0" smtClean="0">
                <a:solidFill>
                  <a:schemeClr val="accent2"/>
                </a:solidFill>
              </a:rPr>
              <a:t>দ</a:t>
            </a:r>
            <a:r>
              <a:rPr lang="en-US" sz="8000" b="1" baseline="-25000" dirty="0" smtClean="0">
                <a:solidFill>
                  <a:schemeClr val="accent2"/>
                </a:solidFill>
              </a:rPr>
              <a:t>৫</a:t>
            </a:r>
            <a:r>
              <a:rPr lang="en-US" sz="8000" b="1" dirty="0" smtClean="0">
                <a:solidFill>
                  <a:srgbClr val="002060"/>
                </a:solidFill>
              </a:rPr>
              <a:t>পুং</a:t>
            </a:r>
            <a:r>
              <a:rPr lang="en-US" sz="8000" b="1" baseline="-25000" dirty="0" smtClean="0">
                <a:solidFill>
                  <a:srgbClr val="002060"/>
                </a:solidFill>
              </a:rPr>
              <a:t>(α)</a:t>
            </a:r>
            <a:r>
              <a:rPr lang="en-US" sz="8000" b="1" u="heavy" dirty="0" smtClean="0">
                <a:solidFill>
                  <a:srgbClr val="7030A0"/>
                </a:solidFill>
              </a:rPr>
              <a:t>গ</a:t>
            </a:r>
            <a:r>
              <a:rPr lang="en-US" sz="8000" b="1" baseline="-25000" dirty="0" smtClean="0">
                <a:solidFill>
                  <a:srgbClr val="7030A0"/>
                </a:solidFill>
              </a:rPr>
              <a:t>(৫</a:t>
            </a:r>
            <a:r>
              <a:rPr lang="en-US" sz="6600" b="1" baseline="-25000" dirty="0">
                <a:solidFill>
                  <a:srgbClr val="7030A0"/>
                </a:solidFill>
              </a:rPr>
              <a:t>)</a:t>
            </a:r>
            <a:endParaRPr lang="en-US" sz="6000" b="1" dirty="0">
              <a:solidFill>
                <a:srgbClr val="7030A0"/>
              </a:solidFill>
            </a:endParaRP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544" y="3314700"/>
            <a:ext cx="868680" cy="982977"/>
          </a:xfrm>
          <a:prstGeom prst="rect">
            <a:avLst/>
          </a:prstGeom>
        </p:spPr>
      </p:pic>
      <p:sp>
        <p:nvSpPr>
          <p:cNvPr id="5" name="Flowchart: Or 4"/>
          <p:cNvSpPr/>
          <p:nvPr/>
        </p:nvSpPr>
        <p:spPr>
          <a:xfrm>
            <a:off x="786019" y="3463290"/>
            <a:ext cx="915726" cy="777239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606540" y="3314700"/>
            <a:ext cx="21259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49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228600" y="251460"/>
            <a:ext cx="11727180" cy="6332220"/>
          </a:xfrm>
          <a:prstGeom prst="flowChartPunchedTap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900" b="1" dirty="0" err="1">
                <a:solidFill>
                  <a:srgbClr val="0070C0"/>
                </a:solidFill>
              </a:rPr>
              <a:t>স্বাগতম</a:t>
            </a:r>
            <a:endParaRPr lang="en-US" sz="3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80" y="5052060"/>
            <a:ext cx="4572000" cy="1257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8040" y="429301"/>
            <a:ext cx="3863340" cy="151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27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48640"/>
            <a:ext cx="8732520" cy="1417320"/>
          </a:xfrm>
        </p:spPr>
        <p:txBody>
          <a:bodyPr>
            <a:noAutofit/>
          </a:bodyPr>
          <a:lstStyle/>
          <a:p>
            <a:r>
              <a:rPr lang="en-US" sz="9600" b="1" i="1" dirty="0" err="1" smtClean="0">
                <a:solidFill>
                  <a:srgbClr val="0070C0"/>
                </a:solidFill>
              </a:rPr>
              <a:t>পুষ্প</a:t>
            </a:r>
            <a:r>
              <a:rPr lang="en-US" sz="9600" b="1" i="1" dirty="0" smtClean="0">
                <a:solidFill>
                  <a:srgbClr val="0070C0"/>
                </a:solidFill>
              </a:rPr>
              <a:t> </a:t>
            </a:r>
            <a:r>
              <a:rPr lang="en-US" sz="9600" b="1" i="1" dirty="0" err="1" smtClean="0">
                <a:solidFill>
                  <a:srgbClr val="0070C0"/>
                </a:solidFill>
              </a:rPr>
              <a:t>প্রতীক</a:t>
            </a:r>
            <a:endParaRPr lang="en-US" sz="9600" b="1" i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286000"/>
            <a:ext cx="11704320" cy="4320539"/>
          </a:xfrm>
        </p:spPr>
      </p:pic>
    </p:spTree>
    <p:extLst>
      <p:ext uri="{BB962C8B-B14F-4D97-AF65-F5344CB8AC3E}">
        <p14:creationId xmlns:p14="http://schemas.microsoft.com/office/powerpoint/2010/main" val="4075328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p Ribbon 4"/>
          <p:cNvSpPr/>
          <p:nvPr/>
        </p:nvSpPr>
        <p:spPr>
          <a:xfrm>
            <a:off x="228600" y="251460"/>
            <a:ext cx="11750040" cy="630936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solidFill>
                  <a:srgbClr val="0070C0"/>
                </a:solidFill>
              </a:rPr>
              <a:t>প্রধান</a:t>
            </a:r>
            <a:r>
              <a:rPr lang="en-US" sz="9600" b="1" i="1" dirty="0" smtClean="0">
                <a:solidFill>
                  <a:srgbClr val="0070C0"/>
                </a:solidFill>
              </a:rPr>
              <a:t> </a:t>
            </a:r>
            <a:r>
              <a:rPr lang="en-US" sz="8800" b="1" i="1" dirty="0" err="1" smtClean="0">
                <a:solidFill>
                  <a:srgbClr val="0070C0"/>
                </a:solidFill>
              </a:rPr>
              <a:t>উদ্ভিদসমূহ</a:t>
            </a:r>
            <a:endParaRPr lang="en-US" sz="8800" b="1" i="1" dirty="0">
              <a:solidFill>
                <a:srgbClr val="0070C0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10744200" y="3017520"/>
            <a:ext cx="1234440" cy="14401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28600" y="3017520"/>
            <a:ext cx="1303020" cy="14401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5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7360" y="128016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11500" b="1" dirty="0" smtClean="0"/>
              <a:t>          </a:t>
            </a:r>
            <a:r>
              <a:rPr lang="en-US" sz="11500" b="1" dirty="0" err="1" smtClean="0">
                <a:solidFill>
                  <a:schemeClr val="accent2"/>
                </a:solidFill>
              </a:rPr>
              <a:t>জবা</a:t>
            </a:r>
            <a:r>
              <a:rPr lang="en-US" sz="11500" b="1" dirty="0" smtClean="0">
                <a:solidFill>
                  <a:schemeClr val="accent2"/>
                </a:solidFill>
              </a:rPr>
              <a:t>   </a:t>
            </a:r>
            <a:r>
              <a:rPr lang="en-US" sz="11500" b="1" dirty="0" smtClean="0"/>
              <a:t>                    </a:t>
            </a:r>
            <a:r>
              <a:rPr lang="en-US" sz="7300" dirty="0" smtClean="0">
                <a:solidFill>
                  <a:schemeClr val="accent3"/>
                </a:solidFill>
              </a:rPr>
              <a:t>(</a:t>
            </a:r>
            <a:r>
              <a:rPr lang="en-US" sz="7300" b="1" i="1" dirty="0" smtClean="0">
                <a:solidFill>
                  <a:schemeClr val="accent3"/>
                </a:solidFill>
              </a:rPr>
              <a:t>Hibiscus</a:t>
            </a:r>
            <a:r>
              <a:rPr lang="en-US" sz="6600" dirty="0" smtClean="0">
                <a:solidFill>
                  <a:schemeClr val="accent3"/>
                </a:solidFill>
              </a:rPr>
              <a:t> </a:t>
            </a:r>
            <a:r>
              <a:rPr lang="en-US" sz="7300" b="1" i="1" dirty="0" err="1" smtClean="0">
                <a:solidFill>
                  <a:schemeClr val="accent3"/>
                </a:solidFill>
              </a:rPr>
              <a:t>rosa</a:t>
            </a:r>
            <a:r>
              <a:rPr lang="en-US" sz="6600" dirty="0" smtClean="0">
                <a:solidFill>
                  <a:schemeClr val="accent3"/>
                </a:solidFill>
              </a:rPr>
              <a:t> </a:t>
            </a:r>
            <a:r>
              <a:rPr lang="en-US" sz="7300" b="1" i="1" dirty="0" err="1" smtClean="0">
                <a:solidFill>
                  <a:schemeClr val="accent3"/>
                </a:solidFill>
              </a:rPr>
              <a:t>sinensis</a:t>
            </a:r>
            <a:r>
              <a:rPr lang="en-US" sz="7300" b="1" i="1" dirty="0" smtClean="0">
                <a:solidFill>
                  <a:schemeClr val="accent3"/>
                </a:solidFill>
              </a:rPr>
              <a:t>)</a:t>
            </a:r>
            <a:endParaRPr lang="en-US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" y="2766060"/>
            <a:ext cx="11750040" cy="3863340"/>
          </a:xfrm>
        </p:spPr>
      </p:pic>
    </p:spTree>
    <p:extLst>
      <p:ext uri="{BB962C8B-B14F-4D97-AF65-F5344CB8AC3E}">
        <p14:creationId xmlns:p14="http://schemas.microsoft.com/office/powerpoint/2010/main" val="277863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260" y="1600200"/>
            <a:ext cx="8229600" cy="45720"/>
          </a:xfrm>
        </p:spPr>
        <p:txBody>
          <a:bodyPr>
            <a:normAutofit fontScale="90000"/>
          </a:bodyPr>
          <a:lstStyle/>
          <a:p>
            <a:r>
              <a:rPr lang="en-US" sz="9800" b="1" dirty="0" smtClean="0"/>
              <a:t>        </a:t>
            </a:r>
            <a:r>
              <a:rPr lang="en-US" sz="9800" b="1" dirty="0" err="1" smtClean="0">
                <a:solidFill>
                  <a:schemeClr val="accent2"/>
                </a:solidFill>
              </a:rPr>
              <a:t>ঢেঁড়স</a:t>
            </a:r>
            <a:r>
              <a:rPr lang="en-US" sz="9800" b="1" dirty="0" smtClean="0">
                <a:solidFill>
                  <a:schemeClr val="accent2"/>
                </a:solidFill>
              </a:rPr>
              <a:t>   </a:t>
            </a:r>
            <a:r>
              <a:rPr lang="en-US" sz="9800" b="1" dirty="0" smtClean="0"/>
              <a:t>                    </a:t>
            </a:r>
            <a:r>
              <a:rPr lang="en-US" sz="6700" b="1" dirty="0" smtClean="0">
                <a:solidFill>
                  <a:schemeClr val="accent3"/>
                </a:solidFill>
              </a:rPr>
              <a:t>(</a:t>
            </a:r>
            <a:r>
              <a:rPr lang="en-US" sz="6000" b="1" i="1" dirty="0" err="1" smtClean="0">
                <a:solidFill>
                  <a:schemeClr val="accent3"/>
                </a:solidFill>
              </a:rPr>
              <a:t>Abelmoschus</a:t>
            </a:r>
            <a:r>
              <a:rPr lang="en-US" sz="8000" b="1" dirty="0" smtClean="0">
                <a:solidFill>
                  <a:schemeClr val="accent3"/>
                </a:solidFill>
              </a:rPr>
              <a:t> </a:t>
            </a:r>
            <a:r>
              <a:rPr lang="en-US" sz="6700" b="1" i="1" dirty="0" err="1" smtClean="0">
                <a:solidFill>
                  <a:schemeClr val="accent3"/>
                </a:solidFill>
              </a:rPr>
              <a:t>esculentus</a:t>
            </a:r>
            <a:r>
              <a:rPr lang="en-US" sz="6700" b="1" i="1" dirty="0" smtClean="0">
                <a:solidFill>
                  <a:schemeClr val="accent3"/>
                </a:solidFill>
              </a:rPr>
              <a:t>)</a:t>
            </a:r>
            <a:endParaRPr lang="en-US" sz="12800" b="1" dirty="0">
              <a:solidFill>
                <a:schemeClr val="accent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2994660"/>
            <a:ext cx="1165860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2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937260"/>
            <a:ext cx="7589520" cy="937260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/>
              <a:t>      </a:t>
            </a:r>
            <a:r>
              <a:rPr lang="as-IN" sz="8000" b="1" dirty="0" smtClean="0">
                <a:solidFill>
                  <a:schemeClr val="accent2"/>
                </a:solidFill>
              </a:rPr>
              <a:t>কার্পাস</a:t>
            </a:r>
            <a:r>
              <a:rPr lang="en-US" sz="8000" b="1" dirty="0" smtClean="0">
                <a:solidFill>
                  <a:schemeClr val="accent2"/>
                </a:solidFill>
              </a:rPr>
              <a:t> </a:t>
            </a:r>
            <a:r>
              <a:rPr lang="en-US" sz="8000" b="1" dirty="0" err="1" smtClean="0">
                <a:solidFill>
                  <a:schemeClr val="accent2"/>
                </a:solidFill>
              </a:rPr>
              <a:t>তুলা</a:t>
            </a:r>
            <a:r>
              <a:rPr lang="en-US" sz="8000" b="1" dirty="0" smtClean="0">
                <a:solidFill>
                  <a:schemeClr val="accent2"/>
                </a:solidFill>
              </a:rPr>
              <a:t>                        </a:t>
            </a:r>
            <a:r>
              <a:rPr lang="en-US" sz="6600" b="1" dirty="0" smtClean="0">
                <a:solidFill>
                  <a:schemeClr val="accent3"/>
                </a:solidFill>
              </a:rPr>
              <a:t>(</a:t>
            </a:r>
            <a:r>
              <a:rPr lang="en-US" sz="6000" b="1" i="1" dirty="0" err="1" smtClean="0">
                <a:solidFill>
                  <a:schemeClr val="accent3"/>
                </a:solidFill>
              </a:rPr>
              <a:t>Gossypium</a:t>
            </a:r>
            <a:r>
              <a:rPr lang="en-US" sz="6600" b="1" i="1" dirty="0" smtClean="0">
                <a:solidFill>
                  <a:schemeClr val="accent3"/>
                </a:solidFill>
              </a:rPr>
              <a:t> </a:t>
            </a:r>
            <a:r>
              <a:rPr lang="en-US" sz="6000" b="1" i="1" dirty="0" err="1" smtClean="0">
                <a:solidFill>
                  <a:schemeClr val="accent3"/>
                </a:solidFill>
              </a:rPr>
              <a:t>herbaceum</a:t>
            </a:r>
            <a:r>
              <a:rPr lang="en-US" sz="6600" b="1" dirty="0" smtClean="0">
                <a:solidFill>
                  <a:schemeClr val="accent3"/>
                </a:solidFill>
              </a:rPr>
              <a:t>)</a:t>
            </a:r>
            <a:endParaRPr lang="en-US" sz="6600" b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66060"/>
            <a:ext cx="11704320" cy="3817619"/>
          </a:xfrm>
        </p:spPr>
      </p:pic>
    </p:spTree>
    <p:extLst>
      <p:ext uri="{BB962C8B-B14F-4D97-AF65-F5344CB8AC3E}">
        <p14:creationId xmlns:p14="http://schemas.microsoft.com/office/powerpoint/2010/main" val="3544977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62940"/>
            <a:ext cx="8526780" cy="130302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  </a:t>
            </a:r>
            <a:r>
              <a:rPr lang="en-US" sz="8000" b="1" dirty="0" err="1" smtClean="0">
                <a:solidFill>
                  <a:schemeClr val="accent2"/>
                </a:solidFill>
              </a:rPr>
              <a:t>কেনাফ</a:t>
            </a:r>
            <a:r>
              <a:rPr lang="en-US" sz="8000" b="1" dirty="0" smtClean="0">
                <a:solidFill>
                  <a:schemeClr val="accent2"/>
                </a:solidFill>
              </a:rPr>
              <a:t>- </a:t>
            </a:r>
            <a:r>
              <a:rPr lang="en-US" sz="8000" b="1" dirty="0" err="1" smtClean="0">
                <a:solidFill>
                  <a:schemeClr val="accent2"/>
                </a:solidFill>
              </a:rPr>
              <a:t>মেস্তাপাট</a:t>
            </a:r>
            <a:r>
              <a:rPr lang="en-US" sz="8000" b="1" dirty="0" smtClean="0">
                <a:solidFill>
                  <a:schemeClr val="accent2"/>
                </a:solidFill>
              </a:rPr>
              <a:t> </a:t>
            </a:r>
            <a:r>
              <a:rPr lang="en-US" sz="6700" b="1" dirty="0" smtClean="0">
                <a:solidFill>
                  <a:schemeClr val="accent2"/>
                </a:solidFill>
              </a:rPr>
              <a:t>                      </a:t>
            </a:r>
            <a:r>
              <a:rPr lang="en-US" sz="7300" b="1" dirty="0" smtClean="0">
                <a:solidFill>
                  <a:schemeClr val="accent3"/>
                </a:solidFill>
              </a:rPr>
              <a:t>(</a:t>
            </a:r>
            <a:r>
              <a:rPr lang="en-US" sz="7300" b="1" i="1" dirty="0" smtClean="0">
                <a:solidFill>
                  <a:schemeClr val="accent3"/>
                </a:solidFill>
              </a:rPr>
              <a:t>Hibiscus</a:t>
            </a:r>
            <a:r>
              <a:rPr lang="en-US" sz="7300" b="1" dirty="0" smtClean="0">
                <a:solidFill>
                  <a:schemeClr val="accent3"/>
                </a:solidFill>
              </a:rPr>
              <a:t> </a:t>
            </a:r>
            <a:r>
              <a:rPr lang="en-US" sz="7300" b="1" i="1" dirty="0" err="1" smtClean="0">
                <a:solidFill>
                  <a:schemeClr val="accent3"/>
                </a:solidFill>
              </a:rPr>
              <a:t>cannabinus</a:t>
            </a:r>
            <a:r>
              <a:rPr lang="en-US" sz="7300" b="1" dirty="0" smtClean="0">
                <a:solidFill>
                  <a:schemeClr val="accent3"/>
                </a:solidFill>
              </a:rPr>
              <a:t>)</a:t>
            </a:r>
            <a:endParaRPr lang="en-US" sz="6700" b="1" dirty="0">
              <a:solidFill>
                <a:schemeClr val="accent3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28900"/>
            <a:ext cx="11727180" cy="3977640"/>
          </a:xfrm>
        </p:spPr>
      </p:pic>
    </p:spTree>
    <p:extLst>
      <p:ext uri="{BB962C8B-B14F-4D97-AF65-F5344CB8AC3E}">
        <p14:creationId xmlns:p14="http://schemas.microsoft.com/office/powerpoint/2010/main" val="24717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0" y="411480"/>
            <a:ext cx="7063740" cy="201168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/>
              <a:t>       </a:t>
            </a:r>
            <a:r>
              <a:rPr lang="en-US" sz="8900" b="1" dirty="0" err="1" smtClean="0">
                <a:solidFill>
                  <a:schemeClr val="accent2"/>
                </a:solidFill>
              </a:rPr>
              <a:t>স্থলপদ্ম</a:t>
            </a:r>
            <a:r>
              <a:rPr lang="en-US" sz="8900" b="1" dirty="0" smtClean="0">
                <a:solidFill>
                  <a:schemeClr val="accent2"/>
                </a:solidFill>
              </a:rPr>
              <a:t> </a:t>
            </a:r>
            <a:r>
              <a:rPr lang="en-US" sz="8900" b="1" dirty="0" smtClean="0"/>
              <a:t>  </a:t>
            </a:r>
            <a:r>
              <a:rPr lang="en-US" sz="7200" b="1" dirty="0" smtClean="0"/>
              <a:t>                          </a:t>
            </a:r>
            <a:r>
              <a:rPr lang="en-US" sz="7300" i="1" dirty="0" smtClean="0">
                <a:solidFill>
                  <a:schemeClr val="accent3"/>
                </a:solidFill>
              </a:rPr>
              <a:t>(</a:t>
            </a:r>
            <a:r>
              <a:rPr lang="en-US" sz="7300" b="1" i="1" dirty="0" smtClean="0">
                <a:solidFill>
                  <a:schemeClr val="accent3"/>
                </a:solidFill>
              </a:rPr>
              <a:t>Hibiscus</a:t>
            </a:r>
            <a:r>
              <a:rPr lang="en-US" sz="7300" i="1" dirty="0" smtClean="0">
                <a:solidFill>
                  <a:schemeClr val="accent3"/>
                </a:solidFill>
              </a:rPr>
              <a:t> </a:t>
            </a:r>
            <a:r>
              <a:rPr lang="en-US" sz="7300" b="1" i="1" dirty="0" err="1" smtClean="0">
                <a:solidFill>
                  <a:schemeClr val="accent3"/>
                </a:solidFill>
              </a:rPr>
              <a:t>mutabilis</a:t>
            </a:r>
            <a:r>
              <a:rPr lang="en-US" sz="5400" i="1" dirty="0" smtClean="0">
                <a:solidFill>
                  <a:schemeClr val="accent3"/>
                </a:solidFill>
              </a:rPr>
              <a:t>)</a:t>
            </a:r>
            <a:endParaRPr lang="en-US" sz="5400" i="1" dirty="0"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674620"/>
            <a:ext cx="11681460" cy="3954780"/>
          </a:xfrm>
        </p:spPr>
      </p:pic>
    </p:spTree>
    <p:extLst>
      <p:ext uri="{BB962C8B-B14F-4D97-AF65-F5344CB8AC3E}">
        <p14:creationId xmlns:p14="http://schemas.microsoft.com/office/powerpoint/2010/main" val="129790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502920"/>
            <a:ext cx="11132820" cy="1623060"/>
          </a:xfrm>
        </p:spPr>
        <p:txBody>
          <a:bodyPr>
            <a:noAutofit/>
          </a:bodyPr>
          <a:lstStyle/>
          <a:p>
            <a:r>
              <a:rPr lang="as-IN" sz="9600" b="1" i="1" dirty="0" smtClean="0">
                <a:solidFill>
                  <a:srgbClr val="0070C0"/>
                </a:solidFill>
              </a:rPr>
              <a:t>অর্থনৈতিক</a:t>
            </a:r>
            <a:r>
              <a:rPr lang="en-US" sz="9600" b="1" i="1" dirty="0" smtClean="0">
                <a:solidFill>
                  <a:srgbClr val="0070C0"/>
                </a:solidFill>
              </a:rPr>
              <a:t> </a:t>
            </a:r>
            <a:r>
              <a:rPr lang="en-US" sz="9600" b="1" i="1" dirty="0" err="1" smtClean="0">
                <a:solidFill>
                  <a:srgbClr val="0070C0"/>
                </a:solidFill>
              </a:rPr>
              <a:t>গুরুত্ব</a:t>
            </a:r>
            <a:endParaRPr lang="en-US" sz="96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2514600"/>
            <a:ext cx="11132820" cy="40919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>
                <a:solidFill>
                  <a:srgbClr val="00B0F0"/>
                </a:solidFill>
              </a:rPr>
              <a:t>বস্ত্র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</a:rPr>
              <a:t>শিল্পের</a:t>
            </a:r>
            <a:r>
              <a:rPr lang="en-US" sz="4400" dirty="0" smtClean="0">
                <a:solidFill>
                  <a:srgbClr val="00B0F0"/>
                </a:solidFill>
              </a:rPr>
              <a:t> </a:t>
            </a:r>
            <a:r>
              <a:rPr lang="en-US" sz="4400" dirty="0" err="1" smtClean="0"/>
              <a:t>প্রধান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উপাদান</a:t>
            </a:r>
            <a:r>
              <a:rPr lang="en-US" sz="4400" dirty="0" smtClean="0"/>
              <a:t>  </a:t>
            </a:r>
            <a:r>
              <a:rPr lang="as-IN" sz="4800" b="1" i="1" dirty="0" smtClean="0">
                <a:solidFill>
                  <a:srgbClr val="7030A0"/>
                </a:solidFill>
              </a:rPr>
              <a:t>কার্পাস</a:t>
            </a:r>
            <a:r>
              <a:rPr lang="en-US" sz="4800" b="1" i="1" dirty="0" smtClean="0">
                <a:solidFill>
                  <a:srgbClr val="7030A0"/>
                </a:solidFill>
              </a:rPr>
              <a:t>  </a:t>
            </a:r>
            <a:r>
              <a:rPr lang="en-US" sz="4800" b="1" i="1" dirty="0" err="1" smtClean="0">
                <a:solidFill>
                  <a:srgbClr val="7030A0"/>
                </a:solidFill>
              </a:rPr>
              <a:t>তুলা</a:t>
            </a:r>
            <a:r>
              <a:rPr lang="en-US" sz="3600" dirty="0" smtClean="0"/>
              <a:t>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তুলা</a:t>
            </a:r>
            <a:r>
              <a:rPr lang="en-US" sz="4400" dirty="0" smtClean="0"/>
              <a:t>  </a:t>
            </a:r>
            <a:r>
              <a:rPr lang="en-US" sz="4400" dirty="0" err="1" smtClean="0"/>
              <a:t>হতে</a:t>
            </a:r>
            <a:r>
              <a:rPr lang="en-US" sz="4400" dirty="0" smtClean="0"/>
              <a:t> </a:t>
            </a:r>
            <a:r>
              <a:rPr lang="en-US" sz="4400" dirty="0" err="1" smtClean="0"/>
              <a:t>সুতা</a:t>
            </a:r>
            <a:r>
              <a:rPr lang="en-US" sz="4400" dirty="0" smtClean="0"/>
              <a:t>  </a:t>
            </a:r>
            <a:r>
              <a:rPr lang="en-US" sz="4400" dirty="0" err="1" smtClean="0"/>
              <a:t>তৈরি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3600" dirty="0" smtClean="0"/>
              <a:t>  </a:t>
            </a:r>
            <a:r>
              <a:rPr lang="en-US" sz="3200" dirty="0" smtClean="0"/>
              <a:t>                                                                                                               </a:t>
            </a:r>
            <a:endParaRPr lang="en-US" sz="4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>
                <a:solidFill>
                  <a:srgbClr val="002060"/>
                </a:solidFill>
              </a:rPr>
              <a:t>তুলা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বীজ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/>
              <a:t>হতে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ভোজ্য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err="1" smtClean="0">
                <a:solidFill>
                  <a:srgbClr val="00B050"/>
                </a:solidFill>
              </a:rPr>
              <a:t>তেল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dirty="0" err="1" smtClean="0"/>
              <a:t>আহরণ</a:t>
            </a:r>
            <a:r>
              <a:rPr lang="en-US" sz="4400" dirty="0" smtClean="0"/>
              <a:t> </a:t>
            </a:r>
            <a:r>
              <a:rPr lang="en-US" sz="4400" dirty="0" err="1" smtClean="0"/>
              <a:t>করা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000" dirty="0" smtClean="0"/>
              <a:t> </a:t>
            </a:r>
            <a:r>
              <a:rPr lang="en-US" sz="3600" dirty="0" smtClean="0"/>
              <a:t>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পাট</a:t>
            </a:r>
            <a:r>
              <a:rPr lang="en-US" sz="4400" dirty="0" smtClean="0"/>
              <a:t> </a:t>
            </a:r>
            <a:r>
              <a:rPr lang="en-US" sz="4400" dirty="0" err="1" smtClean="0"/>
              <a:t>হতেও</a:t>
            </a:r>
            <a:r>
              <a:rPr lang="en-US" sz="4400" dirty="0" smtClean="0"/>
              <a:t> </a:t>
            </a:r>
            <a:r>
              <a:rPr lang="en-US" sz="4400" dirty="0" err="1" smtClean="0"/>
              <a:t>তন্তু</a:t>
            </a:r>
            <a:r>
              <a:rPr lang="en-US" sz="4400" dirty="0" smtClean="0"/>
              <a:t> </a:t>
            </a:r>
            <a:r>
              <a:rPr lang="en-US" sz="4400" dirty="0" err="1" smtClean="0"/>
              <a:t>পাওয়া</a:t>
            </a:r>
            <a:r>
              <a:rPr lang="en-US" sz="4400" dirty="0" smtClean="0"/>
              <a:t> </a:t>
            </a:r>
            <a:r>
              <a:rPr lang="en-US" sz="4400" dirty="0" err="1" smtClean="0"/>
              <a:t>যায়</a:t>
            </a:r>
            <a:r>
              <a:rPr lang="en-US" sz="3600" dirty="0" smtClean="0"/>
              <a:t>    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পাটের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আশঁ</a:t>
            </a:r>
            <a:r>
              <a:rPr lang="en-US" sz="4400" dirty="0" smtClean="0"/>
              <a:t> </a:t>
            </a:r>
            <a:r>
              <a:rPr lang="en-US" sz="4400" dirty="0" err="1" smtClean="0"/>
              <a:t>দিয়ে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দড়ি,ব্যাগ</a:t>
            </a:r>
            <a:r>
              <a:rPr lang="en-US" sz="4400" b="1" dirty="0" smtClean="0">
                <a:solidFill>
                  <a:srgbClr val="0070C0"/>
                </a:solidFill>
              </a:rPr>
              <a:t>, </a:t>
            </a:r>
            <a:r>
              <a:rPr lang="en-US" sz="4400" b="1" dirty="0" err="1" smtClean="0">
                <a:solidFill>
                  <a:srgbClr val="0070C0"/>
                </a:solidFill>
              </a:rPr>
              <a:t>চট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/>
              <a:t>তৈরি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308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0080"/>
            <a:ext cx="11224260" cy="1325880"/>
          </a:xfrm>
        </p:spPr>
        <p:txBody>
          <a:bodyPr>
            <a:noAutofit/>
          </a:bodyPr>
          <a:lstStyle/>
          <a:p>
            <a:r>
              <a:rPr lang="as-IN" sz="9600" b="1" i="1" dirty="0" smtClean="0">
                <a:solidFill>
                  <a:srgbClr val="0070C0"/>
                </a:solidFill>
              </a:rPr>
              <a:t>অর্থনৈতিক</a:t>
            </a:r>
            <a:r>
              <a:rPr lang="en-US" sz="9600" b="1" i="1" dirty="0" smtClean="0">
                <a:solidFill>
                  <a:srgbClr val="0070C0"/>
                </a:solidFill>
              </a:rPr>
              <a:t> </a:t>
            </a:r>
            <a:r>
              <a:rPr lang="en-US" sz="9600" b="1" i="1" dirty="0" err="1" smtClean="0">
                <a:solidFill>
                  <a:srgbClr val="0070C0"/>
                </a:solidFill>
              </a:rPr>
              <a:t>গুরুত্ব</a:t>
            </a:r>
            <a:endParaRPr lang="en-US" sz="96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77440"/>
            <a:ext cx="11224260" cy="41376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ঢ়েড়সের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প্রধান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ব্যবহার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00B0F0"/>
                </a:solidFill>
              </a:rPr>
              <a:t>সবজি</a:t>
            </a:r>
            <a:r>
              <a:rPr lang="en-US" sz="4400" dirty="0" smtClean="0"/>
              <a:t> </a:t>
            </a:r>
            <a:r>
              <a:rPr lang="en-US" sz="4400" dirty="0" err="1" smtClean="0"/>
              <a:t>হিসেবে</a:t>
            </a:r>
            <a:r>
              <a:rPr lang="en-US" sz="4400" dirty="0" smtClean="0"/>
              <a:t>    </a:t>
            </a:r>
            <a:r>
              <a:rPr lang="en-US" sz="3200" dirty="0" smtClean="0"/>
              <a:t>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কচি</a:t>
            </a:r>
            <a:r>
              <a:rPr lang="en-US" sz="4400" dirty="0" smtClean="0"/>
              <a:t> </a:t>
            </a:r>
            <a:r>
              <a:rPr lang="en-US" sz="4400" dirty="0" err="1" smtClean="0"/>
              <a:t>ঢ়েড়সে</a:t>
            </a:r>
            <a:r>
              <a:rPr lang="en-US" sz="4400" dirty="0" smtClean="0"/>
              <a:t> 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শারীরিক</a:t>
            </a:r>
            <a:r>
              <a:rPr lang="en-US" sz="4400" b="1" i="1" dirty="0" smtClean="0">
                <a:solidFill>
                  <a:srgbClr val="002060"/>
                </a:solidFill>
              </a:rPr>
              <a:t> </a:t>
            </a:r>
            <a:r>
              <a:rPr lang="as-IN" sz="4400" b="1" i="1" dirty="0" smtClean="0">
                <a:solidFill>
                  <a:srgbClr val="002060"/>
                </a:solidFill>
              </a:rPr>
              <a:t>দুর্বল</a:t>
            </a:r>
            <a:r>
              <a:rPr lang="en-US" sz="4400" b="1" i="1" dirty="0" err="1" smtClean="0">
                <a:solidFill>
                  <a:srgbClr val="002060"/>
                </a:solidFill>
              </a:rPr>
              <a:t>তা</a:t>
            </a:r>
            <a:r>
              <a:rPr lang="en-US" sz="4400" b="1" i="1" dirty="0" smtClean="0">
                <a:solidFill>
                  <a:srgbClr val="002060"/>
                </a:solidFill>
              </a:rPr>
              <a:t>  </a:t>
            </a:r>
            <a:r>
              <a:rPr lang="en-US" sz="4400" dirty="0" err="1" smtClean="0"/>
              <a:t>দূর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r>
              <a:rPr lang="en-US" sz="4400" dirty="0" smtClean="0"/>
              <a:t> </a:t>
            </a:r>
            <a:r>
              <a:rPr lang="en-US" sz="3200" dirty="0" smtClean="0"/>
              <a:t>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জবা</a:t>
            </a:r>
            <a:r>
              <a:rPr lang="en-US" sz="4400" dirty="0" smtClean="0"/>
              <a:t> </a:t>
            </a:r>
            <a:r>
              <a:rPr lang="en-US" sz="4400" dirty="0" err="1" smtClean="0"/>
              <a:t>ফুলর</a:t>
            </a:r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chemeClr val="accent2"/>
                </a:solidFill>
              </a:rPr>
              <a:t>রস</a:t>
            </a:r>
            <a:r>
              <a:rPr lang="en-US" sz="4400" dirty="0" smtClean="0">
                <a:solidFill>
                  <a:schemeClr val="accent2"/>
                </a:solidFill>
              </a:rPr>
              <a:t> </a:t>
            </a:r>
            <a:r>
              <a:rPr lang="en-US" sz="4400" dirty="0" err="1" smtClean="0">
                <a:solidFill>
                  <a:schemeClr val="accent2"/>
                </a:solidFill>
              </a:rPr>
              <a:t>মাথার</a:t>
            </a:r>
            <a:r>
              <a:rPr lang="en-US" sz="4400" dirty="0" smtClean="0">
                <a:solidFill>
                  <a:schemeClr val="accent2"/>
                </a:solidFill>
              </a:rPr>
              <a:t> </a:t>
            </a:r>
            <a:r>
              <a:rPr lang="en-US" sz="4400" dirty="0" err="1" smtClean="0">
                <a:solidFill>
                  <a:schemeClr val="accent2"/>
                </a:solidFill>
              </a:rPr>
              <a:t>চুলের</a:t>
            </a:r>
            <a:r>
              <a:rPr lang="en-US" sz="4400" dirty="0" smtClean="0">
                <a:solidFill>
                  <a:schemeClr val="accent2"/>
                </a:solidFill>
              </a:rPr>
              <a:t> </a:t>
            </a:r>
            <a:r>
              <a:rPr lang="en-US" sz="4400" dirty="0" err="1" smtClean="0"/>
              <a:t>জন্য</a:t>
            </a:r>
            <a:r>
              <a:rPr lang="en-US" sz="4400" dirty="0" smtClean="0"/>
              <a:t> </a:t>
            </a:r>
            <a:r>
              <a:rPr lang="en-US" sz="4400" dirty="0" err="1" smtClean="0"/>
              <a:t>উপকারী</a:t>
            </a:r>
            <a:r>
              <a:rPr lang="en-US" sz="4400" dirty="0" smtClean="0"/>
              <a:t> </a:t>
            </a:r>
            <a:r>
              <a:rPr lang="en-US" sz="3200" dirty="0" smtClean="0"/>
              <a:t>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জবা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বিভিন্ন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প্রকার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ওষুধে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/>
              <a:t>কাজে</a:t>
            </a:r>
            <a:r>
              <a:rPr lang="en-US" sz="4400" dirty="0" smtClean="0"/>
              <a:t> </a:t>
            </a:r>
            <a:r>
              <a:rPr lang="en-US" sz="4400" dirty="0" err="1" smtClean="0"/>
              <a:t>লাগে</a:t>
            </a:r>
            <a:r>
              <a:rPr lang="en-US" sz="4000" dirty="0" smtClean="0"/>
              <a:t>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 err="1" smtClean="0"/>
              <a:t>স্থলপদ্ম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বাগানের</a:t>
            </a:r>
            <a:r>
              <a:rPr lang="en-US" sz="4400" dirty="0" smtClean="0"/>
              <a:t> </a:t>
            </a:r>
            <a:r>
              <a:rPr lang="en-US" sz="4400" b="1" i="1" dirty="0" err="1" smtClean="0">
                <a:solidFill>
                  <a:srgbClr val="7030A0"/>
                </a:solidFill>
              </a:rPr>
              <a:t>অলংকৃত</a:t>
            </a:r>
            <a:r>
              <a:rPr lang="en-US" sz="4400" dirty="0" smtClean="0"/>
              <a:t>  </a:t>
            </a:r>
            <a:r>
              <a:rPr lang="en-US" sz="4400" dirty="0" err="1" smtClean="0"/>
              <a:t>উদ্ভিদ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4463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11727180" cy="150876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 </a:t>
            </a:r>
            <a:r>
              <a:rPr lang="en-US" sz="9600" b="1" i="1" dirty="0" err="1" smtClean="0">
                <a:solidFill>
                  <a:schemeClr val="accent5">
                    <a:lumMod val="50000"/>
                  </a:schemeClr>
                </a:solidFill>
              </a:rPr>
              <a:t>জবা</a:t>
            </a:r>
            <a:r>
              <a:rPr lang="en-US" sz="9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50000"/>
                  </a:schemeClr>
                </a:solidFill>
              </a:rPr>
              <a:t>ফুলের</a:t>
            </a:r>
            <a:r>
              <a:rPr lang="en-US" sz="9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50000"/>
                  </a:schemeClr>
                </a:solidFill>
              </a:rPr>
              <a:t>ব্যবহার</a:t>
            </a:r>
            <a:endParaRPr lang="en-US" sz="9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240279"/>
            <a:ext cx="5989320" cy="432054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240279"/>
            <a:ext cx="5737860" cy="43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70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205990" y="3131820"/>
            <a:ext cx="7669530" cy="3497580"/>
          </a:xfrm>
          <a:prstGeom prst="flowChartAlternateProcess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</a:rPr>
              <a:t>প্রভাষক</a:t>
            </a:r>
            <a:r>
              <a:rPr lang="en-US" sz="4000" dirty="0"/>
              <a:t>, </a:t>
            </a:r>
            <a:r>
              <a:rPr lang="en-US" sz="4000" b="1" i="1" dirty="0" err="1">
                <a:solidFill>
                  <a:srgbClr val="00B050"/>
                </a:solidFill>
              </a:rPr>
              <a:t>উদ্ভিদবিদ্যা</a:t>
            </a:r>
            <a:r>
              <a:rPr lang="en-US" sz="4000" b="1" i="1" dirty="0">
                <a:solidFill>
                  <a:srgbClr val="00B050"/>
                </a:solidFill>
              </a:rPr>
              <a:t> </a:t>
            </a:r>
            <a:r>
              <a:rPr lang="en-US" sz="4000" b="1" i="1" dirty="0" err="1">
                <a:solidFill>
                  <a:srgbClr val="00B050"/>
                </a:solidFill>
              </a:rPr>
              <a:t>বিভাগ</a:t>
            </a:r>
            <a:r>
              <a:rPr lang="en-US" dirty="0"/>
              <a:t>,                                                                                                       </a:t>
            </a:r>
            <a:r>
              <a:rPr lang="en-US" dirty="0" smtClean="0"/>
              <a:t>  </a:t>
            </a:r>
            <a:r>
              <a:rPr lang="en-US" sz="4000" b="1" dirty="0" err="1" smtClean="0">
                <a:solidFill>
                  <a:srgbClr val="FF0000"/>
                </a:solidFill>
              </a:rPr>
              <a:t>বি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এ </a:t>
            </a:r>
            <a:r>
              <a:rPr lang="en-US" sz="4000" b="1" dirty="0" err="1">
                <a:solidFill>
                  <a:srgbClr val="FF0000"/>
                </a:solidFill>
              </a:rPr>
              <a:t>এফ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শাহীন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কলেজ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,</a:t>
            </a:r>
            <a:r>
              <a:rPr lang="en-US" sz="4000" b="1" dirty="0" err="1">
                <a:solidFill>
                  <a:srgbClr val="FF0000"/>
                </a:solidFill>
              </a:rPr>
              <a:t>ঢাকা</a:t>
            </a:r>
            <a:r>
              <a:rPr lang="en-US" sz="4000" dirty="0">
                <a:solidFill>
                  <a:srgbClr val="FF0000"/>
                </a:solidFill>
              </a:rPr>
              <a:t> ।</a:t>
            </a:r>
            <a:r>
              <a:rPr lang="en-US" dirty="0"/>
              <a:t>                                                                  </a:t>
            </a:r>
            <a:r>
              <a:rPr lang="en-US" sz="3600" dirty="0">
                <a:solidFill>
                  <a:srgbClr val="C00000"/>
                </a:solidFill>
              </a:rPr>
              <a:t>Email </a:t>
            </a:r>
            <a:r>
              <a:rPr lang="en-US" sz="3600" dirty="0"/>
              <a:t>: </a:t>
            </a:r>
            <a:r>
              <a:rPr lang="en-US" sz="3600" i="1" dirty="0" smtClean="0">
                <a:solidFill>
                  <a:srgbClr val="7030A0"/>
                </a:solidFill>
              </a:rPr>
              <a:t>mahmudfhdu352@gmail.com </a:t>
            </a:r>
            <a:r>
              <a:rPr lang="en-US" sz="4400" i="1" dirty="0" smtClean="0">
                <a:solidFill>
                  <a:schemeClr val="accent2"/>
                </a:solidFill>
              </a:rPr>
              <a:t>   </a:t>
            </a:r>
            <a:r>
              <a:rPr lang="en-US" i="1" dirty="0" smtClean="0">
                <a:solidFill>
                  <a:schemeClr val="accent2"/>
                </a:solidFill>
              </a:rPr>
              <a:t>                                                                                           </a:t>
            </a:r>
            <a:r>
              <a:rPr lang="en-US" sz="3600" b="1" dirty="0">
                <a:solidFill>
                  <a:srgbClr val="002060"/>
                </a:solidFill>
              </a:rPr>
              <a:t>Mobile No </a:t>
            </a:r>
            <a:r>
              <a:rPr lang="en-US" sz="3600" b="1" dirty="0"/>
              <a:t>: </a:t>
            </a:r>
            <a:r>
              <a:rPr lang="en-US" sz="3600" b="1" i="1" dirty="0" smtClean="0">
                <a:solidFill>
                  <a:srgbClr val="FF0000"/>
                </a:solidFill>
              </a:rPr>
              <a:t>01728395657</a:t>
            </a:r>
            <a:endParaRPr lang="en-US" sz="4400" b="1" i="1" dirty="0"/>
          </a:p>
        </p:txBody>
      </p:sp>
      <p:sp>
        <p:nvSpPr>
          <p:cNvPr id="5" name="Flowchart: Preparation 4"/>
          <p:cNvSpPr/>
          <p:nvPr/>
        </p:nvSpPr>
        <p:spPr>
          <a:xfrm>
            <a:off x="251460" y="262890"/>
            <a:ext cx="11658600" cy="2686050"/>
          </a:xfrm>
          <a:prstGeom prst="flowChartPrepa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0070C0"/>
                </a:solidFill>
              </a:rPr>
              <a:t>মোঃ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মহিউদদী্ন</a:t>
            </a:r>
            <a:r>
              <a:rPr lang="en-US" sz="4800" b="1" dirty="0">
                <a:solidFill>
                  <a:srgbClr val="0070C0"/>
                </a:solidFill>
              </a:rPr>
              <a:t> মাহমুদ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3634740"/>
            <a:ext cx="2034540" cy="23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0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580" y="548640"/>
            <a:ext cx="10698482" cy="1257300"/>
          </a:xfrm>
        </p:spPr>
        <p:txBody>
          <a:bodyPr>
            <a:noAutofit/>
          </a:bodyPr>
          <a:lstStyle/>
          <a:p>
            <a:r>
              <a:rPr lang="en-US" sz="9600" b="1" i="1" dirty="0" err="1" smtClean="0">
                <a:solidFill>
                  <a:schemeClr val="accent5">
                    <a:lumMod val="50000"/>
                  </a:schemeClr>
                </a:solidFill>
              </a:rPr>
              <a:t>ঢেড়সের</a:t>
            </a:r>
            <a:r>
              <a:rPr lang="en-US" sz="9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50000"/>
                  </a:schemeClr>
                </a:solidFill>
              </a:rPr>
              <a:t>ব্যবহার</a:t>
            </a:r>
            <a:endParaRPr lang="en-US" sz="9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01" y="2286000"/>
            <a:ext cx="5897879" cy="429768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" y="2286000"/>
            <a:ext cx="5852161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1" y="594360"/>
            <a:ext cx="11658599" cy="1120140"/>
          </a:xfrm>
        </p:spPr>
        <p:txBody>
          <a:bodyPr>
            <a:noAutofit/>
          </a:bodyPr>
          <a:lstStyle/>
          <a:p>
            <a:r>
              <a:rPr lang="as-IN" sz="8800" b="1" i="1" dirty="0">
                <a:solidFill>
                  <a:schemeClr val="accent5">
                    <a:lumMod val="50000"/>
                  </a:schemeClr>
                </a:solidFill>
              </a:rPr>
              <a:t>কার্পাস</a:t>
            </a:r>
            <a:r>
              <a:rPr lang="en-US" sz="88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8800" b="1" i="1" dirty="0" err="1" smtClean="0">
                <a:solidFill>
                  <a:schemeClr val="accent5">
                    <a:lumMod val="50000"/>
                  </a:schemeClr>
                </a:solidFill>
              </a:rPr>
              <a:t>তুলার</a:t>
            </a:r>
            <a:r>
              <a:rPr lang="en-US" sz="8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8800" b="1" i="1" dirty="0" err="1" smtClean="0">
                <a:solidFill>
                  <a:schemeClr val="accent5">
                    <a:lumMod val="50000"/>
                  </a:schemeClr>
                </a:solidFill>
              </a:rPr>
              <a:t>ব্যবহার</a:t>
            </a:r>
            <a:endParaRPr lang="en-US" sz="8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620" y="2263140"/>
            <a:ext cx="5806440" cy="4251960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1" y="2263140"/>
            <a:ext cx="5852160" cy="42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65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434340"/>
            <a:ext cx="11750040" cy="1531620"/>
          </a:xfrm>
        </p:spPr>
        <p:txBody>
          <a:bodyPr>
            <a:normAutofit/>
          </a:bodyPr>
          <a:lstStyle/>
          <a:p>
            <a:r>
              <a:rPr lang="en-US" sz="6600" b="1" i="1" dirty="0" err="1" smtClean="0">
                <a:solidFill>
                  <a:schemeClr val="accent5">
                    <a:lumMod val="50000"/>
                  </a:schemeClr>
                </a:solidFill>
              </a:rPr>
              <a:t>কেনাফ</a:t>
            </a:r>
            <a:r>
              <a:rPr lang="en-US" sz="6600" b="1" i="1" dirty="0" smtClean="0">
                <a:solidFill>
                  <a:schemeClr val="accent5">
                    <a:lumMod val="50000"/>
                  </a:schemeClr>
                </a:solidFill>
              </a:rPr>
              <a:t> -</a:t>
            </a:r>
            <a:r>
              <a:rPr lang="en-US" sz="6600" b="1" i="1" dirty="0" err="1" smtClean="0">
                <a:solidFill>
                  <a:schemeClr val="accent5">
                    <a:lumMod val="50000"/>
                  </a:schemeClr>
                </a:solidFill>
              </a:rPr>
              <a:t>মেস্তাপাটের</a:t>
            </a:r>
            <a:r>
              <a:rPr lang="en-US" sz="6600" b="1" i="1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sz="6600" b="1" i="1" dirty="0" err="1" smtClean="0">
                <a:solidFill>
                  <a:schemeClr val="accent5">
                    <a:lumMod val="50000"/>
                  </a:schemeClr>
                </a:solidFill>
              </a:rPr>
              <a:t>ব্যবহার</a:t>
            </a:r>
            <a:endParaRPr lang="en-US" sz="6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" y="2194560"/>
            <a:ext cx="7383780" cy="4457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520" y="2194560"/>
            <a:ext cx="436626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61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1247120" cy="1508760"/>
          </a:xfrm>
        </p:spPr>
        <p:txBody>
          <a:bodyPr>
            <a:normAutofit/>
          </a:bodyPr>
          <a:lstStyle/>
          <a:p>
            <a:r>
              <a:rPr lang="en-US" sz="9600" b="1" i="1" dirty="0" err="1" smtClean="0">
                <a:solidFill>
                  <a:schemeClr val="accent5">
                    <a:lumMod val="50000"/>
                  </a:schemeClr>
                </a:solidFill>
              </a:rPr>
              <a:t>স্থলপদ্মের</a:t>
            </a:r>
            <a:r>
              <a:rPr lang="en-US" sz="9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9600" b="1" i="1" dirty="0" err="1" smtClean="0">
                <a:solidFill>
                  <a:schemeClr val="accent5">
                    <a:lumMod val="50000"/>
                  </a:schemeClr>
                </a:solidFill>
              </a:rPr>
              <a:t>ব্যবহার</a:t>
            </a:r>
            <a:endParaRPr lang="en-US" sz="9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446020"/>
            <a:ext cx="6195059" cy="41833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60" y="2446020"/>
            <a:ext cx="5509260" cy="418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0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309563"/>
            <a:ext cx="6995160" cy="1976437"/>
          </a:xfrm>
        </p:spPr>
        <p:txBody>
          <a:bodyPr>
            <a:normAutofit fontScale="90000"/>
          </a:bodyPr>
          <a:lstStyle/>
          <a:p>
            <a:r>
              <a:rPr lang="en-US" sz="11500" b="1" i="1" dirty="0" smtClean="0"/>
              <a:t> </a:t>
            </a:r>
            <a:r>
              <a:rPr lang="en-US" sz="13900" b="1" i="1" dirty="0" err="1" smtClean="0">
                <a:solidFill>
                  <a:srgbClr val="0070C0"/>
                </a:solidFill>
              </a:rPr>
              <a:t>মূল্যায়ন</a:t>
            </a:r>
            <a:endParaRPr lang="en-US" sz="139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030" y="3086100"/>
            <a:ext cx="9555480" cy="32918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002060"/>
                </a:solidFill>
              </a:rPr>
              <a:t>Malvaceae</a:t>
            </a:r>
            <a:r>
              <a:rPr lang="en-US" sz="4800" dirty="0" smtClean="0"/>
              <a:t> </a:t>
            </a:r>
            <a:r>
              <a:rPr lang="en-US" sz="4800" dirty="0" err="1" smtClean="0"/>
              <a:t>গোত্রের</a:t>
            </a:r>
            <a:r>
              <a:rPr lang="en-US" sz="4800" dirty="0" smtClean="0"/>
              <a:t>  </a:t>
            </a:r>
            <a:r>
              <a:rPr lang="en-US" sz="4800" dirty="0" err="1" smtClean="0">
                <a:solidFill>
                  <a:srgbClr val="00B050"/>
                </a:solidFill>
              </a:rPr>
              <a:t>অমরাবিন্যাস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smtClean="0"/>
              <a:t>  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</a:t>
            </a:r>
            <a:r>
              <a:rPr lang="en-US" sz="4800" dirty="0" err="1" smtClean="0"/>
              <a:t>রূপ</a:t>
            </a:r>
            <a:r>
              <a:rPr lang="en-US" sz="4800" dirty="0" smtClean="0"/>
              <a:t> ?</a:t>
            </a:r>
            <a:r>
              <a:rPr lang="en-US" sz="3200" dirty="0" smtClean="0"/>
              <a:t>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 dirty="0" err="1" smtClean="0"/>
              <a:t>ঢেঁড়সের</a:t>
            </a:r>
            <a:r>
              <a:rPr lang="en-US" sz="4800" dirty="0" smtClean="0"/>
              <a:t> </a:t>
            </a:r>
            <a:r>
              <a:rPr lang="en-US" sz="4800" b="1" i="1" dirty="0" err="1" smtClean="0">
                <a:solidFill>
                  <a:srgbClr val="00B0F0"/>
                </a:solidFill>
              </a:rPr>
              <a:t>বৈজ্ঞানিক</a:t>
            </a:r>
            <a:r>
              <a:rPr lang="en-US" sz="4800" dirty="0" smtClean="0"/>
              <a:t>   </a:t>
            </a:r>
            <a:r>
              <a:rPr lang="en-US" sz="4800" dirty="0" err="1" smtClean="0"/>
              <a:t>নাম</a:t>
            </a:r>
            <a:r>
              <a:rPr lang="en-US" sz="4800" dirty="0" smtClean="0"/>
              <a:t>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?</a:t>
            </a:r>
            <a:r>
              <a:rPr lang="en-US" sz="2400" dirty="0" smtClean="0"/>
              <a:t>                                                        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7030A0"/>
                </a:solidFill>
              </a:rPr>
              <a:t>সোনালী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b="1" dirty="0" err="1" smtClean="0">
                <a:solidFill>
                  <a:srgbClr val="7030A0"/>
                </a:solidFill>
              </a:rPr>
              <a:t>আশঁ</a:t>
            </a:r>
            <a:r>
              <a:rPr lang="en-US" sz="4800" b="1" dirty="0" smtClean="0">
                <a:solidFill>
                  <a:srgbClr val="7030A0"/>
                </a:solidFill>
              </a:rPr>
              <a:t> </a:t>
            </a:r>
            <a:r>
              <a:rPr lang="en-US" sz="4800" dirty="0" err="1" smtClean="0"/>
              <a:t>কোন</a:t>
            </a:r>
            <a:r>
              <a:rPr lang="en-US" sz="4800" dirty="0" smtClean="0"/>
              <a:t> </a:t>
            </a:r>
            <a:r>
              <a:rPr lang="en-US" sz="4800" dirty="0" err="1" smtClean="0"/>
              <a:t>গোত্রভুক্ত</a:t>
            </a:r>
            <a:r>
              <a:rPr lang="en-US" sz="4800" dirty="0" smtClean="0"/>
              <a:t> ?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309563"/>
            <a:ext cx="3863340" cy="19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5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300" y="571500"/>
            <a:ext cx="7429500" cy="1874518"/>
          </a:xfrm>
        </p:spPr>
        <p:txBody>
          <a:bodyPr>
            <a:noAutofit/>
          </a:bodyPr>
          <a:lstStyle/>
          <a:p>
            <a:r>
              <a:rPr lang="en-US" sz="10400" b="1" i="1" dirty="0" err="1" smtClean="0">
                <a:solidFill>
                  <a:srgbClr val="0070C0"/>
                </a:solidFill>
              </a:rPr>
              <a:t>বাড়ির</a:t>
            </a:r>
            <a:r>
              <a:rPr lang="en-US" sz="10400" b="1" i="1" dirty="0" smtClean="0">
                <a:solidFill>
                  <a:srgbClr val="0070C0"/>
                </a:solidFill>
              </a:rPr>
              <a:t> </a:t>
            </a:r>
            <a:r>
              <a:rPr lang="en-US" sz="10400" b="1" i="1" dirty="0" err="1" smtClean="0">
                <a:solidFill>
                  <a:srgbClr val="0070C0"/>
                </a:solidFill>
              </a:rPr>
              <a:t>কাজ</a:t>
            </a:r>
            <a:r>
              <a:rPr lang="en-US" sz="10400" b="1" i="1" dirty="0" smtClean="0">
                <a:solidFill>
                  <a:srgbClr val="0070C0"/>
                </a:solidFill>
              </a:rPr>
              <a:t> </a:t>
            </a:r>
            <a:endParaRPr lang="en-US" sz="104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1620" y="2926080"/>
            <a:ext cx="9692640" cy="29260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8800" b="1" i="1" dirty="0" err="1" smtClean="0">
                <a:solidFill>
                  <a:srgbClr val="00B050"/>
                </a:solidFill>
              </a:rPr>
              <a:t>Malvaceae</a:t>
            </a:r>
            <a:r>
              <a:rPr lang="en-US" sz="8800" dirty="0" smtClean="0"/>
              <a:t> </a:t>
            </a:r>
            <a:r>
              <a:rPr lang="en-US" sz="8800" dirty="0" err="1" smtClean="0"/>
              <a:t>গোত্রের</a:t>
            </a:r>
            <a:r>
              <a:rPr lang="en-US" sz="8800" dirty="0" smtClean="0"/>
              <a:t> </a:t>
            </a:r>
            <a:r>
              <a:rPr lang="en-US" sz="8800" dirty="0" err="1" smtClean="0">
                <a:solidFill>
                  <a:schemeClr val="accent3">
                    <a:lumMod val="50000"/>
                  </a:schemeClr>
                </a:solidFill>
              </a:rPr>
              <a:t>পুষ্পপ্রতীক</a:t>
            </a:r>
            <a:r>
              <a:rPr lang="en-US" sz="8800" dirty="0" smtClean="0"/>
              <a:t>  </a:t>
            </a:r>
            <a:r>
              <a:rPr lang="en-US" sz="8800" b="1" dirty="0" err="1" smtClean="0">
                <a:solidFill>
                  <a:srgbClr val="00B0F0"/>
                </a:solidFill>
              </a:rPr>
              <a:t>অংকন</a:t>
            </a:r>
            <a:r>
              <a:rPr lang="en-US" sz="8800" b="1" dirty="0" smtClean="0">
                <a:solidFill>
                  <a:srgbClr val="00B0F0"/>
                </a:solidFill>
              </a:rPr>
              <a:t> </a:t>
            </a:r>
            <a:r>
              <a:rPr lang="en-US" sz="8800" dirty="0" err="1" smtClean="0"/>
              <a:t>কর</a:t>
            </a:r>
            <a:r>
              <a:rPr lang="en-US" sz="8800" dirty="0" smtClean="0"/>
              <a:t> ৷</a:t>
            </a:r>
            <a:endParaRPr lang="en-US" sz="8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" y="251461"/>
            <a:ext cx="3291840" cy="219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0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gnetic Disk 3"/>
          <p:cNvSpPr/>
          <p:nvPr/>
        </p:nvSpPr>
        <p:spPr>
          <a:xfrm>
            <a:off x="251460" y="160020"/>
            <a:ext cx="11704320" cy="6377940"/>
          </a:xfrm>
          <a:prstGeom prst="flowChartMagneticDisk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i="1" dirty="0" err="1">
                <a:solidFill>
                  <a:srgbClr val="0070C0"/>
                </a:solidFill>
              </a:rPr>
              <a:t>ধন্যবাদ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0" y="411480"/>
            <a:ext cx="6515100" cy="162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225952" y="2583180"/>
            <a:ext cx="11704320" cy="40005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as-IN" sz="5400" b="1" dirty="0">
                <a:solidFill>
                  <a:srgbClr val="7030A0"/>
                </a:solidFill>
              </a:rPr>
              <a:t>“সফল মানুষেরা কাজ করে যায়। </a:t>
            </a:r>
            <a:r>
              <a:rPr lang="en-US" sz="5400" b="1" dirty="0" smtClean="0"/>
              <a:t>  </a:t>
            </a:r>
            <a:r>
              <a:rPr lang="as-IN" sz="5400" b="1" dirty="0" smtClean="0">
                <a:solidFill>
                  <a:srgbClr val="FF0000"/>
                </a:solidFill>
              </a:rPr>
              <a:t>তারা </a:t>
            </a:r>
            <a:r>
              <a:rPr lang="as-IN" sz="5400" b="1" dirty="0">
                <a:solidFill>
                  <a:srgbClr val="FF0000"/>
                </a:solidFill>
              </a:rPr>
              <a:t>ভুল করে, ভুল শোধরায় – </a:t>
            </a:r>
            <a:r>
              <a:rPr lang="en-US" sz="5400" b="1" dirty="0" smtClean="0">
                <a:solidFill>
                  <a:srgbClr val="FF0000"/>
                </a:solidFill>
              </a:rPr>
              <a:t>  </a:t>
            </a:r>
            <a:r>
              <a:rPr lang="as-IN" sz="5400" b="1" dirty="0" smtClean="0">
                <a:solidFill>
                  <a:srgbClr val="002060"/>
                </a:solidFill>
              </a:rPr>
              <a:t>কিন্তু </a:t>
            </a:r>
            <a:r>
              <a:rPr lang="as-IN" sz="5400" b="1" dirty="0">
                <a:solidFill>
                  <a:srgbClr val="002060"/>
                </a:solidFill>
              </a:rPr>
              <a:t>কখনও হাল ছাড়ে না”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Down Ribbon 5"/>
          <p:cNvSpPr/>
          <p:nvPr/>
        </p:nvSpPr>
        <p:spPr>
          <a:xfrm>
            <a:off x="225951" y="365760"/>
            <a:ext cx="11704320" cy="1988820"/>
          </a:xfrm>
          <a:prstGeom prst="ribbon">
            <a:avLst>
              <a:gd name="adj1" fmla="val 0"/>
              <a:gd name="adj2" fmla="val 55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600" dirty="0">
                <a:solidFill>
                  <a:srgbClr val="0070C0"/>
                </a:solidFill>
              </a:rPr>
              <a:t>কনরাড </a:t>
            </a:r>
            <a:r>
              <a:rPr lang="as-IN" sz="6600" dirty="0" smtClean="0">
                <a:solidFill>
                  <a:srgbClr val="0070C0"/>
                </a:solidFill>
              </a:rPr>
              <a:t>হিলটন</a:t>
            </a:r>
            <a:r>
              <a:rPr lang="en-US" sz="6600" dirty="0" smtClean="0">
                <a:solidFill>
                  <a:srgbClr val="0070C0"/>
                </a:solidFill>
              </a:rPr>
              <a:t>    </a:t>
            </a:r>
            <a:r>
              <a:rPr lang="en-US" sz="5400" dirty="0" err="1" smtClean="0">
                <a:solidFill>
                  <a:srgbClr val="0070C0"/>
                </a:solidFill>
              </a:rPr>
              <a:t>এর</a:t>
            </a:r>
            <a:r>
              <a:rPr lang="en-US" sz="5400" dirty="0" smtClean="0">
                <a:solidFill>
                  <a:srgbClr val="0070C0"/>
                </a:solidFill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</a:rPr>
              <a:t>উক্তি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9" name="Sun 8"/>
          <p:cNvSpPr/>
          <p:nvPr/>
        </p:nvSpPr>
        <p:spPr>
          <a:xfrm>
            <a:off x="9532620" y="5143500"/>
            <a:ext cx="1668780" cy="1005840"/>
          </a:xfrm>
          <a:prstGeom prst="su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/>
          <p:cNvSpPr/>
          <p:nvPr/>
        </p:nvSpPr>
        <p:spPr>
          <a:xfrm>
            <a:off x="3268980" y="1668780"/>
            <a:ext cx="1143000" cy="461772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Terminator 10"/>
          <p:cNvSpPr/>
          <p:nvPr/>
        </p:nvSpPr>
        <p:spPr>
          <a:xfrm>
            <a:off x="7749541" y="1668780"/>
            <a:ext cx="1143000" cy="461772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7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434340"/>
            <a:ext cx="10629900" cy="1485900"/>
          </a:xfrm>
        </p:spPr>
        <p:txBody>
          <a:bodyPr>
            <a:normAutofit fontScale="90000"/>
          </a:bodyPr>
          <a:lstStyle/>
          <a:p>
            <a:r>
              <a:rPr lang="en-US" sz="11500" b="1" i="1" dirty="0" smtClean="0"/>
              <a:t>  </a:t>
            </a:r>
            <a:r>
              <a:rPr lang="en-US" sz="11500" b="1" i="1" dirty="0" smtClean="0">
                <a:solidFill>
                  <a:srgbClr val="0070C0"/>
                </a:solidFill>
              </a:rPr>
              <a:t>পাঠ </a:t>
            </a:r>
            <a:r>
              <a:rPr lang="en-US" sz="11500" b="1" i="1" dirty="0" err="1" smtClean="0">
                <a:solidFill>
                  <a:srgbClr val="0070C0"/>
                </a:solidFill>
              </a:rPr>
              <a:t>পরিচিতি</a:t>
            </a:r>
            <a:endParaRPr lang="en-US" sz="115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2" y="2377439"/>
            <a:ext cx="6423658" cy="41833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8000" b="1" i="1" dirty="0" err="1" smtClean="0">
                <a:solidFill>
                  <a:srgbClr val="C00000"/>
                </a:solidFill>
              </a:rPr>
              <a:t>অধ্যায়</a:t>
            </a:r>
            <a:r>
              <a:rPr lang="en-US" sz="8000" b="1" i="1" dirty="0" smtClean="0">
                <a:solidFill>
                  <a:srgbClr val="C00000"/>
                </a:solidFill>
              </a:rPr>
              <a:t> –৭</a:t>
            </a:r>
            <a:r>
              <a:rPr lang="en-US" sz="8000" b="1" i="1" dirty="0" smtClean="0"/>
              <a:t>      </a:t>
            </a:r>
            <a:r>
              <a:rPr lang="en-US" sz="7200" b="1" i="1" dirty="0" err="1" smtClean="0">
                <a:solidFill>
                  <a:srgbClr val="00B050"/>
                </a:solidFill>
              </a:rPr>
              <a:t>নগ্নবীজী</a:t>
            </a:r>
            <a:r>
              <a:rPr lang="en-US" sz="7200" b="1" i="1" dirty="0" smtClean="0">
                <a:solidFill>
                  <a:srgbClr val="00B050"/>
                </a:solidFill>
              </a:rPr>
              <a:t> ও </a:t>
            </a:r>
            <a:r>
              <a:rPr lang="en-US" sz="7200" b="1" i="1" dirty="0" err="1" smtClean="0">
                <a:solidFill>
                  <a:srgbClr val="00B050"/>
                </a:solidFill>
              </a:rPr>
              <a:t>আবৃতবীজী</a:t>
            </a:r>
            <a:r>
              <a:rPr lang="en-US" sz="7200" b="1" i="1" dirty="0" smtClean="0">
                <a:solidFill>
                  <a:srgbClr val="00B050"/>
                </a:solidFill>
              </a:rPr>
              <a:t>     </a:t>
            </a:r>
            <a:r>
              <a:rPr lang="en-US" sz="7200" b="1" i="1" dirty="0" err="1" smtClean="0">
                <a:solidFill>
                  <a:srgbClr val="00B050"/>
                </a:solidFill>
              </a:rPr>
              <a:t>উদ্ভিদ</a:t>
            </a:r>
            <a:endParaRPr lang="en-US" sz="7200" b="1" i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2377440"/>
            <a:ext cx="2354580" cy="4183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740" y="2400299"/>
            <a:ext cx="2537459" cy="418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1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31521"/>
            <a:ext cx="11704320" cy="1097280"/>
          </a:xfrm>
        </p:spPr>
        <p:txBody>
          <a:bodyPr>
            <a:normAutofit fontScale="90000"/>
          </a:bodyPr>
          <a:lstStyle/>
          <a:p>
            <a:r>
              <a:rPr lang="en-US" sz="11500" dirty="0" smtClean="0"/>
              <a:t>      </a:t>
            </a:r>
            <a:r>
              <a:rPr lang="en-US" sz="11600" b="1" i="1" dirty="0" smtClean="0">
                <a:solidFill>
                  <a:srgbClr val="0070C0"/>
                </a:solidFill>
              </a:rPr>
              <a:t>পাঠ </a:t>
            </a:r>
            <a:r>
              <a:rPr lang="en-US" sz="11600" b="1" i="1" dirty="0" err="1" smtClean="0">
                <a:solidFill>
                  <a:srgbClr val="0070C0"/>
                </a:solidFill>
              </a:rPr>
              <a:t>শিরোনাম</a:t>
            </a:r>
            <a:endParaRPr lang="en-US" sz="139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1"/>
            <a:ext cx="11704320" cy="48234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3800" b="1" dirty="0" err="1" smtClean="0">
                <a:solidFill>
                  <a:srgbClr val="FF0000"/>
                </a:solidFill>
              </a:rPr>
              <a:t>Malvaceae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গোত্র্র</a:t>
            </a:r>
            <a:r>
              <a:rPr lang="en-US" sz="9600" dirty="0" smtClean="0"/>
              <a:t> 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46220"/>
            <a:ext cx="2514599" cy="2606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312" y="4046220"/>
            <a:ext cx="2399348" cy="2606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772" y="4046220"/>
            <a:ext cx="1942147" cy="2606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60" y="4046220"/>
            <a:ext cx="2424112" cy="2606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046220"/>
            <a:ext cx="2399347" cy="260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40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502920"/>
            <a:ext cx="11658600" cy="1463040"/>
          </a:xfrm>
        </p:spPr>
        <p:txBody>
          <a:bodyPr>
            <a:noAutofit/>
          </a:bodyPr>
          <a:lstStyle/>
          <a:p>
            <a:r>
              <a:rPr lang="en-US" sz="11500" dirty="0" smtClean="0"/>
              <a:t>        </a:t>
            </a:r>
            <a:r>
              <a:rPr lang="en-US" sz="11500" b="1" i="1" dirty="0" err="1" smtClean="0">
                <a:solidFill>
                  <a:srgbClr val="0070C0"/>
                </a:solidFill>
              </a:rPr>
              <a:t>শিখনফল</a:t>
            </a:r>
            <a:endParaRPr lang="en-US" sz="11500" b="1" i="1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97180" y="2537460"/>
            <a:ext cx="11658600" cy="40690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800" b="1" dirty="0" err="1">
                <a:solidFill>
                  <a:srgbClr val="7030A0"/>
                </a:solidFill>
              </a:rPr>
              <a:t>Malvaceae</a:t>
            </a:r>
            <a:r>
              <a:rPr lang="en-US" sz="4800" dirty="0"/>
              <a:t> </a:t>
            </a:r>
            <a:r>
              <a:rPr lang="en-US" sz="4800" dirty="0" smtClean="0"/>
              <a:t> </a:t>
            </a:r>
            <a:r>
              <a:rPr lang="en-US" sz="4800" dirty="0" err="1" smtClean="0"/>
              <a:t>গোত্র্রের</a:t>
            </a:r>
            <a:r>
              <a:rPr lang="en-US" sz="4800" dirty="0" smtClean="0"/>
              <a:t>  </a:t>
            </a:r>
            <a:r>
              <a:rPr lang="en-US" sz="4800" dirty="0" err="1" smtClean="0">
                <a:solidFill>
                  <a:srgbClr val="002060"/>
                </a:solidFill>
              </a:rPr>
              <a:t>শনাক্তকারী</a:t>
            </a:r>
            <a:r>
              <a:rPr lang="en-US" sz="4800" dirty="0" smtClean="0">
                <a:solidFill>
                  <a:srgbClr val="002060"/>
                </a:solidFill>
              </a:rPr>
              <a:t>  </a:t>
            </a:r>
            <a:r>
              <a:rPr lang="en-US" sz="4800" dirty="0" err="1" smtClean="0">
                <a:solidFill>
                  <a:srgbClr val="002060"/>
                </a:solidFill>
              </a:rPr>
              <a:t>বৈশিষ্ট্য</a:t>
            </a:r>
            <a:endParaRPr lang="en-US" sz="4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7030A0"/>
                </a:solidFill>
              </a:rPr>
              <a:t>Malvaceae</a:t>
            </a:r>
            <a:r>
              <a:rPr lang="en-US" sz="4800" dirty="0" smtClean="0"/>
              <a:t>  </a:t>
            </a:r>
            <a:r>
              <a:rPr lang="en-US" sz="4800" dirty="0" err="1" smtClean="0"/>
              <a:t>গোত্র্রের</a:t>
            </a:r>
            <a:r>
              <a:rPr lang="en-US" sz="4800" dirty="0" smtClean="0"/>
              <a:t>  </a:t>
            </a:r>
            <a:r>
              <a:rPr lang="en-US" sz="4800" dirty="0" err="1" smtClean="0">
                <a:solidFill>
                  <a:schemeClr val="accent2"/>
                </a:solidFill>
              </a:rPr>
              <a:t>পুষ্প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r>
              <a:rPr lang="en-US" sz="4800" dirty="0" err="1" smtClean="0">
                <a:solidFill>
                  <a:schemeClr val="accent2"/>
                </a:solidFill>
              </a:rPr>
              <a:t>সংকেত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endParaRPr lang="en-US" sz="48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7030A0"/>
                </a:solidFill>
              </a:rPr>
              <a:t>Malvaceae</a:t>
            </a:r>
            <a:r>
              <a:rPr lang="en-US" sz="4800" dirty="0" smtClean="0"/>
              <a:t>  </a:t>
            </a:r>
            <a:r>
              <a:rPr lang="en-US" sz="4800" dirty="0" err="1" smtClean="0"/>
              <a:t>গোত্র্রের</a:t>
            </a:r>
            <a:r>
              <a:rPr lang="en-US" sz="4800" dirty="0" smtClean="0"/>
              <a:t> 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</a:rPr>
              <a:t>পুষ্প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accent5">
                    <a:lumMod val="50000"/>
                  </a:schemeClr>
                </a:solidFill>
              </a:rPr>
              <a:t>প্রতীক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7030A0"/>
                </a:solidFill>
              </a:rPr>
              <a:t>Malvaceae</a:t>
            </a:r>
            <a:r>
              <a:rPr lang="en-US" sz="4800" dirty="0" smtClean="0"/>
              <a:t>  </a:t>
            </a:r>
            <a:r>
              <a:rPr lang="en-US" sz="4800" dirty="0" err="1" smtClean="0"/>
              <a:t>গোত্র্রের</a:t>
            </a:r>
            <a:r>
              <a:rPr lang="en-US" sz="4800" dirty="0" smtClean="0"/>
              <a:t>  </a:t>
            </a:r>
            <a:r>
              <a:rPr lang="en-US" sz="4800" dirty="0" err="1" smtClean="0">
                <a:solidFill>
                  <a:srgbClr val="00B050"/>
                </a:solidFill>
              </a:rPr>
              <a:t>প্রধান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উদ্ভিদ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সমূহ</a:t>
            </a:r>
            <a:endParaRPr lang="en-US" sz="48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7030A0"/>
                </a:solidFill>
              </a:rPr>
              <a:t>Malvaceae</a:t>
            </a:r>
            <a:r>
              <a:rPr lang="en-US" sz="4800" dirty="0" smtClean="0"/>
              <a:t>  </a:t>
            </a:r>
            <a:r>
              <a:rPr lang="en-US" sz="4800" dirty="0" err="1" smtClean="0"/>
              <a:t>গোত্র্রের</a:t>
            </a:r>
            <a:r>
              <a:rPr lang="en-US" sz="4800" dirty="0" smtClean="0"/>
              <a:t>  </a:t>
            </a:r>
            <a:r>
              <a:rPr lang="as-IN" sz="4800" dirty="0">
                <a:solidFill>
                  <a:srgbClr val="00B0F0"/>
                </a:solidFill>
              </a:rPr>
              <a:t>অর্থনৈতিক</a:t>
            </a:r>
            <a:r>
              <a:rPr lang="en-US" sz="4800" dirty="0" smtClean="0">
                <a:solidFill>
                  <a:srgbClr val="00B0F0"/>
                </a:solidFill>
              </a:rPr>
              <a:t>  </a:t>
            </a:r>
            <a:r>
              <a:rPr lang="en-US" sz="4800" dirty="0" err="1" smtClean="0">
                <a:solidFill>
                  <a:srgbClr val="00B0F0"/>
                </a:solidFill>
              </a:rPr>
              <a:t>গুরুত্ব</a:t>
            </a:r>
            <a:endParaRPr lang="en-US" sz="4800" dirty="0">
              <a:solidFill>
                <a:srgbClr val="00B0F0"/>
              </a:solidFill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849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57500"/>
            <a:ext cx="7338060" cy="3771901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51460"/>
            <a:ext cx="11704320" cy="26060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i="1" dirty="0" err="1" smtClean="0">
                <a:solidFill>
                  <a:srgbClr val="0070C0"/>
                </a:solidFill>
              </a:rPr>
              <a:t>শনাক্তকারী</a:t>
            </a:r>
            <a:r>
              <a:rPr lang="en-US" sz="9600" b="1" i="1" dirty="0" smtClean="0">
                <a:solidFill>
                  <a:srgbClr val="0070C0"/>
                </a:solidFill>
              </a:rPr>
              <a:t> </a:t>
            </a:r>
            <a:r>
              <a:rPr lang="en-US" sz="9600" b="1" i="1" dirty="0" err="1" smtClean="0">
                <a:solidFill>
                  <a:srgbClr val="0070C0"/>
                </a:solidFill>
              </a:rPr>
              <a:t>বৈশিষ্ট্য</a:t>
            </a:r>
            <a:endParaRPr lang="en-US" sz="9600" b="1" i="1" dirty="0">
              <a:solidFill>
                <a:srgbClr val="0070C0"/>
              </a:solidFill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7566660" y="2857500"/>
            <a:ext cx="4366260" cy="16459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9075420" y="4114801"/>
            <a:ext cx="1600200" cy="2514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7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1600200"/>
            <a:ext cx="9852660" cy="41148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১.উদ্ভিদের  </a:t>
            </a:r>
            <a:r>
              <a:rPr lang="en-US" sz="4800" dirty="0" err="1">
                <a:solidFill>
                  <a:srgbClr val="00B050"/>
                </a:solidFill>
              </a:rPr>
              <a:t>কচি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অংশ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রোমশ</a:t>
            </a:r>
            <a:r>
              <a:rPr lang="en-US" sz="4800" dirty="0" smtClean="0">
                <a:solidFill>
                  <a:srgbClr val="00B050"/>
                </a:solidFill>
              </a:rPr>
              <a:t>  ও                                              </a:t>
            </a:r>
            <a:r>
              <a:rPr lang="en-US" sz="4800" dirty="0" err="1" smtClean="0">
                <a:solidFill>
                  <a:srgbClr val="00B050"/>
                </a:solidFill>
              </a:rPr>
              <a:t>মিউসিলেজ</a:t>
            </a:r>
            <a:r>
              <a:rPr lang="as-IN" sz="4800" dirty="0">
                <a:solidFill>
                  <a:srgbClr val="00B050"/>
                </a:solidFill>
              </a:rPr>
              <a:t>পূর্ণ</a:t>
            </a:r>
            <a:r>
              <a:rPr lang="en-US" sz="6000" dirty="0">
                <a:solidFill>
                  <a:srgbClr val="00B050"/>
                </a:solidFill>
              </a:rPr>
              <a:t/>
            </a:r>
            <a:br>
              <a:rPr lang="en-US" sz="6000" dirty="0">
                <a:solidFill>
                  <a:srgbClr val="00B050"/>
                </a:solidFill>
              </a:rPr>
            </a:b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3200"/>
            <a:ext cx="11727180" cy="386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948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658</TotalTime>
  <Words>289</Words>
  <Application>Microsoft Office PowerPoint</Application>
  <PresentationFormat>Widescreen</PresentationFormat>
  <Paragraphs>60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Corbel</vt:lpstr>
      <vt:lpstr>Vrinda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  পাঠ পরিচিতি</vt:lpstr>
      <vt:lpstr>      পাঠ শিরোনাম</vt:lpstr>
      <vt:lpstr>        শিখনফল</vt:lpstr>
      <vt:lpstr>শনাক্তকারী বৈশিষ্ট্য</vt:lpstr>
      <vt:lpstr>১.উদ্ভিদের  কচি অংশ রোমশ  ও                                              মিউসিলেজপূর্ণ </vt:lpstr>
      <vt:lpstr> </vt:lpstr>
      <vt:lpstr>৩.পুষ্প  একক এবং সাধারণত  উপবৃতিযুক্ত  </vt:lpstr>
      <vt:lpstr>৪.দলমণ্ডল টুইস্টেড (পাকানো ) </vt:lpstr>
      <vt:lpstr>৫.পুংকেশর অসংখ্য , একগুচ্ছক , পুংকেশরীয় নালিকা গর্ভদণ্ড চারদিকে বেষ্টিত  </vt:lpstr>
      <vt:lpstr>৬.পরাগধানী  একপ্রকোষ্ঠী ও বৃক্কাকার </vt:lpstr>
      <vt:lpstr>৭.পরাগরেণু বৃহৎ এবং কন্টকিত  </vt:lpstr>
      <vt:lpstr>৮.অমরাবিন্যাস অক্ষীয়  </vt:lpstr>
      <vt:lpstr>চিত্রে Malvaceae গোত্রের শনাক্তকরণ</vt:lpstr>
      <vt:lpstr>জবা ফুলের লম্বচ্ছেদ</vt:lpstr>
      <vt:lpstr>    পুষ্প সংকেত</vt:lpstr>
      <vt:lpstr>পুষ্প প্রতীক</vt:lpstr>
      <vt:lpstr>PowerPoint Presentation</vt:lpstr>
      <vt:lpstr>          জবা                       (Hibiscus rosa sinensis)</vt:lpstr>
      <vt:lpstr>        ঢেঁড়স                       (Abelmoschus esculentus)</vt:lpstr>
      <vt:lpstr>      কার্পাস তুলা                        (Gossypium herbaceum)</vt:lpstr>
      <vt:lpstr>  কেনাফ- মেস্তাপাট                       (Hibiscus cannabinus)</vt:lpstr>
      <vt:lpstr>       স্থলপদ্ম                             (Hibiscus mutabilis)</vt:lpstr>
      <vt:lpstr>অর্থনৈতিক গুরুত্ব</vt:lpstr>
      <vt:lpstr>অর্থনৈতিক গুরুত্ব</vt:lpstr>
      <vt:lpstr> জবা ফুলের ব্যবহার</vt:lpstr>
      <vt:lpstr>ঢেড়সের ব্যবহার</vt:lpstr>
      <vt:lpstr>কার্পাস তুলার ব্যবহার</vt:lpstr>
      <vt:lpstr>কেনাফ -মেস্তাপাটের  ব্যবহার</vt:lpstr>
      <vt:lpstr>স্থলপদ্মের ব্যবহার</vt:lpstr>
      <vt:lpstr> মূল্যায়ন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281</cp:revision>
  <dcterms:created xsi:type="dcterms:W3CDTF">2020-04-11T09:23:47Z</dcterms:created>
  <dcterms:modified xsi:type="dcterms:W3CDTF">2020-04-30T07:26:22Z</dcterms:modified>
</cp:coreProperties>
</file>