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73846" autoAdjust="0"/>
  </p:normalViewPr>
  <p:slideViewPr>
    <p:cSldViewPr>
      <p:cViewPr varScale="1">
        <p:scale>
          <a:sx n="46" d="100"/>
          <a:sy n="46" d="100"/>
        </p:scale>
        <p:origin x="-17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E3E6B3-7DB7-4DF0-BB18-C4AB7B61D725}" type="datetimeFigureOut">
              <a:rPr lang="en-US" smtClean="0"/>
              <a:pPr/>
              <a:t>04/29/2020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811F7F-136C-4B1D-8B34-8C0D69B2F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11F7F-136C-4B1D-8B34-8C0D69B2F37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04/29/2020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04/29/2020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04/29/2020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04/29/2020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04/29/2020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04/29/2020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04/29/2020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04/29/2020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27622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downloa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838201"/>
            <a:ext cx="7924800" cy="2819399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810000"/>
            <a:ext cx="75438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8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4114800" cy="2895600"/>
          </a:xfrm>
          <a:prstGeom prst="rect">
            <a:avLst/>
          </a:prstGeom>
        </p:spPr>
      </p:pic>
      <p:pic>
        <p:nvPicPr>
          <p:cNvPr id="3" name="Picture 2" descr="th (1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505200"/>
            <a:ext cx="4191000" cy="2971800"/>
          </a:xfrm>
          <a:prstGeom prst="rect">
            <a:avLst/>
          </a:prstGeom>
        </p:spPr>
      </p:pic>
      <p:pic>
        <p:nvPicPr>
          <p:cNvPr id="4" name="Picture 3" descr="download (48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200" y="304800"/>
            <a:ext cx="4114799" cy="3124200"/>
          </a:xfrm>
          <a:prstGeom prst="rect">
            <a:avLst/>
          </a:prstGeom>
        </p:spPr>
      </p:pic>
      <p:pic>
        <p:nvPicPr>
          <p:cNvPr id="5" name="Picture 4" descr="images (8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1" y="3429000"/>
            <a:ext cx="4470265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447801"/>
            <a:ext cx="7010400" cy="1371599"/>
          </a:xfrm>
        </p:spPr>
        <p:txBody>
          <a:bodyPr>
            <a:normAutofit/>
          </a:bodyPr>
          <a:lstStyle/>
          <a:p>
            <a:r>
              <a:rPr lang="en-US" sz="6000" dirty="0" err="1" smtClean="0"/>
              <a:t>জোড়ায়</a:t>
            </a:r>
            <a:r>
              <a:rPr lang="en-US" sz="6000" dirty="0" smtClean="0"/>
              <a:t> </a:t>
            </a:r>
            <a:r>
              <a:rPr lang="en-US" sz="6000" dirty="0" err="1" smtClean="0"/>
              <a:t>কাজ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81400"/>
            <a:ext cx="8001000" cy="17526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C00000"/>
                </a:solidFill>
              </a:rPr>
              <a:t>*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মাদক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সেবনের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পরিণতি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বা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কুফলগুলো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কি</a:t>
            </a:r>
            <a:r>
              <a:rPr lang="en-US" sz="3600" dirty="0" smtClean="0">
                <a:solidFill>
                  <a:srgbClr val="C00000"/>
                </a:solidFill>
              </a:rPr>
              <a:t> ?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34200" y="381000"/>
            <a:ext cx="1905000" cy="1066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সময়ঃ</a:t>
            </a:r>
            <a:r>
              <a:rPr lang="en-US" dirty="0" smtClean="0"/>
              <a:t> ১০ </a:t>
            </a:r>
            <a:r>
              <a:rPr lang="en-US" dirty="0" err="1" smtClean="0"/>
              <a:t>মিনিট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304800"/>
            <a:ext cx="6248400" cy="1219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dirty="0" err="1" smtClean="0"/>
              <a:t>সমাধান</a:t>
            </a:r>
            <a:endParaRPr lang="en-US" sz="9600" dirty="0"/>
          </a:p>
        </p:txBody>
      </p:sp>
      <p:sp>
        <p:nvSpPr>
          <p:cNvPr id="3" name="Rectangle 2"/>
          <p:cNvSpPr/>
          <p:nvPr/>
        </p:nvSpPr>
        <p:spPr>
          <a:xfrm>
            <a:off x="304800" y="1524000"/>
            <a:ext cx="8153400" cy="5029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dirty="0" smtClean="0"/>
              <a:t>১ । </a:t>
            </a:r>
            <a:r>
              <a:rPr lang="en-US" sz="2400" dirty="0" err="1" smtClean="0"/>
              <a:t>মাদকদ্রব্য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সেবনে</a:t>
            </a:r>
            <a:r>
              <a:rPr lang="en-US" sz="2400" dirty="0" smtClean="0"/>
              <a:t> </a:t>
            </a:r>
            <a:r>
              <a:rPr lang="en-US" sz="2400" dirty="0" err="1" smtClean="0"/>
              <a:t>মানসিক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স্বাস্থ্যের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ক্ষতি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হয়</a:t>
            </a:r>
            <a:r>
              <a:rPr lang="en-US" sz="2400" dirty="0" smtClean="0"/>
              <a:t> । </a:t>
            </a:r>
          </a:p>
          <a:p>
            <a:pPr algn="just"/>
            <a:r>
              <a:rPr lang="en-US" sz="2400" dirty="0" smtClean="0"/>
              <a:t>২। </a:t>
            </a:r>
            <a:r>
              <a:rPr lang="en-US" sz="2400" dirty="0" err="1" smtClean="0"/>
              <a:t>পারিবারিক</a:t>
            </a:r>
            <a:r>
              <a:rPr lang="en-US" sz="2400" dirty="0" smtClean="0"/>
              <a:t> ও </a:t>
            </a:r>
            <a:r>
              <a:rPr lang="en-US" sz="2400" dirty="0" err="1" smtClean="0"/>
              <a:t>সামাজিক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জীবনে</a:t>
            </a:r>
            <a:r>
              <a:rPr lang="en-US" sz="2400" dirty="0" smtClean="0"/>
              <a:t> </a:t>
            </a:r>
            <a:r>
              <a:rPr lang="en-US" sz="2400" dirty="0" err="1" smtClean="0"/>
              <a:t>যনত্রণাদায়ক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প্রভাব</a:t>
            </a:r>
            <a:r>
              <a:rPr lang="en-US" sz="2400" dirty="0" smtClean="0"/>
              <a:t> </a:t>
            </a:r>
            <a:r>
              <a:rPr lang="en-US" sz="2400" dirty="0" err="1" smtClean="0"/>
              <a:t>ফেলে</a:t>
            </a:r>
            <a:r>
              <a:rPr lang="en-US" sz="2400" dirty="0" smtClean="0"/>
              <a:t> ।</a:t>
            </a:r>
          </a:p>
          <a:p>
            <a:pPr algn="just"/>
            <a:r>
              <a:rPr lang="en-US" sz="2400" dirty="0" smtClean="0"/>
              <a:t>৩। </a:t>
            </a:r>
            <a:r>
              <a:rPr lang="en-US" sz="2400" dirty="0" err="1" smtClean="0"/>
              <a:t>শারীরিক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সুস্থতার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ক্ষে্ত্রে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মারাত্মক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প্রভাব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বিস্তার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</a:t>
            </a:r>
            <a:r>
              <a:rPr lang="en-US" sz="2400" dirty="0" smtClean="0"/>
              <a:t> । </a:t>
            </a:r>
          </a:p>
          <a:p>
            <a:pPr algn="just"/>
            <a:r>
              <a:rPr lang="en-US" sz="2400" dirty="0" smtClean="0"/>
              <a:t>৪। </a:t>
            </a:r>
            <a:r>
              <a:rPr lang="en-US" sz="2400" dirty="0" err="1" smtClean="0"/>
              <a:t>এইচঅইভি</a:t>
            </a:r>
            <a:r>
              <a:rPr lang="en-US" sz="2400" dirty="0" smtClean="0"/>
              <a:t> </a:t>
            </a:r>
            <a:r>
              <a:rPr lang="en-US" sz="2400" dirty="0" err="1" smtClean="0"/>
              <a:t>সংক্রমণের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আশংকা</a:t>
            </a:r>
            <a:r>
              <a:rPr lang="en-US" sz="2400" dirty="0" smtClean="0"/>
              <a:t> </a:t>
            </a:r>
            <a:r>
              <a:rPr lang="en-US" sz="2400" dirty="0" err="1" smtClean="0"/>
              <a:t>থাকে</a:t>
            </a:r>
            <a:r>
              <a:rPr lang="en-US" sz="2400" dirty="0" smtClean="0"/>
              <a:t>                                      ৫। </a:t>
            </a:r>
            <a:r>
              <a:rPr lang="en-US" sz="2400" dirty="0" err="1" smtClean="0"/>
              <a:t>আর্থিক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ক্ষতি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হয়</a:t>
            </a:r>
            <a:r>
              <a:rPr lang="en-US" sz="2400" dirty="0" smtClean="0"/>
              <a:t> ।</a:t>
            </a:r>
          </a:p>
          <a:p>
            <a:pPr algn="just"/>
            <a:r>
              <a:rPr lang="en-US" sz="2400" dirty="0" smtClean="0"/>
              <a:t>৬। </a:t>
            </a:r>
            <a:r>
              <a:rPr lang="en-US" sz="2400" dirty="0" err="1" smtClean="0"/>
              <a:t>মাদক</a:t>
            </a:r>
            <a:r>
              <a:rPr lang="en-US" sz="2400" dirty="0" smtClean="0"/>
              <a:t> </a:t>
            </a:r>
            <a:r>
              <a:rPr lang="en-US" sz="2400" dirty="0" err="1" smtClean="0"/>
              <a:t>সেবন</a:t>
            </a:r>
            <a:r>
              <a:rPr lang="en-US" sz="2400" dirty="0" smtClean="0"/>
              <a:t> </a:t>
            </a:r>
            <a:r>
              <a:rPr lang="en-US" sz="2400" dirty="0" err="1" smtClean="0"/>
              <a:t>দন্ডনীয়</a:t>
            </a:r>
            <a:r>
              <a:rPr lang="en-US" sz="2400" dirty="0" smtClean="0"/>
              <a:t> </a:t>
            </a:r>
            <a:r>
              <a:rPr lang="en-US" sz="2400" dirty="0" err="1" smtClean="0"/>
              <a:t>অপরাধ</a:t>
            </a:r>
            <a:r>
              <a:rPr lang="en-US" sz="2400" dirty="0" smtClean="0"/>
              <a:t> । </a:t>
            </a:r>
            <a:r>
              <a:rPr lang="en-US" sz="2400" dirty="0" err="1" smtClean="0"/>
              <a:t>মাদক</a:t>
            </a:r>
            <a:r>
              <a:rPr lang="en-US" sz="2400" dirty="0" smtClean="0"/>
              <a:t> </a:t>
            </a:r>
            <a:r>
              <a:rPr lang="en-US" sz="2400" dirty="0" err="1" smtClean="0"/>
              <a:t>সেবনকারী</a:t>
            </a:r>
            <a:r>
              <a:rPr lang="en-US" sz="2400" dirty="0" smtClean="0"/>
              <a:t> ,</a:t>
            </a:r>
            <a:r>
              <a:rPr lang="en-US" sz="2400" dirty="0" err="1" smtClean="0"/>
              <a:t>ব্যবসায়ী</a:t>
            </a:r>
            <a:r>
              <a:rPr lang="en-US" sz="2400" dirty="0" smtClean="0"/>
              <a:t> , এ </a:t>
            </a:r>
            <a:r>
              <a:rPr lang="en-US" sz="2400" dirty="0" err="1" smtClean="0"/>
              <a:t>কাজে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সহায়তাকারীর</a:t>
            </a:r>
            <a:r>
              <a:rPr lang="en-US" sz="2400" dirty="0" smtClean="0"/>
              <a:t> </a:t>
            </a:r>
            <a:r>
              <a:rPr lang="en-US" sz="2400" dirty="0" err="1" smtClean="0"/>
              <a:t>জেল</a:t>
            </a:r>
            <a:r>
              <a:rPr lang="en-US" sz="2400" dirty="0" smtClean="0"/>
              <a:t>, </a:t>
            </a:r>
            <a:r>
              <a:rPr lang="en-US" sz="2400" dirty="0" err="1" smtClean="0"/>
              <a:t>জরিমানা</a:t>
            </a:r>
            <a:r>
              <a:rPr lang="en-US" sz="2400" dirty="0" smtClean="0"/>
              <a:t> ও </a:t>
            </a:r>
            <a:r>
              <a:rPr lang="en-US" sz="2400" dirty="0" err="1" smtClean="0"/>
              <a:t>মৃত্যুদন্ড</a:t>
            </a:r>
            <a:r>
              <a:rPr lang="en-US" sz="2400" dirty="0" smtClean="0"/>
              <a:t> </a:t>
            </a:r>
            <a:r>
              <a:rPr lang="en-US" sz="2400" dirty="0" err="1" smtClean="0"/>
              <a:t>হতে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পারে</a:t>
            </a:r>
            <a:r>
              <a:rPr lang="en-US" sz="2400" dirty="0" smtClean="0"/>
              <a:t> ।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6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276600"/>
            <a:ext cx="8686800" cy="3352800"/>
          </a:xfrm>
          <a:prstGeom prst="rect">
            <a:avLst/>
          </a:prstGeom>
        </p:spPr>
      </p:pic>
      <p:pic>
        <p:nvPicPr>
          <p:cNvPr id="3" name="Picture 2" descr="images (6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28600"/>
            <a:ext cx="8610600" cy="28956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h (1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381001"/>
            <a:ext cx="3810000" cy="2743200"/>
          </a:xfrm>
          <a:prstGeom prst="rect">
            <a:avLst/>
          </a:prstGeom>
        </p:spPr>
      </p:pic>
      <p:pic>
        <p:nvPicPr>
          <p:cNvPr id="4" name="Picture 3" descr="images (6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3276601"/>
            <a:ext cx="4343401" cy="3124199"/>
          </a:xfrm>
          <a:prstGeom prst="rect">
            <a:avLst/>
          </a:prstGeom>
        </p:spPr>
      </p:pic>
      <p:pic>
        <p:nvPicPr>
          <p:cNvPr id="5" name="Picture 4" descr="images (75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6800" y="3352800"/>
            <a:ext cx="3886200" cy="3044175"/>
          </a:xfrm>
          <a:prstGeom prst="rect">
            <a:avLst/>
          </a:prstGeom>
        </p:spPr>
      </p:pic>
      <p:pic>
        <p:nvPicPr>
          <p:cNvPr id="7" name="Picture 6" descr="images (85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800" y="304800"/>
            <a:ext cx="4478215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990600"/>
            <a:ext cx="5486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</a:t>
            </a:r>
            <a:r>
              <a:rPr lang="en-US" sz="6000" dirty="0" err="1" smtClean="0"/>
              <a:t>দলীয়</a:t>
            </a:r>
            <a:r>
              <a:rPr lang="en-US" sz="6000" dirty="0" smtClean="0"/>
              <a:t> </a:t>
            </a:r>
            <a:r>
              <a:rPr lang="en-US" sz="6000" dirty="0" err="1" smtClean="0"/>
              <a:t>কাজ</a:t>
            </a:r>
            <a:r>
              <a:rPr lang="en-US" sz="6000" dirty="0" smtClean="0"/>
              <a:t> </a:t>
            </a:r>
            <a:endParaRPr lang="en-US" dirty="0" smtClean="0"/>
          </a:p>
          <a:p>
            <a:r>
              <a:rPr lang="en-US" sz="3600" dirty="0" smtClean="0"/>
              <a:t>১। </a:t>
            </a:r>
            <a:r>
              <a:rPr lang="en-US" sz="3600" dirty="0" err="1" smtClean="0"/>
              <a:t>মাদক</a:t>
            </a:r>
            <a:r>
              <a:rPr lang="en-US" sz="3600" dirty="0" smtClean="0"/>
              <a:t> </a:t>
            </a:r>
            <a:r>
              <a:rPr lang="en-US" sz="3600" dirty="0" err="1" smtClean="0"/>
              <a:t>থেকে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বিরত</a:t>
            </a:r>
            <a:r>
              <a:rPr lang="en-US" sz="3600" dirty="0" smtClean="0"/>
              <a:t> </a:t>
            </a:r>
            <a:r>
              <a:rPr lang="en-US" sz="3600" dirty="0" err="1" smtClean="0"/>
              <a:t>থাকার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কৌশলগুলো</a:t>
            </a:r>
            <a:r>
              <a:rPr lang="en-US" sz="3600" dirty="0" smtClean="0"/>
              <a:t> </a:t>
            </a:r>
            <a:r>
              <a:rPr lang="en-US" sz="3600" dirty="0" err="1" smtClean="0"/>
              <a:t>কি</a:t>
            </a:r>
            <a:r>
              <a:rPr lang="en-US" sz="3600" dirty="0" smtClean="0"/>
              <a:t> </a:t>
            </a:r>
            <a:r>
              <a:rPr lang="en-US" sz="3600" dirty="0" err="1" smtClean="0"/>
              <a:t>কি</a:t>
            </a:r>
            <a:r>
              <a:rPr lang="en-US" sz="3600" dirty="0" smtClean="0"/>
              <a:t> ? </a:t>
            </a:r>
            <a:endParaRPr lang="en-US" dirty="0"/>
          </a:p>
        </p:txBody>
      </p:sp>
      <p:pic>
        <p:nvPicPr>
          <p:cNvPr id="3" name="Picture 2" descr="download (5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3429000"/>
            <a:ext cx="6172200" cy="320039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858000" y="381000"/>
            <a:ext cx="19812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সময়ঃ</a:t>
            </a:r>
            <a:r>
              <a:rPr lang="en-US" dirty="0" smtClean="0"/>
              <a:t> ১০ </a:t>
            </a:r>
            <a:r>
              <a:rPr lang="en-US" dirty="0" err="1" smtClean="0"/>
              <a:t>মিনিট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0"/>
            <a:ext cx="5410200" cy="990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সমাধান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304800" y="762000"/>
            <a:ext cx="8610600" cy="5715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download (5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1" y="762000"/>
            <a:ext cx="8534400" cy="2895600"/>
          </a:xfrm>
          <a:prstGeom prst="rect">
            <a:avLst/>
          </a:prstGeom>
        </p:spPr>
      </p:pic>
      <p:pic>
        <p:nvPicPr>
          <p:cNvPr id="8" name="Picture 7" descr="download (5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810000"/>
            <a:ext cx="8610600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33400"/>
            <a:ext cx="8077200" cy="5791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dirty="0" smtClean="0"/>
              <a:t>২। </a:t>
            </a:r>
            <a:r>
              <a:rPr lang="en-US" sz="2400" dirty="0" err="1" smtClean="0"/>
              <a:t>মাদকদ্রব্য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সেবনের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কুফল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সম্পর্কে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সামাজিক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সচেতনতা</a:t>
            </a:r>
            <a:r>
              <a:rPr lang="en-US" sz="2400" dirty="0" smtClean="0"/>
              <a:t> </a:t>
            </a:r>
            <a:r>
              <a:rPr lang="en-US" sz="2400" dirty="0" err="1" smtClean="0"/>
              <a:t>সৃষ্টি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হবে</a:t>
            </a:r>
            <a:r>
              <a:rPr lang="en-US" sz="2400" dirty="0" smtClean="0"/>
              <a:t> । </a:t>
            </a:r>
          </a:p>
          <a:p>
            <a:pPr algn="just"/>
            <a:r>
              <a:rPr lang="en-US" sz="2400" dirty="0" smtClean="0"/>
              <a:t>৩ । </a:t>
            </a:r>
            <a:r>
              <a:rPr lang="en-US" sz="2400" dirty="0" err="1" smtClean="0"/>
              <a:t>নিজ</a:t>
            </a:r>
            <a:r>
              <a:rPr lang="en-US" sz="2400" dirty="0" smtClean="0"/>
              <a:t> </a:t>
            </a:r>
            <a:r>
              <a:rPr lang="en-US" sz="2400" dirty="0" err="1" smtClean="0"/>
              <a:t>সন্তানের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খেয়াল</a:t>
            </a:r>
            <a:r>
              <a:rPr lang="en-US" sz="2400" dirty="0" smtClean="0"/>
              <a:t> </a:t>
            </a:r>
            <a:r>
              <a:rPr lang="en-US" sz="2400" dirty="0" err="1" smtClean="0"/>
              <a:t>রাখতে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হবে</a:t>
            </a:r>
            <a:r>
              <a:rPr lang="en-US" sz="2400" dirty="0" smtClean="0"/>
              <a:t> ।  ৪ । </a:t>
            </a:r>
            <a:r>
              <a:rPr lang="en-US" sz="2400" dirty="0" err="1" smtClean="0"/>
              <a:t>খেলাধূলাসহ</a:t>
            </a:r>
            <a:r>
              <a:rPr lang="en-US" sz="2400" dirty="0" smtClean="0"/>
              <a:t>  </a:t>
            </a:r>
            <a:r>
              <a:rPr lang="en-US" sz="2400" dirty="0" err="1" smtClean="0"/>
              <a:t>সামাজিক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কজে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ব্যস্ত</a:t>
            </a:r>
            <a:r>
              <a:rPr lang="en-US" sz="2400" dirty="0" smtClean="0"/>
              <a:t> </a:t>
            </a:r>
            <a:r>
              <a:rPr lang="en-US" sz="2400" dirty="0" err="1" smtClean="0"/>
              <a:t>রাখতে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হবে</a:t>
            </a:r>
            <a:r>
              <a:rPr lang="en-US" sz="2400" dirty="0" smtClean="0"/>
              <a:t> । ৫ । </a:t>
            </a:r>
            <a:r>
              <a:rPr lang="en-US" sz="2400" dirty="0" err="1" smtClean="0"/>
              <a:t>মাদকদ্রব্য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সহজলভ্যতা</a:t>
            </a:r>
            <a:r>
              <a:rPr lang="en-US" sz="2400" dirty="0" smtClean="0"/>
              <a:t> </a:t>
            </a:r>
            <a:r>
              <a:rPr lang="en-US" sz="2400" dirty="0" err="1" smtClean="0"/>
              <a:t>রোধ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হবে</a:t>
            </a:r>
            <a:r>
              <a:rPr lang="en-US" sz="2400" dirty="0" smtClean="0"/>
              <a:t> ।৬ । </a:t>
            </a:r>
            <a:r>
              <a:rPr lang="en-US" sz="2400" dirty="0" err="1" smtClean="0"/>
              <a:t>নৈতিক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শিক্ষা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কার্যক্রম</a:t>
            </a:r>
            <a:r>
              <a:rPr lang="en-US" sz="2400" dirty="0" smtClean="0"/>
              <a:t>  </a:t>
            </a:r>
            <a:r>
              <a:rPr lang="en-US" sz="2400" dirty="0" err="1" smtClean="0"/>
              <a:t>গ্রহন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হবে</a:t>
            </a:r>
            <a:r>
              <a:rPr lang="en-US" sz="2400" dirty="0" smtClean="0"/>
              <a:t> । ৭ । </a:t>
            </a:r>
            <a:r>
              <a:rPr lang="en-US" sz="2400" dirty="0" err="1" smtClean="0"/>
              <a:t>মাদক</a:t>
            </a:r>
            <a:r>
              <a:rPr lang="en-US" sz="2400" dirty="0" smtClean="0"/>
              <a:t>  </a:t>
            </a:r>
            <a:r>
              <a:rPr lang="en-US" sz="2400" dirty="0" err="1" smtClean="0"/>
              <a:t>ব্যবসায়ী,সেবনকারীকে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আইনের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হাতে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সোপর্দ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হবে</a:t>
            </a:r>
            <a:r>
              <a:rPr lang="en-US" sz="2400" dirty="0" smtClean="0"/>
              <a:t> ।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304800"/>
            <a:ext cx="73152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মূল্যায়ণ</a:t>
            </a:r>
            <a:endParaRPr lang="en-US" sz="6000" dirty="0"/>
          </a:p>
        </p:txBody>
      </p:sp>
      <p:sp>
        <p:nvSpPr>
          <p:cNvPr id="3" name="Rectangle 2"/>
          <p:cNvSpPr/>
          <p:nvPr/>
        </p:nvSpPr>
        <p:spPr>
          <a:xfrm>
            <a:off x="533400" y="1752600"/>
            <a:ext cx="8077200" cy="449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১। </a:t>
            </a:r>
            <a:r>
              <a:rPr lang="en-US" sz="4000" dirty="0" err="1" smtClean="0"/>
              <a:t>তামাক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পাতা</a:t>
            </a:r>
            <a:r>
              <a:rPr lang="en-US" sz="4000" dirty="0" smtClean="0"/>
              <a:t> </a:t>
            </a:r>
            <a:r>
              <a:rPr lang="en-US" sz="4000" dirty="0" err="1" smtClean="0"/>
              <a:t>দিয়ে</a:t>
            </a:r>
            <a:r>
              <a:rPr lang="en-US" sz="4000" dirty="0" smtClean="0"/>
              <a:t> </a:t>
            </a:r>
            <a:r>
              <a:rPr lang="en-US" sz="4000" dirty="0" err="1" smtClean="0"/>
              <a:t>কী</a:t>
            </a:r>
            <a:r>
              <a:rPr lang="en-US" sz="4000" dirty="0" smtClean="0"/>
              <a:t> </a:t>
            </a:r>
            <a:r>
              <a:rPr lang="en-US" sz="4000" dirty="0" err="1" smtClean="0"/>
              <a:t>তৈরি</a:t>
            </a:r>
            <a:r>
              <a:rPr lang="en-US" sz="4000" dirty="0" smtClean="0"/>
              <a:t> </a:t>
            </a:r>
            <a:r>
              <a:rPr lang="en-US" sz="4000" dirty="0" err="1" smtClean="0"/>
              <a:t>হয়</a:t>
            </a:r>
            <a:r>
              <a:rPr lang="en-US" sz="4000" dirty="0" smtClean="0"/>
              <a:t> ? </a:t>
            </a:r>
          </a:p>
          <a:p>
            <a:pPr algn="ctr"/>
            <a:r>
              <a:rPr lang="en-US" sz="2800" dirty="0" smtClean="0"/>
              <a:t>ক) </a:t>
            </a:r>
            <a:r>
              <a:rPr lang="en-US" sz="2800" dirty="0" err="1" smtClean="0"/>
              <a:t>আফিম</a:t>
            </a:r>
            <a:r>
              <a:rPr lang="en-US" sz="2800" dirty="0" smtClean="0"/>
              <a:t>     খ) </a:t>
            </a:r>
            <a:r>
              <a:rPr lang="en-US" sz="2800" dirty="0" err="1" smtClean="0"/>
              <a:t>গাঁজা</a:t>
            </a:r>
            <a:r>
              <a:rPr lang="en-US" sz="2800" dirty="0" smtClean="0"/>
              <a:t>     গ) </a:t>
            </a:r>
            <a:r>
              <a:rPr lang="en-US" sz="2800" dirty="0" err="1" smtClean="0"/>
              <a:t>চুরুট</a:t>
            </a:r>
            <a:r>
              <a:rPr lang="en-US" sz="2800" dirty="0" smtClean="0"/>
              <a:t>      ঘ) </a:t>
            </a:r>
            <a:r>
              <a:rPr lang="en-US" sz="2800" dirty="0" err="1" smtClean="0"/>
              <a:t>ভাং</a:t>
            </a:r>
            <a:endParaRPr lang="en-US" sz="2800" dirty="0" smtClean="0"/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২।ধূমপানের </a:t>
            </a:r>
            <a:r>
              <a:rPr lang="en-US" sz="2800" dirty="0" err="1" smtClean="0"/>
              <a:t>কারণে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পৃথিবীতে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প্রতি</a:t>
            </a:r>
            <a:r>
              <a:rPr lang="en-US" sz="2800" dirty="0" smtClean="0"/>
              <a:t> </a:t>
            </a:r>
            <a:r>
              <a:rPr lang="en-US" sz="2800" dirty="0" err="1" smtClean="0"/>
              <a:t>সেকেন্ডে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কতজন</a:t>
            </a:r>
            <a:r>
              <a:rPr lang="en-US" sz="2800" dirty="0" smtClean="0"/>
              <a:t> </a:t>
            </a:r>
            <a:r>
              <a:rPr lang="en-US" sz="2800" dirty="0" err="1" smtClean="0"/>
              <a:t>মানুষ</a:t>
            </a:r>
            <a:r>
              <a:rPr lang="en-US" sz="2800" dirty="0" smtClean="0"/>
              <a:t> </a:t>
            </a:r>
            <a:r>
              <a:rPr lang="en-US" sz="2800" dirty="0" err="1" smtClean="0"/>
              <a:t>মারা</a:t>
            </a:r>
            <a:r>
              <a:rPr lang="en-US" sz="2800" dirty="0" smtClean="0"/>
              <a:t> </a:t>
            </a:r>
            <a:r>
              <a:rPr lang="en-US" sz="2800" dirty="0" err="1" smtClean="0"/>
              <a:t>যায়</a:t>
            </a:r>
            <a:r>
              <a:rPr lang="en-US" sz="2800" dirty="0" smtClean="0"/>
              <a:t> ? </a:t>
            </a:r>
          </a:p>
          <a:p>
            <a:pPr algn="ctr"/>
            <a:r>
              <a:rPr lang="en-US" sz="2800" dirty="0" smtClean="0"/>
              <a:t>ক)</a:t>
            </a:r>
            <a:r>
              <a:rPr lang="en-US" sz="2800" dirty="0" err="1" smtClean="0"/>
              <a:t>জন</a:t>
            </a:r>
            <a:r>
              <a:rPr lang="en-US" sz="2800" dirty="0" smtClean="0"/>
              <a:t>      খ) ২ </a:t>
            </a:r>
            <a:r>
              <a:rPr lang="en-US" sz="2800" dirty="0" err="1" smtClean="0"/>
              <a:t>জন</a:t>
            </a:r>
            <a:r>
              <a:rPr lang="en-US" sz="2800" dirty="0" smtClean="0"/>
              <a:t>   গ) ৩ </a:t>
            </a:r>
            <a:r>
              <a:rPr lang="en-US" sz="2800" dirty="0" err="1" smtClean="0"/>
              <a:t>জন</a:t>
            </a:r>
            <a:r>
              <a:rPr lang="en-US" sz="2800" dirty="0" smtClean="0"/>
              <a:t>    ঘ) ৪ </a:t>
            </a:r>
            <a:r>
              <a:rPr lang="en-US" sz="2800" dirty="0" err="1" smtClean="0"/>
              <a:t>জন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914400"/>
            <a:ext cx="7239000" cy="4800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 smtClean="0"/>
              <a:t>উত্তর</a:t>
            </a:r>
            <a:r>
              <a:rPr lang="en-US" sz="6600" dirty="0" smtClean="0"/>
              <a:t> </a:t>
            </a:r>
            <a:r>
              <a:rPr lang="en-US" sz="6600" dirty="0" err="1" smtClean="0"/>
              <a:t>মিলয়ে</a:t>
            </a:r>
            <a:r>
              <a:rPr lang="en-US" sz="6600" dirty="0" smtClean="0"/>
              <a:t> </a:t>
            </a:r>
            <a:r>
              <a:rPr lang="en-US" sz="6600" dirty="0" err="1" smtClean="0"/>
              <a:t>নেই</a:t>
            </a:r>
            <a:r>
              <a:rPr lang="en-US" sz="6600" dirty="0" smtClean="0"/>
              <a:t> </a:t>
            </a:r>
          </a:p>
          <a:p>
            <a:pPr algn="ctr"/>
            <a:r>
              <a:rPr lang="en-US" sz="6600" dirty="0" smtClean="0"/>
              <a:t>১</a:t>
            </a:r>
            <a:r>
              <a:rPr lang="en-US" sz="6600" dirty="0" smtClean="0"/>
              <a:t>।গ= </a:t>
            </a:r>
            <a:r>
              <a:rPr lang="en-US" sz="6600" dirty="0" err="1" smtClean="0">
                <a:solidFill>
                  <a:srgbClr val="00B050"/>
                </a:solidFill>
              </a:rPr>
              <a:t>চুরুট</a:t>
            </a:r>
            <a:endParaRPr lang="en-US" sz="6600" dirty="0" smtClean="0">
              <a:solidFill>
                <a:srgbClr val="00B050"/>
              </a:solidFill>
            </a:endParaRPr>
          </a:p>
          <a:p>
            <a:pPr algn="ctr"/>
            <a:endParaRPr lang="en-US" sz="6600" dirty="0" smtClean="0"/>
          </a:p>
          <a:p>
            <a:pPr algn="ctr"/>
            <a:r>
              <a:rPr lang="en-US" sz="6600" dirty="0" smtClean="0"/>
              <a:t>২। ক= </a:t>
            </a:r>
            <a:r>
              <a:rPr lang="en-US" sz="6600" dirty="0" smtClean="0">
                <a:solidFill>
                  <a:srgbClr val="00B050"/>
                </a:solidFill>
              </a:rPr>
              <a:t>১ </a:t>
            </a:r>
            <a:r>
              <a:rPr lang="en-US" sz="6600" dirty="0" err="1" smtClean="0">
                <a:solidFill>
                  <a:srgbClr val="00B050"/>
                </a:solidFill>
              </a:rPr>
              <a:t>জন</a:t>
            </a:r>
            <a:endParaRPr lang="en-US" sz="6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পরিচিতি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শিক্ষক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পরিচিত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err="1" smtClean="0"/>
              <a:t>মো.বেলাল</a:t>
            </a:r>
            <a:r>
              <a:rPr lang="en-US" dirty="0" smtClean="0"/>
              <a:t> </a:t>
            </a:r>
            <a:r>
              <a:rPr lang="en-US" dirty="0" err="1" smtClean="0"/>
              <a:t>হোসাইন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সহকারী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 (PHT)</a:t>
            </a:r>
          </a:p>
          <a:p>
            <a:pPr>
              <a:buNone/>
            </a:pPr>
            <a:r>
              <a:rPr lang="en-US" dirty="0" err="1" smtClean="0"/>
              <a:t>সোনাপুর</a:t>
            </a:r>
            <a:r>
              <a:rPr lang="en-US" dirty="0" smtClean="0"/>
              <a:t> </a:t>
            </a:r>
            <a:r>
              <a:rPr lang="en-US" dirty="0" err="1" smtClean="0"/>
              <a:t>দাখিল</a:t>
            </a:r>
            <a:r>
              <a:rPr lang="en-US" dirty="0" smtClean="0"/>
              <a:t> </a:t>
            </a:r>
            <a:r>
              <a:rPr lang="en-US" dirty="0" err="1" smtClean="0"/>
              <a:t>মাদরাসা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মোবা:01727659431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B050"/>
                </a:solidFill>
              </a:rPr>
              <a:t>পাঠ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পরিচিতি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err="1" smtClean="0"/>
              <a:t>শ্রেণি:দশম</a:t>
            </a:r>
            <a:endParaRPr lang="en-US" dirty="0" smtClean="0"/>
          </a:p>
          <a:p>
            <a:r>
              <a:rPr lang="en-US" dirty="0" err="1" smtClean="0"/>
              <a:t>বিষয়:শারীরিক</a:t>
            </a:r>
            <a:r>
              <a:rPr lang="en-US" dirty="0" smtClean="0"/>
              <a:t> </a:t>
            </a:r>
            <a:r>
              <a:rPr lang="en-US" dirty="0" err="1" smtClean="0"/>
              <a:t>শিক্ষা,স্বাস্থ্য</a:t>
            </a:r>
            <a:r>
              <a:rPr lang="en-US" dirty="0" smtClean="0"/>
              <a:t> </a:t>
            </a:r>
            <a:r>
              <a:rPr lang="en-US" dirty="0" err="1" smtClean="0"/>
              <a:t>বিজ্ঞান</a:t>
            </a:r>
            <a:r>
              <a:rPr lang="en-US" dirty="0" smtClean="0"/>
              <a:t> ও </a:t>
            </a:r>
            <a:r>
              <a:rPr lang="en-US" dirty="0" err="1" smtClean="0"/>
              <a:t>খেলাধুলা</a:t>
            </a:r>
            <a:r>
              <a:rPr lang="en-US" dirty="0" smtClean="0"/>
              <a:t> </a:t>
            </a:r>
          </a:p>
          <a:p>
            <a:r>
              <a:rPr lang="en-US" dirty="0" smtClean="0"/>
              <a:t>অধ্যায়:৬ষ্ঠ</a:t>
            </a:r>
          </a:p>
          <a:p>
            <a:r>
              <a:rPr lang="en-US" dirty="0" err="1" smtClean="0"/>
              <a:t>পাঠঃমাদকাসক্তি</a:t>
            </a:r>
            <a:r>
              <a:rPr lang="en-US" dirty="0" smtClean="0"/>
              <a:t> </a:t>
            </a:r>
          </a:p>
          <a:p>
            <a:r>
              <a:rPr lang="en-US" dirty="0" smtClean="0"/>
              <a:t>সময়ঃ৪০মি । </a:t>
            </a:r>
          </a:p>
          <a:p>
            <a:r>
              <a:rPr lang="en-US" dirty="0" smtClean="0"/>
              <a:t>তারিখঃ২৯ /৪/২০২০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000" y="4343400"/>
            <a:ext cx="37338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Scan00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4191000"/>
            <a:ext cx="39624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47800" y="304800"/>
            <a:ext cx="70104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/>
              <a:t>বাড়ির</a:t>
            </a:r>
            <a:r>
              <a:rPr lang="en-US" sz="8000" dirty="0" smtClean="0"/>
              <a:t> </a:t>
            </a:r>
            <a:r>
              <a:rPr lang="en-US" sz="8000" dirty="0" err="1" smtClean="0"/>
              <a:t>কাজ</a:t>
            </a:r>
            <a:endParaRPr lang="en-US" sz="8000" dirty="0"/>
          </a:p>
        </p:txBody>
      </p:sp>
      <p:sp>
        <p:nvSpPr>
          <p:cNvPr id="3" name="Rectangle 2"/>
          <p:cNvSpPr/>
          <p:nvPr/>
        </p:nvSpPr>
        <p:spPr>
          <a:xfrm>
            <a:off x="381000" y="1524000"/>
            <a:ext cx="8229600" cy="1066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১। </a:t>
            </a:r>
            <a:r>
              <a:rPr lang="en-US" sz="3600" dirty="0" err="1" smtClean="0"/>
              <a:t>মাদকাসক্তির</a:t>
            </a:r>
            <a:r>
              <a:rPr lang="en-US" sz="3600" dirty="0" smtClean="0"/>
              <a:t> </a:t>
            </a:r>
            <a:r>
              <a:rPr lang="en-US" sz="3600" dirty="0" err="1" smtClean="0"/>
              <a:t>ফলে</a:t>
            </a:r>
            <a:r>
              <a:rPr lang="en-US" sz="3600" dirty="0" smtClean="0"/>
              <a:t> </a:t>
            </a:r>
            <a:r>
              <a:rPr lang="en-US" sz="3600" dirty="0" err="1" smtClean="0"/>
              <a:t>নিজের</a:t>
            </a:r>
            <a:r>
              <a:rPr lang="en-US" sz="3600" dirty="0" smtClean="0"/>
              <a:t> ও </a:t>
            </a:r>
            <a:r>
              <a:rPr lang="en-US" sz="3600" dirty="0" err="1" smtClean="0"/>
              <a:t>পরিবারের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উপর</a:t>
            </a:r>
            <a:r>
              <a:rPr lang="en-US" sz="3600" dirty="0" smtClean="0"/>
              <a:t> </a:t>
            </a:r>
            <a:r>
              <a:rPr lang="en-US" sz="3600" dirty="0" err="1" smtClean="0"/>
              <a:t>কী</a:t>
            </a:r>
            <a:r>
              <a:rPr lang="en-US" sz="3600" dirty="0" smtClean="0"/>
              <a:t> </a:t>
            </a:r>
            <a:r>
              <a:rPr lang="en-US" sz="3600" dirty="0" err="1" smtClean="0"/>
              <a:t>কী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প্রভাব</a:t>
            </a:r>
            <a:r>
              <a:rPr lang="en-US" sz="3600" dirty="0" smtClean="0"/>
              <a:t> </a:t>
            </a:r>
            <a:r>
              <a:rPr lang="en-US" sz="3600" dirty="0" err="1" smtClean="0"/>
              <a:t>পড়ে</a:t>
            </a:r>
            <a:r>
              <a:rPr lang="en-US" sz="3600" dirty="0" smtClean="0"/>
              <a:t> ? </a:t>
            </a:r>
            <a:endParaRPr lang="en-US" sz="3600" dirty="0"/>
          </a:p>
        </p:txBody>
      </p:sp>
      <p:pic>
        <p:nvPicPr>
          <p:cNvPr id="4" name="Picture 3" descr="images (7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1" y="2971800"/>
            <a:ext cx="4419600" cy="3200400"/>
          </a:xfrm>
          <a:prstGeom prst="rect">
            <a:avLst/>
          </a:prstGeom>
        </p:spPr>
      </p:pic>
      <p:pic>
        <p:nvPicPr>
          <p:cNvPr id="5" name="Picture 4" descr="images (9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3048000"/>
            <a:ext cx="3886200" cy="31192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4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85800"/>
            <a:ext cx="41910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th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077" y="304800"/>
            <a:ext cx="4659923" cy="342900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257800" y="304800"/>
            <a:ext cx="3581400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images (8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304800"/>
            <a:ext cx="3577430" cy="3429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81000" y="4038600"/>
            <a:ext cx="44958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th (8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3886200"/>
            <a:ext cx="4648200" cy="26670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6019800" y="4495800"/>
            <a:ext cx="266700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images (60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57801" y="3965780"/>
            <a:ext cx="3505199" cy="25874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0" y="381000"/>
            <a:ext cx="73914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/>
              <a:t>পাঠের</a:t>
            </a:r>
            <a:r>
              <a:rPr lang="en-US" sz="8000" dirty="0" smtClean="0"/>
              <a:t> </a:t>
            </a:r>
            <a:r>
              <a:rPr lang="en-US" sz="8000" dirty="0" err="1" smtClean="0"/>
              <a:t>শিরোনাম</a:t>
            </a:r>
            <a:endParaRPr lang="en-US" sz="8000" dirty="0"/>
          </a:p>
        </p:txBody>
      </p:sp>
      <p:sp>
        <p:nvSpPr>
          <p:cNvPr id="4" name="Rectangle 3"/>
          <p:cNvSpPr/>
          <p:nvPr/>
        </p:nvSpPr>
        <p:spPr>
          <a:xfrm>
            <a:off x="990600" y="3505200"/>
            <a:ext cx="7162800" cy="266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download (4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505200"/>
            <a:ext cx="7467600" cy="27432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2000" y="2209800"/>
            <a:ext cx="7391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FFFF00"/>
                </a:solidFill>
              </a:rPr>
              <a:t>মাদক</a:t>
            </a:r>
            <a:r>
              <a:rPr lang="en-US" sz="6000" dirty="0" smtClean="0">
                <a:solidFill>
                  <a:srgbClr val="FFFF00"/>
                </a:solidFill>
              </a:rPr>
              <a:t> ও  </a:t>
            </a:r>
            <a:r>
              <a:rPr lang="en-US" sz="6000" dirty="0" err="1" smtClean="0">
                <a:solidFill>
                  <a:srgbClr val="FFFF00"/>
                </a:solidFill>
              </a:rPr>
              <a:t>মাদকাসক্তি</a:t>
            </a:r>
            <a:endParaRPr lang="en-US" sz="6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914400" y="533400"/>
            <a:ext cx="7391400" cy="5638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 descr="download (4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990600"/>
            <a:ext cx="6400800" cy="48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295400" y="304800"/>
            <a:ext cx="6096000" cy="1219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শিখন</a:t>
            </a:r>
            <a:r>
              <a:rPr 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</a:t>
            </a:r>
            <a:r>
              <a:rPr lang="en-US" sz="7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ফল</a:t>
            </a:r>
            <a:endParaRPr lang="en-US" sz="7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3400" y="2057400"/>
            <a:ext cx="8305800" cy="914400"/>
          </a:xfrm>
          <a:prstGeom prst="roundRect">
            <a:avLst>
              <a:gd name="adj" fmla="val 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এই</a:t>
            </a:r>
            <a:r>
              <a:rPr lang="en-US" sz="4400" dirty="0" smtClean="0"/>
              <a:t>  </a:t>
            </a:r>
            <a:r>
              <a:rPr lang="en-US" sz="4400" dirty="0" err="1" smtClean="0"/>
              <a:t>পাঠ</a:t>
            </a:r>
            <a:r>
              <a:rPr lang="en-US" sz="4400" dirty="0" smtClean="0"/>
              <a:t> </a:t>
            </a:r>
            <a:r>
              <a:rPr lang="en-US" sz="4400" dirty="0" err="1" smtClean="0"/>
              <a:t>শেষে</a:t>
            </a:r>
            <a:r>
              <a:rPr lang="en-US" sz="4400" dirty="0" smtClean="0"/>
              <a:t> </a:t>
            </a:r>
            <a:r>
              <a:rPr lang="en-US" sz="4400" dirty="0" err="1" smtClean="0"/>
              <a:t>শিক্ষার্থীরা</a:t>
            </a:r>
            <a:r>
              <a:rPr lang="en-US" dirty="0" smtClean="0"/>
              <a:t>…………………………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2971800"/>
            <a:ext cx="8305800" cy="3505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১ । </a:t>
            </a:r>
            <a:r>
              <a:rPr lang="en-US" sz="2400" dirty="0" err="1" smtClean="0"/>
              <a:t>মাদক</a:t>
            </a:r>
            <a:r>
              <a:rPr lang="en-US" sz="2400" dirty="0" smtClean="0"/>
              <a:t>  ও </a:t>
            </a:r>
            <a:r>
              <a:rPr lang="en-US" sz="2400" dirty="0" err="1" smtClean="0"/>
              <a:t>মাদকাসক্তি</a:t>
            </a:r>
            <a:r>
              <a:rPr lang="en-US" sz="2400" dirty="0" smtClean="0"/>
              <a:t>  </a:t>
            </a:r>
            <a:r>
              <a:rPr lang="en-US" sz="2400" dirty="0" err="1" smtClean="0"/>
              <a:t>সম্পর্কে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বর্ননা</a:t>
            </a:r>
            <a:r>
              <a:rPr lang="en-US" sz="2400" dirty="0" smtClean="0"/>
              <a:t>  </a:t>
            </a:r>
            <a:r>
              <a:rPr lang="en-US" sz="2400" dirty="0" err="1" smtClean="0"/>
              <a:t>করতে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পারবে</a:t>
            </a:r>
            <a:r>
              <a:rPr lang="en-US" sz="2400" dirty="0" smtClean="0"/>
              <a:t> </a:t>
            </a:r>
            <a:r>
              <a:rPr lang="en-US" sz="2800" dirty="0" smtClean="0"/>
              <a:t>।</a:t>
            </a:r>
            <a:endParaRPr lang="en-US" sz="3200" dirty="0" smtClean="0"/>
          </a:p>
          <a:p>
            <a:pPr algn="ctr"/>
            <a:r>
              <a:rPr lang="en-US" sz="2400" dirty="0" smtClean="0"/>
              <a:t>২</a:t>
            </a:r>
            <a:r>
              <a:rPr lang="en-US" sz="3200" dirty="0" smtClean="0"/>
              <a:t>। </a:t>
            </a:r>
            <a:r>
              <a:rPr lang="en-US" sz="2400" dirty="0" err="1" smtClean="0"/>
              <a:t>মাদকাসিক্তর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পরিনাম</a:t>
            </a:r>
            <a:r>
              <a:rPr lang="en-US" sz="2400" dirty="0" smtClean="0"/>
              <a:t>  ও </a:t>
            </a:r>
            <a:r>
              <a:rPr lang="en-US" sz="2400" dirty="0" err="1" smtClean="0"/>
              <a:t>কুফল</a:t>
            </a:r>
            <a:r>
              <a:rPr lang="en-US" sz="2400" dirty="0" smtClean="0"/>
              <a:t>  </a:t>
            </a:r>
            <a:r>
              <a:rPr lang="en-US" sz="2400" dirty="0" err="1" smtClean="0"/>
              <a:t>ব্যাখ্যা</a:t>
            </a:r>
            <a:r>
              <a:rPr lang="en-US" sz="3200" dirty="0" smtClean="0"/>
              <a:t>    </a:t>
            </a:r>
            <a:r>
              <a:rPr lang="en-US" sz="2400" dirty="0" err="1" smtClean="0"/>
              <a:t>করতে</a:t>
            </a:r>
            <a:r>
              <a:rPr lang="en-US" sz="2400" dirty="0" smtClean="0"/>
              <a:t>  </a:t>
            </a:r>
            <a:r>
              <a:rPr lang="en-US" sz="2400" dirty="0" err="1" smtClean="0"/>
              <a:t>পারবে</a:t>
            </a:r>
            <a:r>
              <a:rPr lang="en-US" sz="2400" dirty="0" smtClean="0"/>
              <a:t> </a:t>
            </a:r>
            <a:r>
              <a:rPr lang="en-US" sz="3200" dirty="0" smtClean="0"/>
              <a:t>।</a:t>
            </a:r>
          </a:p>
          <a:p>
            <a:pPr algn="ctr"/>
            <a:r>
              <a:rPr lang="en-US" sz="2400" dirty="0" smtClean="0"/>
              <a:t>৩। </a:t>
            </a:r>
            <a:r>
              <a:rPr lang="en-US" sz="2400" dirty="0" err="1" smtClean="0"/>
              <a:t>মাদক</a:t>
            </a:r>
            <a:r>
              <a:rPr lang="en-US" sz="2400" dirty="0" smtClean="0"/>
              <a:t>  </a:t>
            </a:r>
            <a:r>
              <a:rPr lang="en-US" sz="2400" dirty="0" err="1" smtClean="0"/>
              <a:t>থেকে</a:t>
            </a:r>
            <a:r>
              <a:rPr lang="en-US" sz="2400" dirty="0" smtClean="0"/>
              <a:t>  </a:t>
            </a:r>
            <a:r>
              <a:rPr lang="en-US" sz="2400" dirty="0" err="1" smtClean="0"/>
              <a:t>বিরত</a:t>
            </a:r>
            <a:r>
              <a:rPr lang="en-US" sz="2400" dirty="0" smtClean="0"/>
              <a:t>  </a:t>
            </a:r>
            <a:r>
              <a:rPr lang="en-US" sz="2400" dirty="0" err="1" smtClean="0"/>
              <a:t>থাকার</a:t>
            </a:r>
            <a:r>
              <a:rPr lang="en-US" sz="2400" dirty="0" smtClean="0"/>
              <a:t>  </a:t>
            </a:r>
            <a:r>
              <a:rPr lang="en-US" sz="2400" dirty="0" err="1" smtClean="0"/>
              <a:t>কৌশল</a:t>
            </a:r>
            <a:r>
              <a:rPr lang="en-US" sz="2400" dirty="0" smtClean="0"/>
              <a:t> </a:t>
            </a:r>
            <a:r>
              <a:rPr lang="en-US" sz="2400" dirty="0" err="1" smtClean="0"/>
              <a:t>বর্ননা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পারতে</a:t>
            </a:r>
            <a:r>
              <a:rPr lang="en-US" sz="2400" dirty="0" smtClean="0"/>
              <a:t>  ।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533400" y="2895600"/>
            <a:ext cx="8305800" cy="3657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১ । </a:t>
            </a:r>
            <a:r>
              <a:rPr lang="en-US" sz="2400" dirty="0" err="1" smtClean="0"/>
              <a:t>মাদক</a:t>
            </a:r>
            <a:r>
              <a:rPr lang="en-US" sz="2400" dirty="0" smtClean="0"/>
              <a:t>  ও </a:t>
            </a:r>
            <a:r>
              <a:rPr lang="en-US" sz="2400" dirty="0" err="1" smtClean="0"/>
              <a:t>মাদকাসক্তি</a:t>
            </a:r>
            <a:r>
              <a:rPr lang="en-US" sz="2400" dirty="0" smtClean="0"/>
              <a:t>  </a:t>
            </a:r>
            <a:r>
              <a:rPr lang="en-US" sz="2400" dirty="0" err="1" smtClean="0"/>
              <a:t>সম্পর্কে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বর্ণনা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পারবে</a:t>
            </a:r>
            <a:r>
              <a:rPr lang="en-US" sz="2400" dirty="0" smtClean="0"/>
              <a:t> </a:t>
            </a:r>
            <a:r>
              <a:rPr lang="en-US" sz="2800" dirty="0" smtClean="0"/>
              <a:t>।</a:t>
            </a:r>
            <a:endParaRPr lang="en-US" sz="3200" dirty="0" smtClean="0"/>
          </a:p>
          <a:p>
            <a:pPr algn="ctr"/>
            <a:r>
              <a:rPr lang="en-US" sz="2400" dirty="0" smtClean="0"/>
              <a:t>২</a:t>
            </a:r>
            <a:r>
              <a:rPr lang="en-US" sz="3200" dirty="0" smtClean="0"/>
              <a:t>। </a:t>
            </a:r>
            <a:r>
              <a:rPr lang="en-US" sz="2400" dirty="0" err="1" smtClean="0"/>
              <a:t>মাদকাসিক্তর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পরিণাম</a:t>
            </a:r>
            <a:r>
              <a:rPr lang="en-US" sz="2400" dirty="0" smtClean="0"/>
              <a:t>  </a:t>
            </a:r>
            <a:r>
              <a:rPr lang="en-US" sz="2400" dirty="0" smtClean="0"/>
              <a:t>ও </a:t>
            </a:r>
            <a:r>
              <a:rPr lang="en-US" sz="2400" dirty="0" err="1" smtClean="0"/>
              <a:t>কুফল</a:t>
            </a:r>
            <a:r>
              <a:rPr lang="en-US" sz="2400" dirty="0" smtClean="0"/>
              <a:t>  </a:t>
            </a:r>
            <a:r>
              <a:rPr lang="en-US" sz="2400" dirty="0" err="1" smtClean="0"/>
              <a:t>ব্যাখ্যা</a:t>
            </a:r>
            <a:r>
              <a:rPr lang="en-US" sz="3200" dirty="0" smtClean="0"/>
              <a:t>    </a:t>
            </a:r>
            <a:r>
              <a:rPr lang="en-US" sz="2400" dirty="0" err="1" smtClean="0"/>
              <a:t>করতে</a:t>
            </a:r>
            <a:r>
              <a:rPr lang="en-US" sz="2400" dirty="0" smtClean="0"/>
              <a:t>  </a:t>
            </a:r>
            <a:r>
              <a:rPr lang="en-US" sz="2400" dirty="0" err="1" smtClean="0"/>
              <a:t>পারবে</a:t>
            </a:r>
            <a:r>
              <a:rPr lang="en-US" sz="2400" dirty="0" smtClean="0"/>
              <a:t> </a:t>
            </a:r>
            <a:r>
              <a:rPr lang="en-US" sz="3200" dirty="0" smtClean="0"/>
              <a:t>।</a:t>
            </a:r>
          </a:p>
          <a:p>
            <a:pPr algn="ctr"/>
            <a:r>
              <a:rPr lang="en-US" sz="2400" dirty="0" smtClean="0"/>
              <a:t>৩। </a:t>
            </a:r>
            <a:r>
              <a:rPr lang="en-US" sz="2400" dirty="0" err="1" smtClean="0"/>
              <a:t>মাদক</a:t>
            </a:r>
            <a:r>
              <a:rPr lang="en-US" sz="2400" dirty="0" smtClean="0"/>
              <a:t>  </a:t>
            </a:r>
            <a:r>
              <a:rPr lang="en-US" sz="2400" dirty="0" err="1" smtClean="0"/>
              <a:t>থেকে</a:t>
            </a:r>
            <a:r>
              <a:rPr lang="en-US" sz="2400" dirty="0" smtClean="0"/>
              <a:t>  </a:t>
            </a:r>
            <a:r>
              <a:rPr lang="en-US" sz="2400" dirty="0" err="1" smtClean="0"/>
              <a:t>বিরত</a:t>
            </a:r>
            <a:r>
              <a:rPr lang="en-US" sz="2400" dirty="0" smtClean="0"/>
              <a:t>  </a:t>
            </a:r>
            <a:r>
              <a:rPr lang="en-US" sz="2400" dirty="0" err="1" smtClean="0"/>
              <a:t>থাকার</a:t>
            </a:r>
            <a:r>
              <a:rPr lang="en-US" sz="2400" dirty="0" smtClean="0"/>
              <a:t>  </a:t>
            </a:r>
            <a:r>
              <a:rPr lang="en-US" sz="2400" dirty="0" err="1" smtClean="0"/>
              <a:t>কৌশল</a:t>
            </a:r>
            <a:r>
              <a:rPr lang="en-US" sz="2400" dirty="0" smtClean="0"/>
              <a:t> </a:t>
            </a:r>
            <a:r>
              <a:rPr lang="en-US" sz="2400" dirty="0" err="1" smtClean="0"/>
              <a:t>বর্ণনা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পারতে</a:t>
            </a:r>
            <a:r>
              <a:rPr lang="en-US" sz="2400" dirty="0" smtClean="0"/>
              <a:t>  ।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 (6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25" y="304800"/>
            <a:ext cx="4333875" cy="3014870"/>
          </a:xfrm>
          <a:prstGeom prst="rect">
            <a:avLst/>
          </a:prstGeom>
        </p:spPr>
      </p:pic>
      <p:pic>
        <p:nvPicPr>
          <p:cNvPr id="4" name="Picture 3" descr="images (7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304800"/>
            <a:ext cx="3886200" cy="2971800"/>
          </a:xfrm>
          <a:prstGeom prst="rect">
            <a:avLst/>
          </a:prstGeom>
        </p:spPr>
      </p:pic>
      <p:pic>
        <p:nvPicPr>
          <p:cNvPr id="5" name="Picture 4" descr="images (6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3581400"/>
            <a:ext cx="4191000" cy="2667000"/>
          </a:xfrm>
          <a:prstGeom prst="rect">
            <a:avLst/>
          </a:prstGeom>
        </p:spPr>
      </p:pic>
      <p:pic>
        <p:nvPicPr>
          <p:cNvPr id="6" name="Picture 5" descr="images (7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0600" y="3581400"/>
            <a:ext cx="4038600" cy="27432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762000"/>
            <a:ext cx="7848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chemeClr val="accent6">
                    <a:lumMod val="75000"/>
                  </a:schemeClr>
                </a:solidFill>
              </a:rPr>
              <a:t>একক</a:t>
            </a:r>
            <a:r>
              <a:rPr lang="en-US" sz="6600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sz="6600" dirty="0" err="1" smtClean="0">
                <a:solidFill>
                  <a:schemeClr val="accent6">
                    <a:lumMod val="75000"/>
                  </a:schemeClr>
                </a:solidFill>
              </a:rPr>
              <a:t>কাজ</a:t>
            </a:r>
            <a:r>
              <a:rPr lang="en-US" sz="6600" dirty="0" smtClean="0">
                <a:solidFill>
                  <a:schemeClr val="accent6">
                    <a:lumMod val="75000"/>
                  </a:schemeClr>
                </a:solidFill>
              </a:rPr>
              <a:t>              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3200" dirty="0" smtClean="0"/>
          </a:p>
          <a:p>
            <a:r>
              <a:rPr lang="en-US" sz="3200" dirty="0" smtClean="0"/>
              <a:t>১।  </a:t>
            </a:r>
            <a:r>
              <a:rPr lang="en-US" sz="3200" dirty="0" err="1" smtClean="0"/>
              <a:t>মাদকাসক্তি</a:t>
            </a:r>
            <a:r>
              <a:rPr lang="en-US" sz="3200" dirty="0" smtClean="0"/>
              <a:t>  </a:t>
            </a:r>
            <a:r>
              <a:rPr lang="en-US" sz="3200" dirty="0" err="1" smtClean="0"/>
              <a:t>কি</a:t>
            </a:r>
            <a:r>
              <a:rPr lang="en-US" sz="3200" dirty="0" smtClean="0"/>
              <a:t> ? </a:t>
            </a:r>
            <a:r>
              <a:rPr lang="en-US" sz="3200" dirty="0" err="1" smtClean="0"/>
              <a:t>কয়েকটি</a:t>
            </a:r>
            <a:r>
              <a:rPr lang="en-US" sz="3200" dirty="0" smtClean="0"/>
              <a:t>  </a:t>
            </a:r>
            <a:r>
              <a:rPr lang="en-US" sz="3200" dirty="0" err="1" smtClean="0"/>
              <a:t>মাদক</a:t>
            </a:r>
            <a:r>
              <a:rPr lang="en-US" sz="3200" dirty="0" smtClean="0"/>
              <a:t>  </a:t>
            </a:r>
            <a:r>
              <a:rPr lang="en-US" sz="3200" dirty="0" err="1" smtClean="0"/>
              <a:t>দ্রব্যের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নাম</a:t>
            </a:r>
            <a:r>
              <a:rPr lang="en-US" sz="3200" dirty="0" smtClean="0"/>
              <a:t> </a:t>
            </a:r>
            <a:r>
              <a:rPr lang="en-US" sz="3200" dirty="0" err="1" smtClean="0"/>
              <a:t>বল</a:t>
            </a:r>
            <a:r>
              <a:rPr lang="en-US" sz="3200" dirty="0" smtClean="0"/>
              <a:t>  ।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6172200" y="457200"/>
            <a:ext cx="26670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সময়ঃ৫ </a:t>
            </a:r>
            <a:r>
              <a:rPr lang="en-US" dirty="0" err="1" smtClean="0"/>
              <a:t>মিনিট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458200" cy="541686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6600" dirty="0" smtClean="0"/>
              <a:t>             </a:t>
            </a:r>
            <a:r>
              <a:rPr lang="en-US" sz="6600" dirty="0" err="1" smtClean="0"/>
              <a:t>সমাধান</a:t>
            </a:r>
            <a:r>
              <a:rPr lang="en-US" sz="6600" dirty="0" smtClean="0"/>
              <a:t>                               </a:t>
            </a:r>
            <a:r>
              <a:rPr lang="en-US" sz="2800" dirty="0" err="1" smtClean="0"/>
              <a:t>যে</a:t>
            </a:r>
            <a:r>
              <a:rPr lang="en-US" sz="2800" dirty="0" smtClean="0"/>
              <a:t> </a:t>
            </a:r>
            <a:r>
              <a:rPr lang="en-US" sz="2800" dirty="0" err="1" smtClean="0"/>
              <a:t>দ্রব্য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গ্রহণের</a:t>
            </a:r>
            <a:r>
              <a:rPr lang="en-US" sz="2800" dirty="0" smtClean="0"/>
              <a:t>  </a:t>
            </a:r>
            <a:r>
              <a:rPr lang="en-US" sz="2800" dirty="0" err="1" smtClean="0"/>
              <a:t>ফলে</a:t>
            </a:r>
            <a:r>
              <a:rPr lang="en-US" sz="2800" dirty="0" smtClean="0"/>
              <a:t> </a:t>
            </a:r>
            <a:r>
              <a:rPr lang="en-US" sz="2800" dirty="0" err="1" smtClean="0"/>
              <a:t>মনুষের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শারীরিক</a:t>
            </a:r>
            <a:r>
              <a:rPr lang="en-US" sz="2800" dirty="0" smtClean="0"/>
              <a:t>  ও </a:t>
            </a:r>
            <a:r>
              <a:rPr lang="en-US" sz="2800" dirty="0" err="1" smtClean="0"/>
              <a:t>মানসিক</a:t>
            </a:r>
            <a:r>
              <a:rPr lang="en-US" sz="2800" dirty="0" smtClean="0"/>
              <a:t>  </a:t>
            </a:r>
            <a:r>
              <a:rPr lang="en-US" sz="2800" dirty="0" err="1" smtClean="0"/>
              <a:t>অবস্থার</a:t>
            </a:r>
            <a:r>
              <a:rPr lang="en-US" sz="2800" dirty="0" smtClean="0"/>
              <a:t>  </a:t>
            </a:r>
            <a:r>
              <a:rPr lang="en-US" sz="2800" dirty="0" err="1" smtClean="0"/>
              <a:t>উল্যেখ</a:t>
            </a:r>
            <a:r>
              <a:rPr lang="en-US" sz="2800" dirty="0" smtClean="0"/>
              <a:t> </a:t>
            </a:r>
            <a:r>
              <a:rPr lang="en-US" sz="2800" dirty="0" err="1" smtClean="0"/>
              <a:t>যোগ্য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নেতিবাচক</a:t>
            </a:r>
            <a:r>
              <a:rPr lang="en-US" sz="2800" dirty="0" smtClean="0"/>
              <a:t> </a:t>
            </a:r>
            <a:r>
              <a:rPr lang="en-US" sz="2800" dirty="0" err="1" smtClean="0"/>
              <a:t>পরিবর্তন</a:t>
            </a:r>
            <a:r>
              <a:rPr lang="en-US" sz="2800" dirty="0" smtClean="0"/>
              <a:t> </a:t>
            </a:r>
            <a:r>
              <a:rPr lang="en-US" sz="2800" dirty="0" err="1" smtClean="0"/>
              <a:t>ঘটে</a:t>
            </a:r>
            <a:r>
              <a:rPr lang="en-US" sz="2800" dirty="0" smtClean="0"/>
              <a:t> </a:t>
            </a:r>
            <a:r>
              <a:rPr lang="en-US" sz="2800" dirty="0" err="1" smtClean="0"/>
              <a:t>এবং</a:t>
            </a:r>
            <a:r>
              <a:rPr lang="en-US" sz="2800" dirty="0" smtClean="0"/>
              <a:t> ঐ </a:t>
            </a:r>
            <a:r>
              <a:rPr lang="en-US" sz="2800" dirty="0" err="1" smtClean="0"/>
              <a:t>দ্রব্যের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প্রতি</a:t>
            </a:r>
            <a:r>
              <a:rPr lang="en-US" sz="2800" dirty="0" smtClean="0"/>
              <a:t> </a:t>
            </a:r>
            <a:r>
              <a:rPr lang="en-US" sz="2800" dirty="0" err="1" smtClean="0"/>
              <a:t>নির্ভরশীলতা</a:t>
            </a:r>
            <a:r>
              <a:rPr lang="en-US" sz="2800" dirty="0" smtClean="0"/>
              <a:t> </a:t>
            </a:r>
            <a:r>
              <a:rPr lang="en-US" sz="2800" dirty="0" err="1" smtClean="0"/>
              <a:t>সৃষ্টি</a:t>
            </a:r>
            <a:r>
              <a:rPr lang="en-US" sz="2800" dirty="0" smtClean="0"/>
              <a:t> , </a:t>
            </a:r>
            <a:r>
              <a:rPr lang="en-US" sz="2800" dirty="0" err="1" smtClean="0"/>
              <a:t>পাশাপাশি</a:t>
            </a:r>
            <a:r>
              <a:rPr lang="en-US" sz="2800" dirty="0" smtClean="0"/>
              <a:t>  </a:t>
            </a:r>
            <a:r>
              <a:rPr lang="en-US" sz="2800" dirty="0" err="1" smtClean="0"/>
              <a:t>দ্রব্যটি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গ্রহণের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উদগ্র</a:t>
            </a:r>
            <a:r>
              <a:rPr lang="en-US" sz="2800" dirty="0" smtClean="0"/>
              <a:t> </a:t>
            </a:r>
            <a:r>
              <a:rPr lang="en-US" sz="2800" dirty="0" err="1" smtClean="0"/>
              <a:t>আকাঙ্কা</a:t>
            </a:r>
            <a:r>
              <a:rPr lang="en-US" sz="2800" dirty="0" smtClean="0"/>
              <a:t> </a:t>
            </a:r>
            <a:r>
              <a:rPr lang="en-US" sz="2800" dirty="0" err="1" smtClean="0"/>
              <a:t>ক্রমশই</a:t>
            </a:r>
            <a:r>
              <a:rPr lang="en-US" sz="2800" dirty="0" smtClean="0"/>
              <a:t> </a:t>
            </a:r>
            <a:r>
              <a:rPr lang="en-US" sz="2800" dirty="0" err="1" smtClean="0"/>
              <a:t>বৃদ্বিপায়</a:t>
            </a:r>
            <a:r>
              <a:rPr lang="en-US" sz="2800" dirty="0" smtClean="0"/>
              <a:t> , </a:t>
            </a:r>
            <a:r>
              <a:rPr lang="en-US" sz="2800" dirty="0" err="1" smtClean="0"/>
              <a:t>এমন</a:t>
            </a:r>
            <a:r>
              <a:rPr lang="en-US" sz="2800" dirty="0" smtClean="0"/>
              <a:t> </a:t>
            </a:r>
            <a:r>
              <a:rPr lang="en-US" sz="2800" dirty="0" err="1" smtClean="0"/>
              <a:t>দ্রব্যকে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মাদক</a:t>
            </a:r>
            <a:r>
              <a:rPr lang="en-US" sz="2800" dirty="0" smtClean="0"/>
              <a:t> </a:t>
            </a:r>
            <a:r>
              <a:rPr lang="en-US" sz="2800" dirty="0" err="1" smtClean="0"/>
              <a:t>দ্রব্য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বলে</a:t>
            </a:r>
            <a:r>
              <a:rPr lang="en-US" sz="2800" dirty="0" smtClean="0"/>
              <a:t> ।</a:t>
            </a:r>
          </a:p>
          <a:p>
            <a:pPr marL="514350" indent="-514350"/>
            <a:r>
              <a:rPr lang="en-US" sz="2800" dirty="0" err="1" smtClean="0"/>
              <a:t>মাদকদ্রব্যের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প্রতি</a:t>
            </a:r>
            <a:r>
              <a:rPr lang="en-US" sz="2800" dirty="0" smtClean="0"/>
              <a:t> </a:t>
            </a:r>
            <a:r>
              <a:rPr lang="en-US" sz="2800" dirty="0" err="1" smtClean="0"/>
              <a:t>এই</a:t>
            </a:r>
            <a:r>
              <a:rPr lang="en-US" sz="2800" dirty="0" smtClean="0"/>
              <a:t> </a:t>
            </a:r>
            <a:r>
              <a:rPr lang="en-US" sz="2800" dirty="0" err="1" smtClean="0"/>
              <a:t>আসক্তি</a:t>
            </a:r>
            <a:r>
              <a:rPr lang="en-US" sz="2800" dirty="0" smtClean="0"/>
              <a:t> </a:t>
            </a:r>
            <a:r>
              <a:rPr lang="en-US" sz="2800" dirty="0" err="1" smtClean="0"/>
              <a:t>বা</a:t>
            </a:r>
            <a:r>
              <a:rPr lang="en-US" sz="2800" dirty="0" smtClean="0"/>
              <a:t> </a:t>
            </a:r>
            <a:r>
              <a:rPr lang="en-US" sz="2800" dirty="0" err="1" smtClean="0"/>
              <a:t>নেশাকে</a:t>
            </a:r>
            <a:r>
              <a:rPr lang="en-US" sz="2800" dirty="0" smtClean="0"/>
              <a:t>  </a:t>
            </a:r>
            <a:r>
              <a:rPr lang="en-US" sz="2800" dirty="0" err="1" smtClean="0">
                <a:solidFill>
                  <a:srgbClr val="FF0000"/>
                </a:solidFill>
              </a:rPr>
              <a:t>মাদকাসক্তি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বলে</a:t>
            </a:r>
            <a:r>
              <a:rPr lang="en-US" sz="2800" dirty="0" smtClean="0"/>
              <a:t> ।</a:t>
            </a:r>
            <a:r>
              <a:rPr lang="en-US" sz="2800" dirty="0" err="1" smtClean="0"/>
              <a:t>কয়েকটি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মাদক</a:t>
            </a:r>
            <a:r>
              <a:rPr lang="en-US" sz="2800" dirty="0" smtClean="0"/>
              <a:t> </a:t>
            </a:r>
            <a:r>
              <a:rPr lang="en-US" sz="2800" dirty="0" err="1" smtClean="0"/>
              <a:t>দ্রব্যের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নাম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হল:সিগারেট,বিড়ি,তামাক,চুরুট,মদ,গাঁজা,চরস,আফিম,মারিজুয়ানা,হেরোইন,মরফিন,ফেনসিডিল,ইয়াবা </a:t>
            </a:r>
            <a:r>
              <a:rPr lang="en-US" sz="2800" dirty="0" err="1" smtClean="0">
                <a:solidFill>
                  <a:srgbClr val="FF0000"/>
                </a:solidFill>
              </a:rPr>
              <a:t>ইত্যাদি</a:t>
            </a:r>
            <a:r>
              <a:rPr lang="en-US" dirty="0" smtClean="0">
                <a:solidFill>
                  <a:srgbClr val="FF0000"/>
                </a:solidFill>
              </a:rPr>
              <a:t>।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499</TotalTime>
  <Words>400</Words>
  <Application>Microsoft Office PowerPoint</Application>
  <PresentationFormat>On-screen Show (4:3)</PresentationFormat>
  <Paragraphs>63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Trek</vt:lpstr>
      <vt:lpstr>Slide 1</vt:lpstr>
      <vt:lpstr>পরিচিতি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জোড়ায় কাজ 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/>
  <cp:lastModifiedBy>Nawaz</cp:lastModifiedBy>
  <cp:revision>114</cp:revision>
  <dcterms:created xsi:type="dcterms:W3CDTF">2006-08-16T00:00:00Z</dcterms:created>
  <dcterms:modified xsi:type="dcterms:W3CDTF">2020-04-29T09:46:52Z</dcterms:modified>
</cp:coreProperties>
</file>