
<file path=[Content_Types].xml><?xml version="1.0" encoding="utf-8"?>
<Types xmlns="http://schemas.openxmlformats.org/package/2006/content-types">
  <Default Extension="bin" ContentType="application/vnd.openxmlformats-officedocument.oleObject"/>
  <Default Extension="mp3" ContentType="audio/mpeg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7" r:id="rId2"/>
    <p:sldId id="258" r:id="rId3"/>
    <p:sldId id="259" r:id="rId4"/>
    <p:sldId id="261" r:id="rId5"/>
    <p:sldId id="264" r:id="rId6"/>
    <p:sldId id="260" r:id="rId7"/>
    <p:sldId id="284" r:id="rId8"/>
    <p:sldId id="283" r:id="rId9"/>
    <p:sldId id="276" r:id="rId10"/>
    <p:sldId id="281" r:id="rId11"/>
    <p:sldId id="286" r:id="rId12"/>
    <p:sldId id="282" r:id="rId13"/>
    <p:sldId id="267" r:id="rId14"/>
    <p:sldId id="268" r:id="rId15"/>
    <p:sldId id="269" r:id="rId16"/>
    <p:sldId id="285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0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9EAB87-6382-4FC6-AFB8-0EA50EDD93E8}" type="datetimeFigureOut">
              <a:rPr lang="en-US" smtClean="0"/>
              <a:t>30-Apr-20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252BF-F54D-4003-9EC3-5A5188635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719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086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213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5117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738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24960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89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63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20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150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976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418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053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636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373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172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982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30-Apr-20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508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3.png"/><Relationship Id="rId3" Type="http://schemas.openxmlformats.org/officeDocument/2006/relationships/audio" Target="NULL" TargetMode="External"/><Relationship Id="rId7" Type="http://schemas.microsoft.com/office/2007/relationships/media" Target="../media/media4.mp3"/><Relationship Id="rId12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microsoft.com/office/2007/relationships/media" Target="../media/media2.mp3"/><Relationship Id="rId9" Type="http://schemas.microsoft.com/office/2007/relationships/media" Target="../media/media5.mp3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11.mp3"/><Relationship Id="rId3" Type="http://schemas.microsoft.com/office/2007/relationships/media" Target="../media/media8.mp3"/><Relationship Id="rId7" Type="http://schemas.microsoft.com/office/2007/relationships/media" Target="../media/media11.mp3"/><Relationship Id="rId2" Type="http://schemas.microsoft.com/office/2007/relationships/media" Target="../media/media7.mp3"/><Relationship Id="rId1" Type="http://schemas.openxmlformats.org/officeDocument/2006/relationships/audio" Target="NULL" TargetMode="External"/><Relationship Id="rId6" Type="http://schemas.microsoft.com/office/2007/relationships/media" Target="../media/media10.mp3"/><Relationship Id="rId5" Type="http://schemas.openxmlformats.org/officeDocument/2006/relationships/audio" Target="../media/media9.mp3"/><Relationship Id="rId10" Type="http://schemas.openxmlformats.org/officeDocument/2006/relationships/image" Target="../media/image3.png"/><Relationship Id="rId4" Type="http://schemas.microsoft.com/office/2007/relationships/media" Target="../media/media9.mp3"/><Relationship Id="rId9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" y="209550"/>
            <a:ext cx="5029200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500" dirty="0" smtClean="0">
                <a:solidFill>
                  <a:schemeClr val="accent1">
                    <a:lumMod val="75000"/>
                  </a:schemeClr>
                </a:solidFill>
              </a:rPr>
              <a:t>স্বাগতম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6691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66554" y="752094"/>
            <a:ext cx="2543646" cy="584775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</a:rPr>
              <a:t>স্কু</a:t>
            </a:r>
            <a:r>
              <a:rPr lang="en-US" sz="3200" dirty="0" err="1" smtClean="0"/>
              <a:t>লে</a:t>
            </a:r>
            <a:endParaRPr lang="en-US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2866553" y="1801504"/>
            <a:ext cx="2543647" cy="584775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ম</a:t>
            </a:r>
            <a:r>
              <a:rPr lang="en-US" sz="3200" dirty="0" err="1" smtClean="0">
                <a:solidFill>
                  <a:srgbClr val="FF0000"/>
                </a:solidFill>
              </a:rPr>
              <a:t>ঙ্গ</a:t>
            </a:r>
            <a:r>
              <a:rPr lang="en-US" sz="3200" dirty="0" err="1" smtClean="0"/>
              <a:t>লবার</a:t>
            </a:r>
            <a:endParaRPr lang="en-US" sz="3200" dirty="0"/>
          </a:p>
        </p:txBody>
      </p:sp>
      <p:sp>
        <p:nvSpPr>
          <p:cNvPr id="31" name="TextBox 30"/>
          <p:cNvSpPr txBox="1"/>
          <p:nvPr/>
        </p:nvSpPr>
        <p:spPr>
          <a:xfrm>
            <a:off x="2866554" y="2853782"/>
            <a:ext cx="2543646" cy="584775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/>
              <a:t>বৃহ</a:t>
            </a:r>
            <a:r>
              <a:rPr lang="en-US" sz="3200" smtClean="0">
                <a:solidFill>
                  <a:srgbClr val="FF0000"/>
                </a:solidFill>
              </a:rPr>
              <a:t>স্প</a:t>
            </a:r>
            <a:r>
              <a:rPr lang="en-US" sz="3200" smtClean="0"/>
              <a:t>তিবার</a:t>
            </a:r>
            <a:endParaRPr lang="en-US" sz="3200" dirty="0"/>
          </a:p>
        </p:txBody>
      </p:sp>
      <p:sp>
        <p:nvSpPr>
          <p:cNvPr id="38" name="TextBox 37"/>
          <p:cNvSpPr txBox="1"/>
          <p:nvPr/>
        </p:nvSpPr>
        <p:spPr>
          <a:xfrm>
            <a:off x="2913183" y="5098695"/>
            <a:ext cx="2497017" cy="584775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স</a:t>
            </a:r>
            <a:r>
              <a:rPr lang="en-US" sz="3200" dirty="0" err="1" smtClean="0">
                <a:solidFill>
                  <a:srgbClr val="FF0000"/>
                </a:solidFill>
              </a:rPr>
              <a:t>প্তা</a:t>
            </a:r>
            <a:r>
              <a:rPr lang="en-US" sz="3200" dirty="0" err="1" smtClean="0"/>
              <a:t>হ</a:t>
            </a:r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2908020" y="3908123"/>
            <a:ext cx="2502180" cy="584775"/>
            <a:chOff x="498230" y="4990125"/>
            <a:chExt cx="1376290" cy="584775"/>
          </a:xfrm>
        </p:grpSpPr>
        <p:sp>
          <p:nvSpPr>
            <p:cNvPr id="45" name="TextBox 44"/>
            <p:cNvSpPr txBox="1"/>
            <p:nvPr/>
          </p:nvSpPr>
          <p:spPr>
            <a:xfrm>
              <a:off x="498230" y="4990125"/>
              <a:ext cx="1371601" cy="584775"/>
            </a:xfrm>
            <a:prstGeom prst="rect">
              <a:avLst/>
            </a:prstGeom>
            <a:noFill/>
            <a:ln w="57150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3200" dirty="0"/>
            </a:p>
          </p:txBody>
        </p:sp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3400" y="5034429"/>
              <a:ext cx="1341120" cy="5404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7859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 animBg="1"/>
      <p:bldP spid="31" grpId="0" animBg="1"/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762000"/>
            <a:ext cx="1143000" cy="584775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স্কু</a:t>
            </a:r>
            <a:r>
              <a:rPr lang="en-US" sz="3200" dirty="0" err="1" smtClean="0"/>
              <a:t>ল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-2133600" y="1112487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স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2286000" y="762000"/>
            <a:ext cx="1219200" cy="584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114800" y="762000"/>
            <a:ext cx="1219200" cy="584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715000" y="762000"/>
            <a:ext cx="1219200" cy="584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-1295400" y="1112487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স্ক</a:t>
            </a: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-3117945" y="1145568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ক</a:t>
            </a:r>
            <a:endParaRPr lang="en-US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533400" y="1859313"/>
            <a:ext cx="1143000" cy="584775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ম</a:t>
            </a:r>
            <a:r>
              <a:rPr lang="en-US" sz="3200" dirty="0" err="1" smtClean="0">
                <a:solidFill>
                  <a:srgbClr val="FF0000"/>
                </a:solidFill>
              </a:rPr>
              <a:t>ঙ্গ</a:t>
            </a:r>
            <a:r>
              <a:rPr lang="en-US" sz="3200" dirty="0" err="1" smtClean="0"/>
              <a:t>ল</a:t>
            </a:r>
            <a:endParaRPr lang="en-US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-2133600" y="22098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ঙ</a:t>
            </a:r>
            <a:endParaRPr lang="en-US" sz="3200" dirty="0"/>
          </a:p>
        </p:txBody>
      </p:sp>
      <p:sp>
        <p:nvSpPr>
          <p:cNvPr id="26" name="Rectangle 25"/>
          <p:cNvSpPr/>
          <p:nvPr/>
        </p:nvSpPr>
        <p:spPr>
          <a:xfrm>
            <a:off x="2286000" y="1859313"/>
            <a:ext cx="1219200" cy="584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114800" y="1859313"/>
            <a:ext cx="1219200" cy="584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715000" y="1859313"/>
            <a:ext cx="1219200" cy="584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-1295400" y="22098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ঙ্গ</a:t>
            </a:r>
            <a:endParaRPr lang="en-US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-3117945" y="2242881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গ</a:t>
            </a:r>
            <a:endParaRPr lang="en-US" sz="3200" dirty="0"/>
          </a:p>
        </p:txBody>
      </p:sp>
      <p:sp>
        <p:nvSpPr>
          <p:cNvPr id="31" name="TextBox 30"/>
          <p:cNvSpPr txBox="1"/>
          <p:nvPr/>
        </p:nvSpPr>
        <p:spPr>
          <a:xfrm>
            <a:off x="498230" y="2859291"/>
            <a:ext cx="1635369" cy="584775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বৃহ</a:t>
            </a:r>
            <a:r>
              <a:rPr lang="en-US" sz="3200" dirty="0" err="1" smtClean="0">
                <a:solidFill>
                  <a:srgbClr val="FF0000"/>
                </a:solidFill>
              </a:rPr>
              <a:t>স্প</a:t>
            </a:r>
            <a:r>
              <a:rPr lang="en-US" sz="3200" dirty="0" err="1" smtClean="0"/>
              <a:t>তি</a:t>
            </a:r>
            <a:endParaRPr lang="en-US" sz="3200" dirty="0"/>
          </a:p>
        </p:txBody>
      </p:sp>
      <p:sp>
        <p:nvSpPr>
          <p:cNvPr id="32" name="TextBox 31"/>
          <p:cNvSpPr txBox="1"/>
          <p:nvPr/>
        </p:nvSpPr>
        <p:spPr>
          <a:xfrm>
            <a:off x="-2168769" y="3209778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স</a:t>
            </a:r>
            <a:endParaRPr lang="en-US" sz="3200" dirty="0"/>
          </a:p>
        </p:txBody>
      </p:sp>
      <p:sp>
        <p:nvSpPr>
          <p:cNvPr id="33" name="Rectangle 32"/>
          <p:cNvSpPr/>
          <p:nvPr/>
        </p:nvSpPr>
        <p:spPr>
          <a:xfrm>
            <a:off x="2250831" y="2859291"/>
            <a:ext cx="1219200" cy="584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079631" y="2859291"/>
            <a:ext cx="1219200" cy="584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679831" y="2859291"/>
            <a:ext cx="1219200" cy="584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-1330569" y="3209778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স্প</a:t>
            </a:r>
            <a:endParaRPr lang="en-US" sz="3200" dirty="0"/>
          </a:p>
        </p:txBody>
      </p:sp>
      <p:sp>
        <p:nvSpPr>
          <p:cNvPr id="37" name="TextBox 36"/>
          <p:cNvSpPr txBox="1"/>
          <p:nvPr/>
        </p:nvSpPr>
        <p:spPr>
          <a:xfrm>
            <a:off x="-3153114" y="3242859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প</a:t>
            </a:r>
            <a:endParaRPr lang="en-US" sz="3200" dirty="0"/>
          </a:p>
        </p:txBody>
      </p:sp>
      <p:sp>
        <p:nvSpPr>
          <p:cNvPr id="38" name="TextBox 37"/>
          <p:cNvSpPr txBox="1"/>
          <p:nvPr/>
        </p:nvSpPr>
        <p:spPr>
          <a:xfrm>
            <a:off x="533400" y="3892350"/>
            <a:ext cx="1295400" cy="584775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স</a:t>
            </a:r>
            <a:r>
              <a:rPr lang="en-US" sz="3200" dirty="0" err="1" smtClean="0">
                <a:solidFill>
                  <a:srgbClr val="FF0000"/>
                </a:solidFill>
              </a:rPr>
              <a:t>প্তা</a:t>
            </a:r>
            <a:r>
              <a:rPr lang="en-US" sz="3200" dirty="0" err="1" smtClean="0"/>
              <a:t>হ</a:t>
            </a:r>
            <a:endParaRPr lang="en-US" sz="3200" dirty="0"/>
          </a:p>
        </p:txBody>
      </p:sp>
      <p:sp>
        <p:nvSpPr>
          <p:cNvPr id="39" name="TextBox 38"/>
          <p:cNvSpPr txBox="1"/>
          <p:nvPr/>
        </p:nvSpPr>
        <p:spPr>
          <a:xfrm>
            <a:off x="-2133600" y="4242837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প</a:t>
            </a:r>
            <a:endParaRPr lang="en-US" sz="3200" dirty="0"/>
          </a:p>
        </p:txBody>
      </p:sp>
      <p:sp>
        <p:nvSpPr>
          <p:cNvPr id="40" name="Rectangle 39"/>
          <p:cNvSpPr/>
          <p:nvPr/>
        </p:nvSpPr>
        <p:spPr>
          <a:xfrm>
            <a:off x="2286000" y="3892350"/>
            <a:ext cx="1219200" cy="584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114800" y="3892350"/>
            <a:ext cx="1219200" cy="584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715000" y="3892350"/>
            <a:ext cx="1219200" cy="584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-1295400" y="4242837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প্ত</a:t>
            </a:r>
            <a:endParaRPr lang="en-US" sz="3200" dirty="0"/>
          </a:p>
        </p:txBody>
      </p:sp>
      <p:sp>
        <p:nvSpPr>
          <p:cNvPr id="44" name="TextBox 43"/>
          <p:cNvSpPr txBox="1"/>
          <p:nvPr/>
        </p:nvSpPr>
        <p:spPr>
          <a:xfrm>
            <a:off x="-3117945" y="4275918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ত</a:t>
            </a:r>
            <a:endParaRPr lang="en-US" sz="3200" dirty="0"/>
          </a:p>
        </p:txBody>
      </p:sp>
      <p:sp>
        <p:nvSpPr>
          <p:cNvPr id="47" name="Rectangle 46"/>
          <p:cNvSpPr/>
          <p:nvPr/>
        </p:nvSpPr>
        <p:spPr>
          <a:xfrm>
            <a:off x="2250831" y="4990125"/>
            <a:ext cx="1219200" cy="584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4079631" y="4990125"/>
            <a:ext cx="1219200" cy="584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5679831" y="4990125"/>
            <a:ext cx="1219200" cy="584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498230" y="4990125"/>
            <a:ext cx="1376290" cy="584775"/>
            <a:chOff x="498230" y="4990125"/>
            <a:chExt cx="1376290" cy="584775"/>
          </a:xfrm>
        </p:grpSpPr>
        <p:sp>
          <p:nvSpPr>
            <p:cNvPr id="45" name="TextBox 44"/>
            <p:cNvSpPr txBox="1"/>
            <p:nvPr/>
          </p:nvSpPr>
          <p:spPr>
            <a:xfrm>
              <a:off x="498230" y="4990125"/>
              <a:ext cx="1371601" cy="584775"/>
            </a:xfrm>
            <a:prstGeom prst="rect">
              <a:avLst/>
            </a:prstGeom>
            <a:noFill/>
            <a:ln w="57150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3200" dirty="0"/>
            </a:p>
          </p:txBody>
        </p:sp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3400" y="5034429"/>
              <a:ext cx="1341120" cy="540471"/>
            </a:xfrm>
            <a:prstGeom prst="rect">
              <a:avLst/>
            </a:prstGeom>
          </p:spPr>
        </p:pic>
      </p:grpSp>
      <p:pic>
        <p:nvPicPr>
          <p:cNvPr id="53" name="Picture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3098" y="5403556"/>
            <a:ext cx="537298" cy="616244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1298" y="5465678"/>
            <a:ext cx="493812" cy="55412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4667" y="5449137"/>
            <a:ext cx="505391" cy="57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05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583 -0.06042 L 0.4125 -0.0604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417 -0.06042 L 0.69584 -0.0474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181 -0.06528 L 0.97848 -0.0652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583 -0.06041 L 0.4125 -0.0604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417 -0.06041 L 0.69584 -0.0474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181 -0.06528 L 0.97848 -0.06528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583 -0.06042 L 0.4125 -0.06042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417 -0.06042 L 0.69584 -0.04746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181 -0.06528 L 0.97848 -0.06528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583 -0.06041 L 0.4125 -0.06041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417 -0.06041 L 0.69584 -0.04745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181 -0.06528 L 0.97848 -0.06528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934 -0.04676 L 0.41267 -0.05856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-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659 -0.0632 L 0.69826 -0.0632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156 -0.06204 L 0.97656 -0.06852 " pathEditMode="relative" rAng="0" ptsTypes="AA">
                                      <p:cBhvr>
                                        <p:cTn id="19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/>
      <p:bldP spid="4" grpId="0" animBg="1"/>
      <p:bldP spid="20" grpId="0" animBg="1"/>
      <p:bldP spid="21" grpId="0" animBg="1"/>
      <p:bldP spid="22" grpId="0"/>
      <p:bldP spid="23" grpId="0"/>
      <p:bldP spid="24" grpId="0" animBg="1"/>
      <p:bldP spid="25" grpId="0"/>
      <p:bldP spid="26" grpId="0" animBg="1"/>
      <p:bldP spid="27" grpId="0" animBg="1"/>
      <p:bldP spid="28" grpId="0" animBg="1"/>
      <p:bldP spid="29" grpId="0"/>
      <p:bldP spid="30" grpId="0"/>
      <p:bldP spid="31" grpId="0" animBg="1"/>
      <p:bldP spid="32" grpId="0"/>
      <p:bldP spid="33" grpId="0" animBg="1"/>
      <p:bldP spid="34" grpId="0" animBg="1"/>
      <p:bldP spid="35" grpId="0" animBg="1"/>
      <p:bldP spid="36" grpId="0"/>
      <p:bldP spid="37" grpId="0"/>
      <p:bldP spid="38" grpId="0" animBg="1"/>
      <p:bldP spid="39" grpId="0"/>
      <p:bldP spid="40" grpId="0" animBg="1"/>
      <p:bldP spid="41" grpId="0" animBg="1"/>
      <p:bldP spid="42" grpId="0" animBg="1"/>
      <p:bldP spid="43" grpId="0"/>
      <p:bldP spid="44" grpId="0"/>
      <p:bldP spid="47" grpId="0" animBg="1"/>
      <p:bldP spid="48" grpId="0" animBg="1"/>
      <p:bldP spid="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-2133600" y="1112487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স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2286000" y="762000"/>
            <a:ext cx="1219200" cy="584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114800" y="762000"/>
            <a:ext cx="1219200" cy="584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715000" y="762000"/>
            <a:ext cx="1219200" cy="584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-1295400" y="1112487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স্ক</a:t>
            </a: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-3117945" y="1145568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ক</a:t>
            </a:r>
            <a:endParaRPr lang="en-US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-2133600" y="22098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ঙ</a:t>
            </a:r>
            <a:endParaRPr lang="en-US" sz="3200" dirty="0"/>
          </a:p>
        </p:txBody>
      </p:sp>
      <p:sp>
        <p:nvSpPr>
          <p:cNvPr id="26" name="Rectangle 25"/>
          <p:cNvSpPr/>
          <p:nvPr/>
        </p:nvSpPr>
        <p:spPr>
          <a:xfrm>
            <a:off x="2286000" y="1859313"/>
            <a:ext cx="1219200" cy="584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114800" y="1859313"/>
            <a:ext cx="1219200" cy="584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715000" y="1859313"/>
            <a:ext cx="1219200" cy="584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-1295400" y="22098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ঙ্গ</a:t>
            </a:r>
            <a:endParaRPr lang="en-US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-3117945" y="2242881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গ</a:t>
            </a:r>
            <a:endParaRPr lang="en-US" sz="3200" dirty="0"/>
          </a:p>
        </p:txBody>
      </p:sp>
      <p:sp>
        <p:nvSpPr>
          <p:cNvPr id="32" name="TextBox 31"/>
          <p:cNvSpPr txBox="1"/>
          <p:nvPr/>
        </p:nvSpPr>
        <p:spPr>
          <a:xfrm>
            <a:off x="-2168769" y="3209778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স</a:t>
            </a:r>
            <a:endParaRPr lang="en-US" sz="3200" dirty="0"/>
          </a:p>
        </p:txBody>
      </p:sp>
      <p:sp>
        <p:nvSpPr>
          <p:cNvPr id="33" name="Rectangle 32"/>
          <p:cNvSpPr/>
          <p:nvPr/>
        </p:nvSpPr>
        <p:spPr>
          <a:xfrm>
            <a:off x="2250831" y="2859291"/>
            <a:ext cx="1219200" cy="584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079631" y="2859291"/>
            <a:ext cx="1219200" cy="584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679831" y="2859291"/>
            <a:ext cx="1219200" cy="584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-1330569" y="3209778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স্প</a:t>
            </a:r>
            <a:endParaRPr lang="en-US" sz="3200" dirty="0"/>
          </a:p>
        </p:txBody>
      </p:sp>
      <p:sp>
        <p:nvSpPr>
          <p:cNvPr id="37" name="TextBox 36"/>
          <p:cNvSpPr txBox="1"/>
          <p:nvPr/>
        </p:nvSpPr>
        <p:spPr>
          <a:xfrm>
            <a:off x="-3153114" y="3242859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প</a:t>
            </a:r>
            <a:endParaRPr lang="en-US" sz="3200" dirty="0"/>
          </a:p>
        </p:txBody>
      </p:sp>
      <p:sp>
        <p:nvSpPr>
          <p:cNvPr id="39" name="TextBox 38"/>
          <p:cNvSpPr txBox="1"/>
          <p:nvPr/>
        </p:nvSpPr>
        <p:spPr>
          <a:xfrm>
            <a:off x="-2133600" y="4242837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প</a:t>
            </a:r>
            <a:endParaRPr lang="en-US" sz="3200" dirty="0"/>
          </a:p>
        </p:txBody>
      </p:sp>
      <p:sp>
        <p:nvSpPr>
          <p:cNvPr id="40" name="Rectangle 39"/>
          <p:cNvSpPr/>
          <p:nvPr/>
        </p:nvSpPr>
        <p:spPr>
          <a:xfrm>
            <a:off x="2286000" y="3892350"/>
            <a:ext cx="1219200" cy="584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114800" y="3892350"/>
            <a:ext cx="1219200" cy="584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715000" y="3892350"/>
            <a:ext cx="1219200" cy="584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-1295400" y="4242837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প্ত</a:t>
            </a:r>
            <a:endParaRPr lang="en-US" sz="3200" dirty="0"/>
          </a:p>
        </p:txBody>
      </p:sp>
      <p:sp>
        <p:nvSpPr>
          <p:cNvPr id="44" name="TextBox 43"/>
          <p:cNvSpPr txBox="1"/>
          <p:nvPr/>
        </p:nvSpPr>
        <p:spPr>
          <a:xfrm>
            <a:off x="-3117945" y="4275918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ত</a:t>
            </a:r>
            <a:endParaRPr lang="en-US" sz="3200" dirty="0"/>
          </a:p>
        </p:txBody>
      </p:sp>
      <p:sp>
        <p:nvSpPr>
          <p:cNvPr id="47" name="Rectangle 46"/>
          <p:cNvSpPr/>
          <p:nvPr/>
        </p:nvSpPr>
        <p:spPr>
          <a:xfrm>
            <a:off x="2250831" y="4990125"/>
            <a:ext cx="1219200" cy="584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4079631" y="4990125"/>
            <a:ext cx="1219200" cy="584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5679831" y="4990125"/>
            <a:ext cx="1219200" cy="584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3098" y="5403556"/>
            <a:ext cx="537298" cy="616244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1298" y="5465678"/>
            <a:ext cx="493812" cy="55412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4667" y="5449137"/>
            <a:ext cx="505391" cy="57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04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44444E-6 L 0.4125 -0.0604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417 -0.06042 L 0.69584 -0.0474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181 -0.06528 L 0.97848 -0.0652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0.4125 -0.0604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3" y="-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417 -0.06041 L 0.69584 -0.0474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181 -0.06528 L 0.97848 -0.06528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6945E-18 -3.33333E-6 L 0.4125 -0.06042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59" y="-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417 -0.06042 L 0.69584 -0.04746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181 -0.06528 L 0.97848 -0.06528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4125 -0.06041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3" y="-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417 -0.06041 L 0.69584 -0.04745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181 -0.06528 L 0.97848 -0.06528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0.41267 -0.05856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42" y="-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659 -0.0632 L 0.69826 -0.0632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156 -0.06204 L 0.97656 -0.06852 " pathEditMode="relative" rAng="0" ptsTypes="AA">
                                      <p:cBhvr>
                                        <p:cTn id="16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" grpId="0" animBg="1"/>
      <p:bldP spid="20" grpId="0" animBg="1"/>
      <p:bldP spid="21" grpId="0" animBg="1"/>
      <p:bldP spid="22" grpId="0"/>
      <p:bldP spid="23" grpId="0"/>
      <p:bldP spid="25" grpId="0"/>
      <p:bldP spid="26" grpId="0" animBg="1"/>
      <p:bldP spid="27" grpId="0" animBg="1"/>
      <p:bldP spid="28" grpId="0" animBg="1"/>
      <p:bldP spid="29" grpId="0"/>
      <p:bldP spid="30" grpId="0"/>
      <p:bldP spid="32" grpId="0"/>
      <p:bldP spid="33" grpId="0" animBg="1"/>
      <p:bldP spid="34" grpId="0" animBg="1"/>
      <p:bldP spid="35" grpId="0" animBg="1"/>
      <p:bldP spid="36" grpId="0"/>
      <p:bldP spid="37" grpId="0"/>
      <p:bldP spid="39" grpId="0"/>
      <p:bldP spid="40" grpId="0" animBg="1"/>
      <p:bldP spid="41" grpId="0" animBg="1"/>
      <p:bldP spid="42" grpId="0" animBg="1"/>
      <p:bldP spid="43" grpId="0"/>
      <p:bldP spid="44" grpId="0"/>
      <p:bldP spid="47" grpId="0" animBg="1"/>
      <p:bldP spid="48" grpId="0" animBg="1"/>
      <p:bldP spid="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que 2"/>
          <p:cNvSpPr/>
          <p:nvPr/>
        </p:nvSpPr>
        <p:spPr>
          <a:xfrm>
            <a:off x="1676400" y="838200"/>
            <a:ext cx="6629400" cy="1447800"/>
          </a:xfrm>
          <a:prstGeom prst="plaqu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/>
              <a:t>পাঠ্যবই সংযোগ</a:t>
            </a:r>
            <a:endParaRPr lang="en-US" sz="6000" dirty="0"/>
          </a:p>
        </p:txBody>
      </p:sp>
      <p:sp>
        <p:nvSpPr>
          <p:cNvPr id="4" name="Round Diagonal Corner Rectangle 3"/>
          <p:cNvSpPr/>
          <p:nvPr/>
        </p:nvSpPr>
        <p:spPr>
          <a:xfrm>
            <a:off x="381000" y="3267075"/>
            <a:ext cx="8458200" cy="1495425"/>
          </a:xfrm>
          <a:prstGeom prst="round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0070C0"/>
                </a:solidFill>
              </a:rPr>
              <a:t>পৃষ্ঠা ঃ </a:t>
            </a:r>
            <a:r>
              <a:rPr lang="en-US" sz="3600" dirty="0" smtClean="0">
                <a:solidFill>
                  <a:srgbClr val="0070C0"/>
                </a:solidFill>
              </a:rPr>
              <a:t>৬২</a:t>
            </a:r>
            <a:r>
              <a:rPr lang="bn-IN" sz="3600" dirty="0" smtClean="0">
                <a:solidFill>
                  <a:srgbClr val="0070C0"/>
                </a:solidFill>
              </a:rPr>
              <a:t> [ </a:t>
            </a:r>
            <a:r>
              <a:rPr lang="en-US" sz="3600" dirty="0" err="1" smtClean="0">
                <a:solidFill>
                  <a:srgbClr val="0070C0"/>
                </a:solidFill>
              </a:rPr>
              <a:t>মুমুর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সাত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দিন</a:t>
            </a:r>
            <a:r>
              <a:rPr lang="bn-IN" sz="3600" dirty="0" smtClean="0">
                <a:solidFill>
                  <a:srgbClr val="0070C0"/>
                </a:solidFill>
              </a:rPr>
              <a:t> ]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69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1066800" y="381000"/>
            <a:ext cx="7467600" cy="1371600"/>
          </a:xfrm>
          <a:prstGeom prst="round2Diag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</a:rPr>
              <a:t>দলী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</a:rPr>
              <a:t>কাজ</a:t>
            </a:r>
            <a:endParaRPr lang="en-US" sz="4800" dirty="0" smtClean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62000" y="2247900"/>
            <a:ext cx="2209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</a:rPr>
              <a:t>লাল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দল</a:t>
            </a:r>
            <a:endParaRPr lang="en-US" sz="3200" dirty="0" smtClean="0">
              <a:solidFill>
                <a:srgbClr val="FFFF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248400" y="2247900"/>
            <a:ext cx="1905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নীল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দল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8600" y="3657600"/>
            <a:ext cx="4038600" cy="2362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</a:rPr>
              <a:t>কিছু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যুক্তবর্ণের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কার্ড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থেকে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পাঠ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সংশিষ্ট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যুক্তবর্ণ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খোঁজা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এবং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যুক্তবর্ণ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যে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দুই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বর্ণ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আছে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তা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খোজা</a:t>
            </a:r>
            <a:r>
              <a:rPr lang="en-US" sz="2800" dirty="0" smtClean="0">
                <a:solidFill>
                  <a:srgbClr val="FFFF00"/>
                </a:solidFill>
              </a:rPr>
              <a:t> ও </a:t>
            </a:r>
            <a:r>
              <a:rPr lang="en-US" sz="2800" dirty="0" err="1" smtClean="0">
                <a:solidFill>
                  <a:srgbClr val="FFFF00"/>
                </a:solidFill>
              </a:rPr>
              <a:t>সাজানো</a:t>
            </a:r>
            <a:endParaRPr lang="en-US" sz="2800" dirty="0" smtClean="0">
              <a:solidFill>
                <a:srgbClr val="FFFF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800600" y="3657600"/>
            <a:ext cx="4038600" cy="2362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</a:rPr>
              <a:t>কিছু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যুক্তবর্ণের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কার্ড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থেকে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পাঠ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সংশিষ্ট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যুক্তবর্ণ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খোঁজা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এবং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যুক্তবর্ণ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যে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দুই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বর্ণ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আছে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তা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খোজা</a:t>
            </a:r>
            <a:r>
              <a:rPr lang="en-US" sz="2800" dirty="0" smtClean="0">
                <a:solidFill>
                  <a:srgbClr val="FFFF00"/>
                </a:solidFill>
              </a:rPr>
              <a:t> ও </a:t>
            </a:r>
            <a:r>
              <a:rPr lang="en-US" sz="2800" dirty="0" err="1" smtClean="0">
                <a:solidFill>
                  <a:srgbClr val="FFFF00"/>
                </a:solidFill>
              </a:rPr>
              <a:t>সাজানো</a:t>
            </a:r>
            <a:endParaRPr lang="en-US" sz="28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33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33400" y="228600"/>
            <a:ext cx="7924799" cy="2819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/>
              <a:t>একক</a:t>
            </a:r>
            <a:r>
              <a:rPr lang="en-US" sz="6000" dirty="0" smtClean="0"/>
              <a:t> </a:t>
            </a:r>
            <a:r>
              <a:rPr lang="en-US" sz="6000" dirty="0" err="1" smtClean="0"/>
              <a:t>কাজ</a:t>
            </a:r>
            <a:r>
              <a:rPr lang="en-US" sz="6000" dirty="0" smtClean="0"/>
              <a:t> ও </a:t>
            </a:r>
          </a:p>
          <a:p>
            <a:pPr algn="ctr"/>
            <a:r>
              <a:rPr lang="bn-IN" sz="6000" dirty="0" smtClean="0"/>
              <a:t>মূল্যায়ন</a:t>
            </a:r>
            <a:endParaRPr lang="en-US" sz="6000" dirty="0"/>
          </a:p>
        </p:txBody>
      </p:sp>
      <p:sp>
        <p:nvSpPr>
          <p:cNvPr id="3" name="Rectangle 2"/>
          <p:cNvSpPr/>
          <p:nvPr/>
        </p:nvSpPr>
        <p:spPr>
          <a:xfrm>
            <a:off x="285750" y="3276600"/>
            <a:ext cx="8534400" cy="2209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q"/>
            </a:pPr>
            <a:r>
              <a:rPr lang="bn-IN" sz="3200" dirty="0" smtClean="0">
                <a:solidFill>
                  <a:srgbClr val="7030A0"/>
                </a:solidFill>
              </a:rPr>
              <a:t>কয়েকজন শিক্ষার্থী</a:t>
            </a:r>
            <a:r>
              <a:rPr lang="en-US" sz="3200" dirty="0" err="1" smtClean="0">
                <a:solidFill>
                  <a:srgbClr val="7030A0"/>
                </a:solidFill>
              </a:rPr>
              <a:t>কে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বোর্ডে</a:t>
            </a:r>
            <a:r>
              <a:rPr lang="en-US" sz="3200" dirty="0" smtClean="0">
                <a:solidFill>
                  <a:srgbClr val="7030A0"/>
                </a:solidFill>
              </a:rPr>
              <a:t>  </a:t>
            </a:r>
            <a:r>
              <a:rPr lang="en-US" sz="3200" dirty="0" err="1" smtClean="0">
                <a:solidFill>
                  <a:srgbClr val="7030A0"/>
                </a:solidFill>
              </a:rPr>
              <a:t>এনে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যুক্তবর্ণ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ভেঙ্গে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লিখতে</a:t>
            </a:r>
            <a:r>
              <a:rPr lang="en-US" sz="3200" dirty="0" smtClean="0">
                <a:solidFill>
                  <a:srgbClr val="7030A0"/>
                </a:solidFill>
              </a:rPr>
              <a:t>  </a:t>
            </a:r>
            <a:r>
              <a:rPr lang="bn-IN" sz="3200" dirty="0" smtClean="0">
                <a:solidFill>
                  <a:srgbClr val="7030A0"/>
                </a:solidFill>
              </a:rPr>
              <a:t>বলব?</a:t>
            </a:r>
          </a:p>
        </p:txBody>
      </p:sp>
    </p:spTree>
    <p:extLst>
      <p:ext uri="{BB962C8B-B14F-4D97-AF65-F5344CB8AC3E}">
        <p14:creationId xmlns:p14="http://schemas.microsoft.com/office/powerpoint/2010/main" val="338501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33400" y="228600"/>
            <a:ext cx="7924799" cy="2819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/>
              <a:t>নিরাময়</a:t>
            </a:r>
            <a:endParaRPr lang="en-US" sz="6000" dirty="0"/>
          </a:p>
        </p:txBody>
      </p:sp>
      <p:sp>
        <p:nvSpPr>
          <p:cNvPr id="3" name="Rectangle 2"/>
          <p:cNvSpPr/>
          <p:nvPr/>
        </p:nvSpPr>
        <p:spPr>
          <a:xfrm>
            <a:off x="285750" y="3276600"/>
            <a:ext cx="8534400" cy="2209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q"/>
            </a:pPr>
            <a:r>
              <a:rPr lang="en-US" sz="3200" dirty="0" err="1" smtClean="0">
                <a:solidFill>
                  <a:srgbClr val="7030A0"/>
                </a:solidFill>
              </a:rPr>
              <a:t>নিজে</a:t>
            </a:r>
            <a:r>
              <a:rPr lang="en-US" sz="3200" dirty="0" smtClean="0">
                <a:solidFill>
                  <a:srgbClr val="7030A0"/>
                </a:solidFill>
              </a:rPr>
              <a:t> ও </a:t>
            </a:r>
            <a:r>
              <a:rPr lang="en-US" sz="3200" dirty="0" err="1" smtClean="0">
                <a:solidFill>
                  <a:srgbClr val="7030A0"/>
                </a:solidFill>
              </a:rPr>
              <a:t>পারগ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শিক্ষার্থীদের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দ্বারা</a:t>
            </a:r>
            <a:r>
              <a:rPr lang="en-US" sz="3200" dirty="0" smtClean="0">
                <a:solidFill>
                  <a:srgbClr val="7030A0"/>
                </a:solidFill>
              </a:rPr>
              <a:t>।</a:t>
            </a:r>
            <a:endParaRPr lang="bn-IN" sz="3200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13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524000" y="304800"/>
            <a:ext cx="5181600" cy="2286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err="1" smtClean="0"/>
              <a:t>ধন্যবাদ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743200"/>
            <a:ext cx="51054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27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1524000" y="0"/>
            <a:ext cx="5791200" cy="2133600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7200" dirty="0" smtClean="0"/>
              <a:t>শিক্ষক পরিচিতি</a:t>
            </a:r>
            <a:endParaRPr lang="en-US" sz="7200" dirty="0"/>
          </a:p>
        </p:txBody>
      </p:sp>
      <p:sp>
        <p:nvSpPr>
          <p:cNvPr id="3" name="Horizontal Scroll 2"/>
          <p:cNvSpPr/>
          <p:nvPr/>
        </p:nvSpPr>
        <p:spPr>
          <a:xfrm>
            <a:off x="533400" y="2486024"/>
            <a:ext cx="8229600" cy="3305175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002060"/>
                </a:solidFill>
              </a:rPr>
              <a:t>নামঃ </a:t>
            </a:r>
            <a:r>
              <a:rPr lang="en-US" sz="2400" dirty="0" err="1" smtClean="0">
                <a:solidFill>
                  <a:srgbClr val="002060"/>
                </a:solidFill>
              </a:rPr>
              <a:t>দীপ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নারায়ন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বিশ্বাস</a:t>
            </a:r>
            <a:endParaRPr lang="bn-IN" sz="2400" dirty="0" smtClean="0">
              <a:solidFill>
                <a:srgbClr val="002060"/>
              </a:solidFill>
            </a:endParaRPr>
          </a:p>
          <a:p>
            <a:pPr algn="ctr"/>
            <a:r>
              <a:rPr lang="bn-IN" sz="2400" dirty="0" smtClean="0">
                <a:solidFill>
                  <a:srgbClr val="7030A0"/>
                </a:solidFill>
              </a:rPr>
              <a:t>পদবীঃ </a:t>
            </a:r>
            <a:r>
              <a:rPr lang="en-US" sz="2400" dirty="0" err="1" smtClean="0">
                <a:solidFill>
                  <a:srgbClr val="7030A0"/>
                </a:solidFill>
              </a:rPr>
              <a:t>সহকারী</a:t>
            </a:r>
            <a:r>
              <a:rPr lang="bn-IN" sz="2400" dirty="0" smtClean="0">
                <a:solidFill>
                  <a:srgbClr val="7030A0"/>
                </a:solidFill>
              </a:rPr>
              <a:t> শিক্ষক</a:t>
            </a:r>
          </a:p>
          <a:p>
            <a:pPr algn="ctr"/>
            <a:r>
              <a:rPr lang="bn-IN" sz="2400" dirty="0" smtClean="0">
                <a:solidFill>
                  <a:srgbClr val="002060"/>
                </a:solidFill>
              </a:rPr>
              <a:t>বিদ্যালয়ের নামঃ </a:t>
            </a:r>
            <a:r>
              <a:rPr lang="en-US" sz="2400" dirty="0" err="1" smtClean="0">
                <a:solidFill>
                  <a:srgbClr val="002060"/>
                </a:solidFill>
              </a:rPr>
              <a:t>বিষ্ণুপুর</a:t>
            </a:r>
            <a:r>
              <a:rPr lang="bn-IN" sz="2400" dirty="0" smtClean="0">
                <a:solidFill>
                  <a:srgbClr val="002060"/>
                </a:solidFill>
              </a:rPr>
              <a:t> সঃ প্রাঃ বিঃ</a:t>
            </a:r>
          </a:p>
          <a:p>
            <a:pPr algn="ctr"/>
            <a:r>
              <a:rPr lang="en-US" sz="2400" dirty="0" err="1" smtClean="0">
                <a:solidFill>
                  <a:srgbClr val="002060"/>
                </a:solidFill>
              </a:rPr>
              <a:t>সদর</a:t>
            </a:r>
            <a:r>
              <a:rPr lang="en-US" sz="2400" dirty="0" smtClean="0">
                <a:solidFill>
                  <a:srgbClr val="002060"/>
                </a:solidFill>
              </a:rPr>
              <a:t> , </a:t>
            </a:r>
            <a:r>
              <a:rPr lang="en-US" sz="2400" dirty="0" err="1" smtClean="0">
                <a:solidFill>
                  <a:srgbClr val="002060"/>
                </a:solidFill>
              </a:rPr>
              <a:t>নড়াইল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84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90600" y="561975"/>
            <a:ext cx="6705600" cy="1752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accent6">
                    <a:lumMod val="50000"/>
                  </a:schemeClr>
                </a:solidFill>
              </a:rPr>
              <a:t>পাঠ পরিচিতি</a:t>
            </a:r>
            <a:endParaRPr lang="en-US" sz="6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2895600"/>
            <a:ext cx="7924800" cy="2819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7030A0"/>
                </a:solidFill>
              </a:rPr>
              <a:t>শ্রেণি ঃপ্রথম</a:t>
            </a:r>
          </a:p>
          <a:p>
            <a:pPr algn="ctr"/>
            <a:r>
              <a:rPr lang="bn-IN" sz="2400" dirty="0" smtClean="0">
                <a:solidFill>
                  <a:srgbClr val="7030A0"/>
                </a:solidFill>
              </a:rPr>
              <a:t>বিষয় ঃ বাংলা</a:t>
            </a:r>
          </a:p>
          <a:p>
            <a:pPr algn="ctr"/>
            <a:r>
              <a:rPr lang="bn-IN" sz="2400" dirty="0" smtClean="0">
                <a:solidFill>
                  <a:srgbClr val="7030A0"/>
                </a:solidFill>
              </a:rPr>
              <a:t>পাঠের শিরোনাম </a:t>
            </a:r>
            <a:r>
              <a:rPr lang="en-US" sz="2400" dirty="0" smtClean="0">
                <a:solidFill>
                  <a:srgbClr val="7030A0"/>
                </a:solidFill>
              </a:rPr>
              <a:t>: </a:t>
            </a:r>
            <a:r>
              <a:rPr lang="en-US" sz="2400" dirty="0" err="1" smtClean="0">
                <a:solidFill>
                  <a:srgbClr val="7030A0"/>
                </a:solidFill>
              </a:rPr>
              <a:t>মুমুর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সাত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দিন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</a:p>
          <a:p>
            <a:pPr algn="ctr"/>
            <a:r>
              <a:rPr lang="en-US" sz="2400" dirty="0" smtClean="0">
                <a:solidFill>
                  <a:srgbClr val="7030A0"/>
                </a:solidFill>
              </a:rPr>
              <a:t>( </a:t>
            </a:r>
            <a:r>
              <a:rPr lang="en-US" sz="2400" dirty="0" err="1" smtClean="0">
                <a:solidFill>
                  <a:srgbClr val="7030A0"/>
                </a:solidFill>
              </a:rPr>
              <a:t>যুক্তবর্ণ</a:t>
            </a:r>
            <a:r>
              <a:rPr lang="en-US" sz="2400" dirty="0" smtClean="0">
                <a:solidFill>
                  <a:srgbClr val="7030A0"/>
                </a:solidFill>
              </a:rPr>
              <a:t>)</a:t>
            </a:r>
            <a:endParaRPr lang="bn-IN" sz="2400" dirty="0" smtClean="0">
              <a:solidFill>
                <a:srgbClr val="7030A0"/>
              </a:solidFill>
            </a:endParaRPr>
          </a:p>
          <a:p>
            <a:pPr algn="ctr"/>
            <a:r>
              <a:rPr lang="bn-IN" sz="2400" dirty="0" smtClean="0">
                <a:solidFill>
                  <a:srgbClr val="7030A0"/>
                </a:solidFill>
              </a:rPr>
              <a:t>সময় ঃ৪৫ মিনিট </a:t>
            </a:r>
          </a:p>
          <a:p>
            <a:pPr algn="ctr"/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77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76200" y="228600"/>
            <a:ext cx="8991599" cy="198120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/>
              <a:t>চল, এখন আমরা একটা ভিডি ও দেখি............</a:t>
            </a:r>
            <a:endParaRPr lang="en-US" sz="3600" dirty="0"/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3092019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618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400175" y="914400"/>
            <a:ext cx="6553200" cy="2057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2">
                    <a:lumMod val="75000"/>
                  </a:schemeClr>
                </a:solidFill>
              </a:rPr>
              <a:t>আজকের পাঠ </a:t>
            </a:r>
            <a:endParaRPr lang="en-US" sz="5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533400" y="3200400"/>
            <a:ext cx="8153400" cy="251460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7030A0"/>
                </a:solidFill>
              </a:rPr>
              <a:t>মুমুর</a:t>
            </a:r>
            <a:r>
              <a:rPr lang="en-US" sz="6600" dirty="0" smtClean="0">
                <a:solidFill>
                  <a:srgbClr val="7030A0"/>
                </a:solidFill>
              </a:rPr>
              <a:t>  </a:t>
            </a:r>
            <a:r>
              <a:rPr lang="en-US" sz="6600" dirty="0" err="1" smtClean="0">
                <a:solidFill>
                  <a:srgbClr val="7030A0"/>
                </a:solidFill>
              </a:rPr>
              <a:t>সাত</a:t>
            </a:r>
            <a:r>
              <a:rPr lang="en-US" sz="6600" dirty="0" smtClean="0">
                <a:solidFill>
                  <a:srgbClr val="7030A0"/>
                </a:solidFill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</a:rPr>
              <a:t>দিন</a:t>
            </a:r>
            <a:endParaRPr lang="en-US" sz="6600" dirty="0" smtClean="0">
              <a:solidFill>
                <a:srgbClr val="7030A0"/>
              </a:solidFill>
            </a:endParaRPr>
          </a:p>
          <a:p>
            <a:pPr algn="ctr"/>
            <a:r>
              <a:rPr lang="en-US" sz="6600" dirty="0" smtClean="0">
                <a:solidFill>
                  <a:srgbClr val="7030A0"/>
                </a:solidFill>
              </a:rPr>
              <a:t>(</a:t>
            </a:r>
            <a:r>
              <a:rPr lang="en-US" sz="6600" dirty="0" err="1" smtClean="0">
                <a:solidFill>
                  <a:srgbClr val="7030A0"/>
                </a:solidFill>
              </a:rPr>
              <a:t>যুক্তবর্ণ</a:t>
            </a:r>
            <a:r>
              <a:rPr lang="en-US" sz="6600" dirty="0" smtClean="0">
                <a:solidFill>
                  <a:srgbClr val="7030A0"/>
                </a:solidFill>
              </a:rPr>
              <a:t>)</a:t>
            </a:r>
            <a:endParaRPr lang="bn-IN" sz="6600" dirty="0" smtClean="0">
              <a:solidFill>
                <a:srgbClr val="7030A0"/>
              </a:solidFill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94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/>
          <p:cNvSpPr/>
          <p:nvPr/>
        </p:nvSpPr>
        <p:spPr>
          <a:xfrm>
            <a:off x="852486" y="295275"/>
            <a:ext cx="7620000" cy="1752600"/>
          </a:xfrm>
          <a:prstGeom prst="plaqu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9600" dirty="0" smtClean="0"/>
              <a:t>শিক্ষনফল</a:t>
            </a:r>
            <a:endParaRPr lang="en-US" sz="11500" dirty="0"/>
          </a:p>
        </p:txBody>
      </p:sp>
      <p:sp>
        <p:nvSpPr>
          <p:cNvPr id="3" name="Round Diagonal Corner Rectangle 2"/>
          <p:cNvSpPr/>
          <p:nvPr/>
        </p:nvSpPr>
        <p:spPr>
          <a:xfrm>
            <a:off x="752474" y="2514600"/>
            <a:ext cx="7820025" cy="914400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rgbClr val="002060"/>
                </a:solidFill>
              </a:rPr>
              <a:t>লেখা</a:t>
            </a:r>
            <a:r>
              <a:rPr lang="bn-IN" sz="2400" dirty="0" smtClean="0">
                <a:solidFill>
                  <a:srgbClr val="002060"/>
                </a:solidFill>
              </a:rPr>
              <a:t> .</a:t>
            </a:r>
            <a:r>
              <a:rPr lang="en-US" sz="2400" dirty="0"/>
              <a:t> </a:t>
            </a:r>
            <a:endParaRPr lang="en-US" sz="2400" dirty="0" smtClean="0"/>
          </a:p>
          <a:p>
            <a:r>
              <a:rPr lang="en-US" sz="2400" dirty="0" smtClean="0"/>
              <a:t>১.৪.১ </a:t>
            </a:r>
            <a:r>
              <a:rPr lang="en-US" sz="2400" dirty="0" err="1" smtClean="0"/>
              <a:t>যুক্তবর্ণ</a:t>
            </a:r>
            <a:r>
              <a:rPr lang="en-US" sz="2400" dirty="0" smtClean="0"/>
              <a:t> </a:t>
            </a:r>
            <a:r>
              <a:rPr lang="en-US" sz="2400" dirty="0" err="1" smtClean="0"/>
              <a:t>ভেঙ্গে</a:t>
            </a:r>
            <a:r>
              <a:rPr lang="en-US" sz="2400" dirty="0" smtClean="0"/>
              <a:t> </a:t>
            </a:r>
            <a:r>
              <a:rPr lang="en-US" sz="2400" dirty="0"/>
              <a:t> </a:t>
            </a:r>
            <a:r>
              <a:rPr lang="en-US" sz="2400" dirty="0" err="1" smtClean="0"/>
              <a:t>লিখতে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পারবে</a:t>
            </a:r>
            <a:r>
              <a:rPr lang="en-US" sz="2400" dirty="0" smtClean="0"/>
              <a:t> 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7481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/>
          <p:cNvSpPr/>
          <p:nvPr/>
        </p:nvSpPr>
        <p:spPr>
          <a:xfrm>
            <a:off x="852486" y="295274"/>
            <a:ext cx="7834314" cy="3971925"/>
          </a:xfrm>
          <a:prstGeom prst="plaqu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err="1" smtClean="0"/>
              <a:t>পূর্ব</a:t>
            </a:r>
            <a:r>
              <a:rPr lang="en-US" sz="9600" dirty="0" smtClean="0"/>
              <a:t> </a:t>
            </a:r>
            <a:r>
              <a:rPr lang="en-US" sz="9600" dirty="0" err="1" smtClean="0"/>
              <a:t>পাঠ</a:t>
            </a:r>
            <a:r>
              <a:rPr lang="en-US" sz="9600" dirty="0" smtClean="0"/>
              <a:t> </a:t>
            </a:r>
            <a:r>
              <a:rPr lang="en-US" sz="9600" dirty="0" err="1" smtClean="0"/>
              <a:t>থেকে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326237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1600" y="816240"/>
            <a:ext cx="445987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err="1"/>
              <a:t>মুমু</a:t>
            </a:r>
            <a:r>
              <a:rPr lang="en-US" sz="4000" dirty="0"/>
              <a:t> </a:t>
            </a:r>
            <a:r>
              <a:rPr lang="en-US" sz="4000" dirty="0" err="1"/>
              <a:t>রোজ</a:t>
            </a:r>
            <a:r>
              <a:rPr lang="en-US" sz="4000" dirty="0"/>
              <a:t> </a:t>
            </a:r>
            <a:r>
              <a:rPr lang="en-US" sz="4000" dirty="0" err="1"/>
              <a:t>স্কুলে</a:t>
            </a:r>
            <a:r>
              <a:rPr lang="en-US" sz="4000" dirty="0"/>
              <a:t> </a:t>
            </a:r>
            <a:r>
              <a:rPr lang="en-US" sz="4000" dirty="0" err="1"/>
              <a:t>যায়</a:t>
            </a:r>
            <a:r>
              <a:rPr lang="en-US" sz="4000" dirty="0"/>
              <a:t>।</a:t>
            </a:r>
          </a:p>
          <a:p>
            <a:pPr algn="ctr"/>
            <a:endParaRPr lang="en-US" sz="4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" name="20200428-10344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62000" y="6858000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71600" y="1808449"/>
            <a:ext cx="364715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err="1"/>
              <a:t>লেখাপড়া</a:t>
            </a:r>
            <a:r>
              <a:rPr lang="en-US" sz="4000" dirty="0"/>
              <a:t> </a:t>
            </a:r>
            <a:r>
              <a:rPr lang="en-US" sz="4000" dirty="0" err="1"/>
              <a:t>করে</a:t>
            </a:r>
            <a:r>
              <a:rPr lang="en-US" sz="4000" dirty="0"/>
              <a:t> ।</a:t>
            </a:r>
          </a:p>
          <a:p>
            <a:pPr algn="ctr"/>
            <a:endParaRPr lang="en-US" sz="4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6" name="20200428-10351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1445" end="4194.25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981200" y="6858000"/>
            <a:ext cx="609600" cy="609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03551" y="2854880"/>
            <a:ext cx="72827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err="1"/>
              <a:t>শনিবার</a:t>
            </a:r>
            <a:r>
              <a:rPr lang="en-US" sz="4000" dirty="0"/>
              <a:t> </a:t>
            </a:r>
            <a:r>
              <a:rPr lang="en-US" sz="4000" dirty="0" err="1"/>
              <a:t>সে</a:t>
            </a:r>
            <a:r>
              <a:rPr lang="en-US" sz="4000" dirty="0"/>
              <a:t> </a:t>
            </a:r>
            <a:r>
              <a:rPr lang="en-US" sz="4000" dirty="0" err="1"/>
              <a:t>পড়ার</a:t>
            </a:r>
            <a:r>
              <a:rPr lang="en-US" sz="4000" dirty="0"/>
              <a:t> </a:t>
            </a:r>
            <a:r>
              <a:rPr lang="en-US" sz="4000" dirty="0" err="1"/>
              <a:t>টেবিল</a:t>
            </a:r>
            <a:r>
              <a:rPr lang="en-US" sz="4000" dirty="0"/>
              <a:t> </a:t>
            </a:r>
            <a:r>
              <a:rPr lang="en-US" sz="4000" dirty="0" err="1"/>
              <a:t>সাজায়</a:t>
            </a:r>
            <a:r>
              <a:rPr lang="en-US" sz="4000" dirty="0"/>
              <a:t> ।</a:t>
            </a:r>
          </a:p>
        </p:txBody>
      </p:sp>
      <p:pic>
        <p:nvPicPr>
          <p:cNvPr id="8" name="20200428-103527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546528" y="6858000"/>
            <a:ext cx="609600" cy="609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203551" y="3856897"/>
            <a:ext cx="77348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err="1"/>
              <a:t>রবিবার</a:t>
            </a:r>
            <a:r>
              <a:rPr lang="en-US" sz="4000" dirty="0"/>
              <a:t> </a:t>
            </a:r>
            <a:r>
              <a:rPr lang="en-US" sz="4000" dirty="0" err="1"/>
              <a:t>সে</a:t>
            </a:r>
            <a:r>
              <a:rPr lang="en-US" sz="4000" dirty="0"/>
              <a:t> </a:t>
            </a:r>
            <a:r>
              <a:rPr lang="en-US" sz="4000" dirty="0" err="1"/>
              <a:t>বাগান</a:t>
            </a:r>
            <a:r>
              <a:rPr lang="en-US" sz="4000" dirty="0"/>
              <a:t> </a:t>
            </a:r>
            <a:r>
              <a:rPr lang="en-US" sz="4000" dirty="0" err="1"/>
              <a:t>দেখাশোনা</a:t>
            </a:r>
            <a:r>
              <a:rPr lang="en-US" sz="4000" dirty="0"/>
              <a:t> </a:t>
            </a:r>
            <a:r>
              <a:rPr lang="en-US" sz="4000" dirty="0" err="1"/>
              <a:t>করে</a:t>
            </a:r>
            <a:r>
              <a:rPr lang="en-US" sz="4000" dirty="0"/>
              <a:t> । </a:t>
            </a:r>
          </a:p>
        </p:txBody>
      </p:sp>
      <p:pic>
        <p:nvPicPr>
          <p:cNvPr id="10" name="20200428-103535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648044" y="6960430"/>
            <a:ext cx="609600" cy="609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55527" y="4702878"/>
            <a:ext cx="47500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err="1"/>
              <a:t>সোমবার</a:t>
            </a:r>
            <a:r>
              <a:rPr lang="en-US" sz="4000" dirty="0"/>
              <a:t>  </a:t>
            </a:r>
            <a:r>
              <a:rPr lang="en-US" sz="4000" dirty="0" err="1"/>
              <a:t>গান</a:t>
            </a:r>
            <a:r>
              <a:rPr lang="en-US" sz="4000" dirty="0"/>
              <a:t> </a:t>
            </a:r>
            <a:r>
              <a:rPr lang="en-US" sz="4000" dirty="0" err="1"/>
              <a:t>শেখে</a:t>
            </a:r>
            <a:r>
              <a:rPr lang="en-US" sz="4000" dirty="0"/>
              <a:t> ।</a:t>
            </a:r>
          </a:p>
        </p:txBody>
      </p:sp>
      <p:pic>
        <p:nvPicPr>
          <p:cNvPr id="12" name="20200428-103542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387516" y="6940377"/>
            <a:ext cx="609600" cy="6096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265523" y="5537343"/>
            <a:ext cx="51716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err="1"/>
              <a:t>মঙ্গলবার</a:t>
            </a:r>
            <a:r>
              <a:rPr lang="en-US" sz="4000" dirty="0"/>
              <a:t> </a:t>
            </a:r>
            <a:r>
              <a:rPr lang="en-US" sz="4000" dirty="0" err="1"/>
              <a:t>সাঁতার</a:t>
            </a:r>
            <a:r>
              <a:rPr lang="en-US" sz="4000" dirty="0"/>
              <a:t> </a:t>
            </a:r>
            <a:r>
              <a:rPr lang="en-US" sz="4000" dirty="0" err="1"/>
              <a:t>কাটে</a:t>
            </a:r>
            <a:r>
              <a:rPr lang="en-US" sz="4000" dirty="0"/>
              <a:t> ।</a:t>
            </a:r>
          </a:p>
        </p:txBody>
      </p:sp>
      <p:pic>
        <p:nvPicPr>
          <p:cNvPr id="14" name="20200428-10354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1">
                  <p14:trim end="424.375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362380" y="6960430"/>
            <a:ext cx="609600" cy="609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3352800" y="6329290"/>
            <a:ext cx="914400" cy="5589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-3124200" y="1285220"/>
            <a:ext cx="914400" cy="5589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1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6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74618 0.0293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09" y="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35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65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402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276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78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53334 -0.0162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67" y="-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3" grpId="0"/>
      <p:bldP spid="5" grpId="0"/>
      <p:bldP spid="7" grpId="0"/>
      <p:bldP spid="9" grpId="0"/>
      <p:bldP spid="11" grpId="0"/>
      <p:bldP spid="13" grpId="0"/>
      <p:bldP spid="2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83554" y="838200"/>
            <a:ext cx="59618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/>
              <a:t>বুধবার</a:t>
            </a:r>
            <a:r>
              <a:rPr lang="en-US" sz="3600" dirty="0"/>
              <a:t> </a:t>
            </a:r>
            <a:r>
              <a:rPr lang="en-US" sz="3600" dirty="0" err="1"/>
              <a:t>নিজের</a:t>
            </a:r>
            <a:r>
              <a:rPr lang="en-US" sz="3600" dirty="0"/>
              <a:t> </a:t>
            </a:r>
            <a:r>
              <a:rPr lang="en-US" sz="3600" dirty="0" err="1"/>
              <a:t>ঘর</a:t>
            </a:r>
            <a:r>
              <a:rPr lang="en-US" sz="3600" dirty="0"/>
              <a:t> </a:t>
            </a:r>
            <a:r>
              <a:rPr lang="en-US" sz="3600" dirty="0" err="1"/>
              <a:t>সাফ</a:t>
            </a:r>
            <a:r>
              <a:rPr lang="en-US" sz="3600" dirty="0"/>
              <a:t> </a:t>
            </a:r>
            <a:r>
              <a:rPr lang="en-US" sz="3600" dirty="0" err="1"/>
              <a:t>করে</a:t>
            </a:r>
            <a:r>
              <a:rPr lang="en-US" sz="3600" dirty="0"/>
              <a:t> । </a:t>
            </a:r>
          </a:p>
        </p:txBody>
      </p:sp>
      <p:pic>
        <p:nvPicPr>
          <p:cNvPr id="2" name="20200428-103556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271.2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57200" y="6858000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67632" y="1600200"/>
            <a:ext cx="49968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/>
              <a:t>বৃহস্পতিবার</a:t>
            </a:r>
            <a:r>
              <a:rPr lang="en-US" sz="3600" dirty="0"/>
              <a:t>  </a:t>
            </a:r>
            <a:r>
              <a:rPr lang="en-US" sz="3600" dirty="0" err="1"/>
              <a:t>ছবি</a:t>
            </a:r>
            <a:r>
              <a:rPr lang="en-US" sz="3600" dirty="0"/>
              <a:t> </a:t>
            </a:r>
            <a:r>
              <a:rPr lang="en-US" sz="3600" dirty="0" err="1"/>
              <a:t>আঁকে</a:t>
            </a:r>
            <a:r>
              <a:rPr lang="en-US" sz="3600" dirty="0"/>
              <a:t> ।</a:t>
            </a:r>
          </a:p>
        </p:txBody>
      </p:sp>
      <p:pic>
        <p:nvPicPr>
          <p:cNvPr id="6" name="20200428-10360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852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767632" y="6858000"/>
            <a:ext cx="609600" cy="609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83554" y="2505075"/>
            <a:ext cx="40575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/>
              <a:t>শুক্রবার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ছুটির</a:t>
            </a:r>
            <a:r>
              <a:rPr lang="en-US" sz="3600" dirty="0" smtClean="0"/>
              <a:t> </a:t>
            </a:r>
            <a:r>
              <a:rPr lang="en-US" sz="3600" dirty="0" err="1" smtClean="0"/>
              <a:t>দিন</a:t>
            </a:r>
            <a:r>
              <a:rPr lang="en-US" sz="3600" dirty="0" smtClean="0"/>
              <a:t> ।</a:t>
            </a:r>
            <a:endParaRPr lang="en-US" sz="3600" dirty="0"/>
          </a:p>
        </p:txBody>
      </p:sp>
      <p:pic>
        <p:nvPicPr>
          <p:cNvPr id="8" name="20200428-10362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687170" y="7101895"/>
            <a:ext cx="609600" cy="609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83553" y="3537503"/>
            <a:ext cx="53495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/>
              <a:t>ওইদিন</a:t>
            </a:r>
            <a:r>
              <a:rPr lang="en-US" sz="3600" dirty="0"/>
              <a:t> </a:t>
            </a:r>
            <a:r>
              <a:rPr lang="en-US" sz="3600" dirty="0" err="1"/>
              <a:t>সে</a:t>
            </a:r>
            <a:r>
              <a:rPr lang="en-US" sz="3600" dirty="0"/>
              <a:t> </a:t>
            </a:r>
            <a:r>
              <a:rPr lang="en-US" sz="3600" dirty="0" err="1"/>
              <a:t>খেলাধুলা</a:t>
            </a:r>
            <a:r>
              <a:rPr lang="en-US" sz="3600" dirty="0"/>
              <a:t> </a:t>
            </a:r>
            <a:r>
              <a:rPr lang="en-US" sz="3600" dirty="0" err="1"/>
              <a:t>করে</a:t>
            </a:r>
            <a:r>
              <a:rPr lang="en-US" sz="3600" dirty="0"/>
              <a:t> । </a:t>
            </a:r>
          </a:p>
        </p:txBody>
      </p:sp>
      <p:pic>
        <p:nvPicPr>
          <p:cNvPr id="10" name="20200428-103646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 end="867.87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202714" y="7162800"/>
            <a:ext cx="609600" cy="609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870115" y="4402592"/>
            <a:ext cx="52629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/>
              <a:t>সাত</a:t>
            </a:r>
            <a:r>
              <a:rPr lang="en-US" sz="3600" dirty="0"/>
              <a:t> </a:t>
            </a:r>
            <a:r>
              <a:rPr lang="en-US" sz="3600" dirty="0" err="1"/>
              <a:t>দিনে</a:t>
            </a:r>
            <a:r>
              <a:rPr lang="en-US" sz="3600" dirty="0"/>
              <a:t> </a:t>
            </a:r>
            <a:r>
              <a:rPr lang="en-US" sz="3600" dirty="0" err="1"/>
              <a:t>হয়</a:t>
            </a:r>
            <a:r>
              <a:rPr lang="en-US" sz="3600" dirty="0"/>
              <a:t> </a:t>
            </a:r>
            <a:r>
              <a:rPr lang="en-US" sz="3600" dirty="0" err="1" smtClean="0"/>
              <a:t>এক</a:t>
            </a:r>
            <a:r>
              <a:rPr lang="en-US" sz="3600" dirty="0" smtClean="0"/>
              <a:t> </a:t>
            </a:r>
            <a:r>
              <a:rPr lang="en-US" sz="3600" dirty="0" err="1"/>
              <a:t>সপ্তাহ</a:t>
            </a:r>
            <a:r>
              <a:rPr lang="en-US" sz="3600" dirty="0"/>
              <a:t> </a:t>
            </a:r>
            <a:r>
              <a:rPr lang="en-US" sz="3600" dirty="0" smtClean="0"/>
              <a:t>। </a:t>
            </a:r>
            <a:endParaRPr lang="en-US" sz="3600" dirty="0"/>
          </a:p>
        </p:txBody>
      </p:sp>
      <p:pic>
        <p:nvPicPr>
          <p:cNvPr id="12" name="20200428-103652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523494" y="7101895"/>
            <a:ext cx="609600" cy="6096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2971800" y="2190632"/>
            <a:ext cx="914400" cy="5589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-2743200" y="3095507"/>
            <a:ext cx="914400" cy="5589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-2480481" y="4969360"/>
            <a:ext cx="914400" cy="5589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13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5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53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0.58333 0.0041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67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89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0.5099 0.0041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86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86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68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0.85989 -0.00162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9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5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4" grpId="0"/>
      <p:bldP spid="5" grpId="0"/>
      <p:bldP spid="7" grpId="0"/>
      <p:bldP spid="9" grpId="0"/>
      <p:bldP spid="11" grpId="0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1006</TotalTime>
  <Words>228</Words>
  <Application>Microsoft Office PowerPoint</Application>
  <PresentationFormat>On-screen Show (4:3)</PresentationFormat>
  <Paragraphs>76</Paragraphs>
  <Slides>17</Slides>
  <Notes>0</Notes>
  <HiddenSlides>0</HiddenSlides>
  <MMClips>11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Times New Roman</vt:lpstr>
      <vt:lpstr>Trebuchet MS</vt:lpstr>
      <vt:lpstr>Vrinda</vt:lpstr>
      <vt:lpstr>Wingdings</vt:lpstr>
      <vt:lpstr>Wingdings 3</vt:lpstr>
      <vt:lpstr>Facet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শুভেচ্ছা সবাইকে  ফুলের শুভেচ্ছা </dc:title>
  <dc:creator>User</dc:creator>
  <cp:lastModifiedBy>Partho Sarothi Biswas</cp:lastModifiedBy>
  <cp:revision>99</cp:revision>
  <dcterms:created xsi:type="dcterms:W3CDTF">2006-08-16T00:00:00Z</dcterms:created>
  <dcterms:modified xsi:type="dcterms:W3CDTF">2020-04-30T09:18:25Z</dcterms:modified>
</cp:coreProperties>
</file>