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7" r:id="rId2"/>
    <p:sldMasterId id="2147483725" r:id="rId3"/>
  </p:sldMasterIdLst>
  <p:notesMasterIdLst>
    <p:notesMasterId r:id="rId18"/>
  </p:notesMasterIdLst>
  <p:sldIdLst>
    <p:sldId id="256" r:id="rId4"/>
    <p:sldId id="259" r:id="rId5"/>
    <p:sldId id="258" r:id="rId6"/>
    <p:sldId id="257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D6F9"/>
    <a:srgbClr val="83CB9D"/>
    <a:srgbClr val="573833"/>
    <a:srgbClr val="372727"/>
    <a:srgbClr val="76B2E8"/>
    <a:srgbClr val="7A7A26"/>
    <a:srgbClr val="B6BCBA"/>
    <a:srgbClr val="8D8B54"/>
    <a:srgbClr val="F78594"/>
    <a:srgbClr val="DBB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F66A8-15F0-4084-B36A-CDA672ABD2B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C42BF-0D3B-45EE-944F-C1CD1954B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42BF-0D3B-45EE-944F-C1CD1954B0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4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42BF-0D3B-45EE-944F-C1CD1954B0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0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75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7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714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895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1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8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18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61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4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1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1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4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7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9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79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7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21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2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037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3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0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86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1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69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6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0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8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07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3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5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0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0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46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37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4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507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901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5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6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31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86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70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0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3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4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আশরাফুল আলম, তারাগঞ্জ, রংপুর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284C0D-A04A-4020-AA39-6D9C66280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2830"/>
            <a:ext cx="2906973" cy="652362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7A7A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7A7A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r="32806"/>
          <a:stretch>
            <a:fillRect/>
          </a:stretch>
        </p:blipFill>
        <p:spPr>
          <a:xfrm>
            <a:off x="3016155" y="409433"/>
            <a:ext cx="5799210" cy="604595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11512" y="6506759"/>
            <a:ext cx="1340667" cy="279400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817" y="6506759"/>
            <a:ext cx="5104667" cy="279400"/>
          </a:xfrm>
        </p:spPr>
        <p:txBody>
          <a:bodyPr/>
          <a:lstStyle/>
          <a:p>
            <a:r>
              <a:rPr lang="as-IN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18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1362"/>
              </p:ext>
            </p:extLst>
          </p:nvPr>
        </p:nvGraphicFramePr>
        <p:xfrm>
          <a:off x="377588" y="1269242"/>
          <a:ext cx="5518245" cy="77792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39415"/>
                <a:gridCol w="1839415"/>
                <a:gridCol w="1839415"/>
              </a:tblGrid>
              <a:tr h="7779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38247"/>
              </p:ext>
            </p:extLst>
          </p:nvPr>
        </p:nvGraphicFramePr>
        <p:xfrm>
          <a:off x="336645" y="2619991"/>
          <a:ext cx="6173336" cy="7237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43334"/>
                <a:gridCol w="1543334"/>
                <a:gridCol w="1543334"/>
                <a:gridCol w="1543334"/>
              </a:tblGrid>
              <a:tr h="723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40720"/>
              </p:ext>
            </p:extLst>
          </p:nvPr>
        </p:nvGraphicFramePr>
        <p:xfrm>
          <a:off x="363940" y="3839949"/>
          <a:ext cx="6719250" cy="6911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43850"/>
                <a:gridCol w="1343850"/>
                <a:gridCol w="1343850"/>
                <a:gridCol w="1343850"/>
                <a:gridCol w="1343850"/>
              </a:tblGrid>
              <a:tr h="691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6141493" y="1624084"/>
            <a:ext cx="1974374" cy="6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39552" y="2916072"/>
            <a:ext cx="1576315" cy="20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64990" y="4221708"/>
            <a:ext cx="1050877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43979" y="1047964"/>
                <a:ext cx="436728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979" y="1047964"/>
                <a:ext cx="436728" cy="1152239"/>
              </a:xfrm>
              <a:prstGeom prst="rect">
                <a:avLst/>
              </a:prstGeom>
              <a:blipFill rotWithShape="0">
                <a:blip r:embed="rId2"/>
                <a:stretch>
                  <a:fillRect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02556" y="2337429"/>
                <a:ext cx="468077" cy="1177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556" y="2337429"/>
                <a:ext cx="468077" cy="11777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484922" y="3648217"/>
                <a:ext cx="503343" cy="1146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sz="4000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922" y="3648217"/>
                <a:ext cx="503343" cy="11469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ular Callout 33"/>
          <p:cNvSpPr/>
          <p:nvPr/>
        </p:nvSpPr>
        <p:spPr>
          <a:xfrm>
            <a:off x="2977766" y="364057"/>
            <a:ext cx="3425588" cy="761361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318450" y="4873391"/>
            <a:ext cx="8562257" cy="161925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ভগ্নাংশগুলোর হর লব অপেক্ষা বড় সেই ভগ্নাংশগুলোকে প্রকৃত ভগ্নাংশ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69565" y="6437469"/>
            <a:ext cx="1450462" cy="589152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904" y="6492641"/>
            <a:ext cx="5811724" cy="365125"/>
          </a:xfrm>
        </p:spPr>
        <p:txBody>
          <a:bodyPr/>
          <a:lstStyle/>
          <a:p>
            <a:r>
              <a:rPr lang="as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85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938612" y="720636"/>
            <a:ext cx="3193576" cy="1009934"/>
          </a:xfrm>
          <a:prstGeom prst="wedgeRoundRectCallout">
            <a:avLst/>
          </a:prstGeom>
          <a:solidFill>
            <a:srgbClr val="00B050"/>
          </a:solidFill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954" y="2715005"/>
            <a:ext cx="133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8415" y="2728652"/>
            <a:ext cx="133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876" y="2715005"/>
            <a:ext cx="133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3337" y="2715005"/>
            <a:ext cx="133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46728"/>
              </p:ext>
            </p:extLst>
          </p:nvPr>
        </p:nvGraphicFramePr>
        <p:xfrm>
          <a:off x="385550" y="3603008"/>
          <a:ext cx="2222311" cy="2358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71"/>
                <a:gridCol w="762971"/>
                <a:gridCol w="696369"/>
              </a:tblGrid>
              <a:tr h="825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66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66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51377"/>
              </p:ext>
            </p:extLst>
          </p:nvPr>
        </p:nvGraphicFramePr>
        <p:xfrm>
          <a:off x="2728415" y="3614857"/>
          <a:ext cx="1632048" cy="23901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{9D7B26C5-4107-4FEC-AEDC-1716B250A1EF}</a:tableStyleId>
              </a:tblPr>
              <a:tblGrid>
                <a:gridCol w="408012"/>
                <a:gridCol w="408012"/>
                <a:gridCol w="408012"/>
                <a:gridCol w="408012"/>
              </a:tblGrid>
              <a:tr h="7967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967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67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16394"/>
              </p:ext>
            </p:extLst>
          </p:nvPr>
        </p:nvGraphicFramePr>
        <p:xfrm>
          <a:off x="4624316" y="4080681"/>
          <a:ext cx="2022144" cy="1367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536"/>
                <a:gridCol w="505536"/>
                <a:gridCol w="505536"/>
                <a:gridCol w="505536"/>
              </a:tblGrid>
              <a:tr h="6700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7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79745"/>
              </p:ext>
            </p:extLst>
          </p:nvPr>
        </p:nvGraphicFramePr>
        <p:xfrm>
          <a:off x="6993337" y="3604740"/>
          <a:ext cx="1458038" cy="246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019"/>
                <a:gridCol w="729019"/>
              </a:tblGrid>
              <a:tr h="3849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9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99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9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199" y="1930400"/>
            <a:ext cx="786674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কতটুকু অংশ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নীল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রঙ করা হয়েছে,তা ভগ্নাংশে প্রকাশ কর।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993337" y="6482055"/>
            <a:ext cx="1395258" cy="262846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24949" y="6465501"/>
            <a:ext cx="5104667" cy="279400"/>
          </a:xfrm>
        </p:spPr>
        <p:txBody>
          <a:bodyPr/>
          <a:lstStyle/>
          <a:p>
            <a:r>
              <a:rPr lang="as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06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22169" y="648062"/>
            <a:ext cx="2685143" cy="142240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811174" y="2670626"/>
            <a:ext cx="7507135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ভগ্নাংশগুলোর মধ্যে প্রকৃত ভগ্নাংশগুলো আলাদা করে খাতায়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537029" y="3870955"/>
                <a:ext cx="7707085" cy="26749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3600" b="0" i="1" smtClean="0">
                                <a:latin typeface="Cambria Math" panose="02040503050406030204" pitchFamily="18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3600" b="0" i="1" smtClean="0">
                                <a:latin typeface="Cambria Math" panose="02040503050406030204" pitchFamily="18" charset="0"/>
                              </a:rPr>
                              <m:t>৫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4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4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৯</m:t>
                            </m:r>
                          </m:num>
                          <m:den>
                            <m:r>
                              <a:rPr lang="bn-IN" sz="4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4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4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১৩</m:t>
                            </m:r>
                          </m:num>
                          <m:den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4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9" y="3870955"/>
                <a:ext cx="7707085" cy="2674988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59647" y="6545943"/>
            <a:ext cx="1504440" cy="262846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7056" y="6545943"/>
            <a:ext cx="5104667" cy="279400"/>
          </a:xfrm>
        </p:spPr>
        <p:txBody>
          <a:bodyPr/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11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88340" y="842262"/>
            <a:ext cx="3367315" cy="986972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034" y="2729552"/>
            <a:ext cx="7751929" cy="8769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ভগ্নাংশগুলো চিত্রের সাহায্যে প্রকাশ করে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001486" y="3715657"/>
                <a:ext cx="7547428" cy="2307772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4000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IN" sz="4000" b="0" i="1" smtClean="0">
                                <a:latin typeface="Cambria Math" panose="02040503050406030204" pitchFamily="18" charset="0"/>
                              </a:rPr>
                              <m:t>৫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4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IN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IN" sz="4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IN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IN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6" y="3715657"/>
                <a:ext cx="7547428" cy="2307772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58121" y="6561414"/>
            <a:ext cx="1490793" cy="216504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006" y="6561414"/>
            <a:ext cx="5104667" cy="279400"/>
          </a:xfrm>
        </p:spPr>
        <p:txBody>
          <a:bodyPr/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15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1" r="29611"/>
          <a:stretch>
            <a:fillRect/>
          </a:stretch>
        </p:blipFill>
        <p:spPr>
          <a:xfrm>
            <a:off x="3739487" y="573206"/>
            <a:ext cx="4895472" cy="5755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922" y="928914"/>
            <a:ext cx="2852382" cy="4876799"/>
          </a:xfrm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solidFill>
                  <a:srgbClr val="3727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 বন্ধুদের অংশগ্রহণের জন্য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800" dirty="0" smtClean="0">
                <a:solidFill>
                  <a:srgbClr val="5738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5738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61888" y="6578600"/>
            <a:ext cx="1572679" cy="275861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704" y="6578600"/>
            <a:ext cx="5104667" cy="279400"/>
          </a:xfrm>
        </p:spPr>
        <p:txBody>
          <a:bodyPr/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85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304" y="2858447"/>
            <a:ext cx="228620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b="1" dirty="0">
              <a:ln w="19050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723" y="2858447"/>
            <a:ext cx="266290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471" y="3708652"/>
            <a:ext cx="3718812" cy="2722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আশরাফুল আলম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বরাতি সরকারি প্রাথমিক বিদ্যালয়।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58604" y="3708652"/>
            <a:ext cx="3985146" cy="2722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গণিত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সংখ্যা ও স্থানীয় মান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 করার প্রক্রিয়া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258" y="129402"/>
            <a:ext cx="2534943" cy="2534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216" y="3061288"/>
            <a:ext cx="1885574" cy="2524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55" y="2088193"/>
            <a:ext cx="1139793" cy="43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04-Apr-20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46510" y="6576957"/>
            <a:ext cx="5104667" cy="279400"/>
          </a:xfrm>
        </p:spPr>
        <p:txBody>
          <a:bodyPr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আশরাফুল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79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35972 0.03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92153 -0.397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961565" y="586093"/>
            <a:ext cx="2988860" cy="11464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98395" y="1924334"/>
            <a:ext cx="7697338" cy="38350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১৯.১.১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সমহর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১৯. ৪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সমহর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উর্দ্ধক্রম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অধ:ক্রমে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5893" y="6524390"/>
            <a:ext cx="1439840" cy="207937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6827" y="6578600"/>
            <a:ext cx="5104667" cy="279400"/>
          </a:xfrm>
        </p:spPr>
        <p:txBody>
          <a:bodyPr/>
          <a:lstStyle/>
          <a:p>
            <a:pPr algn="ctr"/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89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B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r="50462"/>
          <a:stretch/>
        </p:blipFill>
        <p:spPr>
          <a:xfrm>
            <a:off x="633983" y="1722001"/>
            <a:ext cx="1671638" cy="4124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3" r="9963"/>
          <a:stretch/>
        </p:blipFill>
        <p:spPr>
          <a:xfrm>
            <a:off x="2305621" y="1722001"/>
            <a:ext cx="1571626" cy="4129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4263" y="2814667"/>
            <a:ext cx="3207224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456598" y="662765"/>
            <a:ext cx="4940490" cy="137842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785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একটি ছবি দেখি ও চিন্তা করি</a:t>
            </a:r>
            <a:endParaRPr lang="en-US" sz="3600" dirty="0">
              <a:solidFill>
                <a:srgbClr val="F785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011763" y="6481872"/>
            <a:ext cx="1436202" cy="275861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100" y="6480103"/>
            <a:ext cx="5104667" cy="279400"/>
          </a:xfrm>
        </p:spPr>
        <p:txBody>
          <a:bodyPr/>
          <a:lstStyle/>
          <a:p>
            <a:pPr algn="ctr"/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26843" y="4940630"/>
                <a:ext cx="2084920" cy="117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bn-IN" sz="4400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IN" sz="4400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den>
                        </m:f>
                      </m:e>
                    </m:box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43" y="4940630"/>
                <a:ext cx="2084920" cy="1173013"/>
              </a:xfrm>
              <a:prstGeom prst="rect">
                <a:avLst/>
              </a:prstGeom>
              <a:blipFill rotWithShape="0">
                <a:blip r:embed="rId3"/>
                <a:stretch>
                  <a:fillRect b="-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26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">
        <p15:prstTrans prst="prestige"/>
      </p:transition>
    </mc:Choice>
    <mc:Fallback>
      <p:transition spd="slow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-0.00347 L -0.07318 -0.00347 C -0.07683 -0.00023 -0.08021 0.00371 -0.08386 0.00672 C -0.08607 0.0088 -0.08854 0.00949 -0.09089 0.01088 C -0.09518 0.01366 -0.0974 0.01435 -0.1013 0.02153 C -0.10261 0.02338 -0.10391 0.02523 -0.10495 0.02755 C -0.10664 0.03172 -0.10964 0.04005 -0.10964 0.04005 C -0.11224 0.05417 -0.11081 0.04884 -0.11302 0.05695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6.25E-7 0.00023 C 0.00469 0.00069 0.00937 0.00069 0.01406 0.00185 C 0.01641 0.00278 0.01862 0.00555 0.02109 0.00602 L 0.03151 0.0081 C 0.03307 0.0088 0.03477 0.00949 0.0362 0.01018 C 0.0375 0.01088 0.03854 0.0118 0.03984 0.01227 C 0.04167 0.01319 0.04375 0.01366 0.04557 0.01435 C 0.04727 0.01505 0.0487 0.01574 0.05026 0.01643 C 0.05182 0.01782 0.05352 0.01921 0.05495 0.0206 C 0.05625 0.02199 0.05729 0.02384 0.05859 0.02477 C 0.06003 0.02593 0.06172 0.02616 0.06328 0.02685 C 0.07122 0.03634 0.06107 0.02569 0.0737 0.0331 C 0.07513 0.03403 0.07604 0.03634 0.07734 0.03727 C 0.07956 0.03912 0.08437 0.04143 0.08437 0.04167 C 0.0944 0.05347 0.08164 0.03912 0.09141 0.04768 C 0.10039 0.05579 0.08958 0.04884 0.09844 0.05393 C 0.10078 0.0581 0.1026 0.06319 0.10547 0.06643 C 0.10651 0.06782 0.10794 0.06898 0.10885 0.0706 C 0.11068 0.07384 0.11172 0.07824 0.11354 0.08102 C 0.11497 0.0831 0.1168 0.0838 0.11823 0.08518 C 0.11953 0.08657 0.12057 0.08843 0.12187 0.08935 C 0.12435 0.09167 0.12448 0.09143 0.12656 0.09143 " pathEditMode="relative" rAng="0" ptsTypes="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9" b="44737" l="18491" r="59245">
                        <a14:foregroundMark x1="29434" y1="14211" x2="46415" y2="39474"/>
                        <a14:foregroundMark x1="41132" y1="8421" x2="47925" y2="30526"/>
                        <a14:foregroundMark x1="23396" y1="32105" x2="25283" y2="41579"/>
                        <a14:foregroundMark x1="26038" y1="41053" x2="31321" y2="42632"/>
                        <a14:foregroundMark x1="36981" y1="39474" x2="44151" y2="41053"/>
                        <a14:foregroundMark x1="46038" y1="9474" x2="47170" y2="22632"/>
                        <a14:foregroundMark x1="49434" y1="30000" x2="49057" y2="41579"/>
                        <a14:foregroundMark x1="35849" y1="45263" x2="49434" y2="44211"/>
                        <a14:foregroundMark x1="49434" y1="6316" x2="49434" y2="6316"/>
                        <a14:foregroundMark x1="50189" y1="6842" x2="51698" y2="12105"/>
                        <a14:foregroundMark x1="59245" y1="25789" x2="59245" y2="25789"/>
                        <a14:foregroundMark x1="59245" y1="25789" x2="56981" y2="2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2805" r="48030" b="52367"/>
          <a:stretch/>
        </p:blipFill>
        <p:spPr>
          <a:xfrm>
            <a:off x="1771652" y="1100138"/>
            <a:ext cx="17145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3" b="47368" l="49811" r="78491">
                        <a14:foregroundMark x1="66415" y1="10000" x2="53208" y2="44211"/>
                        <a14:foregroundMark x1="75472" y1="17368" x2="67170" y2="42105"/>
                        <a14:foregroundMark x1="75472" y1="26842" x2="75472" y2="42632"/>
                        <a14:foregroundMark x1="74340" y1="41053" x2="75472" y2="46316"/>
                        <a14:foregroundMark x1="69811" y1="45789" x2="50189" y2="47368"/>
                        <a14:foregroundMark x1="53585" y1="21053" x2="53585" y2="41053"/>
                        <a14:foregroundMark x1="61132" y1="30526" x2="57736" y2="31053"/>
                        <a14:foregroundMark x1="50189" y1="17895" x2="49434" y2="41053"/>
                        <a14:foregroundMark x1="50189" y1="6842" x2="50189" y2="16316"/>
                        <a14:foregroundMark x1="76981" y1="38421" x2="77358" y2="4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48" t="2132" r="21096" b="52039"/>
          <a:stretch/>
        </p:blipFill>
        <p:spPr>
          <a:xfrm>
            <a:off x="3471864" y="1085850"/>
            <a:ext cx="1557336" cy="1843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79" b="94211" l="20000" r="50566">
                        <a14:foregroundMark x1="24528" y1="47895" x2="50566" y2="71053"/>
                        <a14:foregroundMark x1="25660" y1="55789" x2="46038" y2="84737"/>
                        <a14:foregroundMark x1="23019" y1="64211" x2="42642" y2="88947"/>
                        <a14:foregroundMark x1="22264" y1="46316" x2="22264" y2="50000"/>
                        <a14:foregroundMark x1="21132" y1="44737" x2="45660" y2="45263"/>
                        <a14:foregroundMark x1="48679" y1="85263" x2="48679" y2="9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42078" r="49578" b="5952"/>
          <a:stretch/>
        </p:blipFill>
        <p:spPr>
          <a:xfrm>
            <a:off x="1894368" y="2764842"/>
            <a:ext cx="1614491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53" b="91579" l="48302" r="81887">
                        <a14:foregroundMark x1="60755" y1="50526" x2="67170" y2="79474"/>
                        <a14:foregroundMark x1="71321" y1="46316" x2="68302" y2="81579"/>
                        <a14:foregroundMark x1="68302" y1="81579" x2="51321" y2="83158"/>
                        <a14:foregroundMark x1="50189" y1="44737" x2="60755" y2="54211"/>
                        <a14:foregroundMark x1="74717" y1="45263" x2="76981" y2="74737"/>
                        <a14:foregroundMark x1="55094" y1="87368" x2="49434" y2="90000"/>
                        <a14:foregroundMark x1="50566" y1="47895" x2="49434" y2="81053"/>
                        <a14:foregroundMark x1="60000" y1="43158" x2="73585" y2="43158"/>
                        <a14:foregroundMark x1="73208" y1="78947" x2="58491" y2="90000"/>
                        <a14:foregroundMark x1="49434" y1="47368" x2="49434" y2="4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08" t="40655" r="18443" b="6958"/>
          <a:stretch/>
        </p:blipFill>
        <p:spPr>
          <a:xfrm>
            <a:off x="3383582" y="2771985"/>
            <a:ext cx="1600203" cy="21002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32061" y="1414036"/>
            <a:ext cx="2825086" cy="2129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রুটিকে কয়টি অংশে ভাগ করা হল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43700" y="4271748"/>
            <a:ext cx="1499548" cy="1201003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352956" y="6530448"/>
            <a:ext cx="1313372" cy="289509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7999" y="6540557"/>
            <a:ext cx="5104667" cy="279400"/>
          </a:xfrm>
        </p:spPr>
        <p:txBody>
          <a:bodyPr/>
          <a:lstStyle/>
          <a:p>
            <a:r>
              <a:rPr lang="as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17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49 -0.11667 L -0.07149 -0.11667 L -0.14063 -0.11898 C -0.14349 -0.11898 -0.1461 -0.12083 -0.14883 -0.12106 C -0.15586 -0.12153 -0.16289 -0.12106 -0.16993 -0.1210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4 -0.08842 L 0.06914 -0.08819 C 0.07187 -0.09259 0.07448 -0.09699 0.07734 -0.10092 C 0.07838 -0.10254 0.07942 -0.1044 0.08073 -0.10509 C 0.08268 -0.10648 0.08463 -0.10648 0.08672 -0.10717 C 0.09948 -0.10648 0.1125 -0.1081 0.12526 -0.10509 C 0.12812 -0.10463 0.12969 -0.09815 0.13229 -0.09676 L 0.13698 -0.09467 C 0.13854 -0.09328 0.1401 -0.09166 0.14166 -0.09051 C 0.14323 -0.08958 0.14492 -0.08958 0.14635 -0.08842 C 0.14765 -0.0875 0.14857 -0.08518 0.15 -0.08426 C 0.16862 -0.07222 0.15416 -0.08472 0.16172 -0.07801 " pathEditMode="relative" rAng="0" ptsTypes="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49 3.33333E-6 L -0.06849 0.00023 C -0.07279 -0.00093 -0.07722 -0.00116 -0.08138 -0.00232 C -0.08308 -0.00255 -0.08451 -0.00394 -0.08607 -0.00417 C -0.08998 -0.00533 -0.09388 -0.00556 -0.09779 -0.00648 C -0.10625 -0.01135 -0.09571 -0.00533 -0.10599 -0.01065 C -0.11511 -0.01505 -0.10261 -0.01135 -0.12123 -0.01667 C -0.12748 -0.01852 -0.13776 -0.01991 -0.14349 -0.02084 C -0.1556 -0.02037 -0.16784 -0.02014 -0.17982 -0.01898 C -0.18112 -0.01875 -0.18334 -0.01667 -0.18334 -0.01644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44 -0.01759 L 0.06744 -0.01736 C 0.07604 -0.01852 0.08463 -0.01875 0.09323 -0.01991 C 0.09557 -0.02014 0.09791 -0.02083 0.10026 -0.02176 C 0.1026 -0.02292 0.10729 -0.02593 0.10729 -0.0257 C 0.11979 -0.02454 0.13229 -0.02384 0.14479 -0.02176 C 0.14596 -0.02176 0.14713 -0.02083 0.14817 -0.01991 C 0.1539 -0.01435 0.15364 -0.01435 0.15651 -0.00926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176" y="699216"/>
            <a:ext cx="455835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16036" y="1896871"/>
            <a:ext cx="484632" cy="1323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4864" y="3218029"/>
            <a:ext cx="2906976" cy="28822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3900" y="6554843"/>
            <a:ext cx="1340667" cy="303157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8943" y="6578600"/>
            <a:ext cx="5104667" cy="279400"/>
          </a:xfrm>
        </p:spPr>
        <p:txBody>
          <a:bodyPr/>
          <a:lstStyle/>
          <a:p>
            <a:r>
              <a:rPr lang="as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63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0" y="928048"/>
            <a:ext cx="444917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55344" y="2838733"/>
            <a:ext cx="7178722" cy="211540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পাউরুটি, আপেল, কলা, কাগজ ইত্যাদি বাস্তব উপকরণ ব্যবহার করে ভগ্নাংশের ধারণা প্রদান।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8669" y="6554843"/>
            <a:ext cx="1490793" cy="303157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238" y="6578600"/>
            <a:ext cx="5104667" cy="279400"/>
          </a:xfrm>
        </p:spPr>
        <p:txBody>
          <a:bodyPr/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45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811321" y="1243804"/>
            <a:ext cx="2476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382446" y="1291429"/>
            <a:ext cx="2428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t.3.png"/>
          <p:cNvPicPr>
            <a:picLocks noChangeAspect="1"/>
          </p:cNvPicPr>
          <p:nvPr/>
        </p:nvPicPr>
        <p:blipFill>
          <a:blip r:embed="rId4" cstate="print"/>
          <a:srcRect l="15602" t="21990" r="19590" b="21603"/>
          <a:stretch>
            <a:fillRect/>
          </a:stretch>
        </p:blipFill>
        <p:spPr>
          <a:xfrm>
            <a:off x="3811321" y="-1084439"/>
            <a:ext cx="2491902" cy="216887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84718" y="6524009"/>
            <a:ext cx="1354315" cy="316805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647" y="6561414"/>
            <a:ext cx="5104667" cy="279400"/>
          </a:xfrm>
        </p:spPr>
        <p:txBody>
          <a:bodyPr/>
          <a:lstStyle/>
          <a:p>
            <a:r>
              <a:rPr lang="as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51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12917 L 0.004 1.0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5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-1.85185E-6 C -0.00382 -0.00417 -0.00764 -0.0081 -0.01111 -0.0125 C -0.02327 -0.02755 -0.01597 -0.02315 -0.02552 -0.02732 C -0.02865 -0.03171 -0.03073 -0.03819 -0.03507 -0.04005 C -0.03663 -0.04074 -0.0382 -0.0412 -0.03976 -0.04213 C -0.04757 -0.04745 -0.04132 -0.04583 -0.04931 -0.04861 C -0.05191 -0.04954 -0.05452 -0.04977 -0.05712 -0.05069 C -0.05886 -0.05116 -0.06024 -0.05232 -0.06198 -0.05278 C -0.06563 -0.0537 -0.06945 -0.05417 -0.07309 -0.05486 C -0.08073 -0.05671 -0.07969 -0.05648 -0.08577 -0.05903 L -0.17778 -0.05694 C -0.18056 -0.05694 -0.18698 -0.05162 -0.18889 -0.05069 C -0.19202 -0.04907 -0.19566 -0.04884 -0.19844 -0.04653 L -0.20799 -0.03796 C -0.2099 -0.03403 -0.2125 -0.02778 -0.2158 -0.02523 C -0.21771 -0.02384 -0.22014 -0.02384 -0.22222 -0.02315 C -0.23368 -0.01968 -0.22639 -0.02269 -0.2349 -0.01898 C -0.23646 -0.01759 -0.23785 -0.01528 -0.23958 -0.01482 C -0.24375 -0.01319 -0.24809 -0.01366 -0.25226 -0.0125 C -0.25399 -0.01227 -0.25556 -0.01111 -0.25712 -0.01042 C -0.2592 -0.00972 -0.26129 -0.00926 -0.26337 -0.00833 C -0.26667 -0.00718 -0.27292 -0.00417 -0.27292 -0.00417 C -0.27448 -0.00278 -0.27622 -0.00162 -0.27778 -1.85185E-6 C -0.28108 0.00417 -0.28733 0.01273 -0.28733 0.01273 C -0.28785 0.01481 -0.28837 0.01713 -0.28889 0.01921 C -0.28941 0.02199 -0.28958 0.025 -0.29045 0.02755 C -0.29132 0.03056 -0.29271 0.0331 -0.29358 0.03611 C -0.29479 0.04028 -0.29566 0.04444 -0.2967 0.04884 L -0.29827 0.05509 C -0.29705 0.09005 -0.29879 0.08819 -0.29514 0.11018 C -0.29011 0.14051 -0.29827 0.08912 -0.29045 0.13125 C -0.28993 0.13426 -0.28958 0.13704 -0.28889 0.13981 C -0.28802 0.14282 -0.28646 0.14537 -0.28559 0.14815 C -0.2849 0.15093 -0.28472 0.15393 -0.28403 0.15671 C -0.28316 0.16042 -0.28177 0.16366 -0.2809 0.16736 C -0.28021 0.17083 -0.28004 0.17431 -0.27934 0.17778 C -0.27899 0.18009 -0.27813 0.18194 -0.27778 0.18426 C -0.27604 0.19398 -0.275 0.20926 -0.27448 0.21806 C -0.2724 0.25625 -0.2757 0.24074 -0.27136 0.25833 C -0.27083 0.27106 -0.27101 0.2838 -0.26979 0.2963 C -0.26927 0.30255 -0.26406 0.31829 -0.26024 0.32176 C -0.25504 0.32639 -0.25747 0.32593 -0.25399 0.32593 L -0.25712 0.31343 " pathEditMode="relative" ptsTypes="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6 L -2.5E-6 -7.40741E-6 L 0.01736 -0.00626 C 0.01892 -0.00695 0.02066 -0.00741 0.02222 -0.00834 C 0.02431 -0.00973 0.02621 -0.01181 0.02847 -0.01274 C 0.03264 -0.01413 0.03698 -0.01413 0.04115 -0.01482 C 0.04444 -0.01621 0.0474 -0.01829 0.05069 -0.01899 C 0.06441 -0.022 0.05712 -0.02061 0.07292 -0.02316 C 0.10139 -0.03265 0.08142 -0.02686 0.14913 -0.02316 C 0.15226 -0.02316 0.15556 -0.022 0.15868 -0.02107 C 0.16285 -0.01991 0.16719 -0.01829 0.17135 -0.01691 L 0.17778 -0.01482 C 0.17986 -0.01413 0.18194 -0.01297 0.18403 -0.01274 L 0.19514 -0.01042 C 0.20764 -0.0051 0.19826 -0.0088 0.22378 -0.00209 C 0.22639 -0.0014 0.22917 -0.00116 0.2316 -7.40741E-6 C 0.23333 0.00069 0.23472 0.00184 0.23646 0.00208 C 0.2401 0.00323 0.24375 0.0037 0.24757 0.00439 C 0.24965 0.00578 0.25156 0.00763 0.25382 0.00856 C 0.26371 0.01296 0.2724 0.01365 0.28246 0.01689 C 0.28455 0.01759 0.28681 0.01828 0.28889 0.01921 C 0.29201 0.02036 0.29514 0.02198 0.29826 0.02337 C 0.3 0.02407 0.30139 0.02499 0.30312 0.02546 C 0.30521 0.02615 0.30729 0.02684 0.30937 0.02754 C 0.31267 0.02893 0.3158 0.03078 0.31892 0.03171 C 0.32865 0.03495 0.33073 0.03448 0.33802 0.04027 C 0.34132 0.04282 0.34444 0.04583 0.34757 0.04884 L 0.35226 0.053 L 0.35712 0.05717 C 0.36545 0.07407 0.35434 0.0537 0.36493 0.06782 C 0.36632 0.06967 0.36701 0.07198 0.36823 0.07407 C 0.36979 0.07708 0.37135 0.07985 0.37292 0.08263 C 0.37344 0.08472 0.37344 0.08726 0.37448 0.08888 C 0.37569 0.09097 0.37899 0.09073 0.37934 0.09305 C 0.38125 0.10995 0.37986 0.12708 0.3809 0.14397 C 0.38108 0.14606 0.38194 0.14814 0.38246 0.15022 C 0.38299 0.15532 0.38333 0.16018 0.38403 0.16504 C 0.38437 0.16735 0.38524 0.16921 0.38559 0.17152 C 0.3875 0.18009 0.38715 0.17754 0.38715 0.18425 L 0.38559 0.17152 " pathEditMode="relative" ptsTypes="AAAAAAAAAAAAAAAAAAAAAAAA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1183" y="705850"/>
            <a:ext cx="387317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 ও </a:t>
            </a:r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559558" y="2197290"/>
            <a:ext cx="6005015" cy="941695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ভগ্নাংশের উপরের অংশকে লব বলে।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558" y="4008609"/>
            <a:ext cx="559480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নিচের অংশকে হর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01804" y="2110947"/>
                <a:ext cx="914400" cy="1028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IN" sz="4000" b="0" i="1" smtClean="0">
                                  <a:latin typeface="Cambria Math" panose="02040503050406030204" pitchFamily="18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bn-IN" sz="4000" b="0" i="1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804" y="2110947"/>
                <a:ext cx="914400" cy="10280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01804" y="3833144"/>
                <a:ext cx="914400" cy="105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IN" sz="4000" b="0" i="1" smtClean="0">
                                  <a:latin typeface="Cambria Math" panose="02040503050406030204" pitchFamily="18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IN" sz="4000" b="0" i="1" smtClean="0">
                                  <a:latin typeface="Cambria Math" panose="02040503050406030204" pitchFamily="18" charset="0"/>
                                </a:rPr>
                                <m:t>৫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804" y="3833144"/>
                <a:ext cx="914400" cy="10588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Connector 7"/>
          <p:cNvSpPr/>
          <p:nvPr/>
        </p:nvSpPr>
        <p:spPr>
          <a:xfrm>
            <a:off x="7738281" y="1978925"/>
            <a:ext cx="668740" cy="646041"/>
          </a:xfrm>
          <a:prstGeom prst="flowChartConnector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601804" y="4449170"/>
            <a:ext cx="805217" cy="806822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4368" y="6578600"/>
            <a:ext cx="1591836" cy="2794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04-Apr-20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5295" y="6578600"/>
            <a:ext cx="5104667" cy="279400"/>
          </a:xfrm>
        </p:spPr>
        <p:txBody>
          <a:bodyPr/>
          <a:lstStyle/>
          <a:p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আশরাফুল আলম, তারাগঞ্জ, রংপুর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34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">
        <p15:prstTrans prst="prestige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</TotalTime>
  <Words>308</Words>
  <Application>Microsoft Office PowerPoint</Application>
  <PresentationFormat>On-screen Show (4:3)</PresentationFormat>
  <Paragraphs>81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Garamond</vt:lpstr>
      <vt:lpstr>NikoshBAN</vt:lpstr>
      <vt:lpstr>Times New Roman</vt:lpstr>
      <vt:lpstr>Vrinda</vt:lpstr>
      <vt:lpstr>Wingdings 3</vt:lpstr>
      <vt:lpstr>Organic</vt:lpstr>
      <vt:lpstr>Slice</vt:lpstr>
      <vt:lpstr>Wisp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35</cp:revision>
  <dcterms:created xsi:type="dcterms:W3CDTF">2020-03-04T02:49:47Z</dcterms:created>
  <dcterms:modified xsi:type="dcterms:W3CDTF">2020-04-04T14:03:53Z</dcterms:modified>
</cp:coreProperties>
</file>