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68" r:id="rId4"/>
    <p:sldId id="272" r:id="rId5"/>
    <p:sldId id="269" r:id="rId6"/>
    <p:sldId id="273" r:id="rId7"/>
    <p:sldId id="274" r:id="rId8"/>
    <p:sldId id="258" r:id="rId9"/>
    <p:sldId id="259" r:id="rId10"/>
    <p:sldId id="267" r:id="rId11"/>
    <p:sldId id="260" r:id="rId12"/>
    <p:sldId id="261" r:id="rId13"/>
    <p:sldId id="262" r:id="rId14"/>
    <p:sldId id="263" r:id="rId15"/>
    <p:sldId id="275" r:id="rId16"/>
    <p:sldId id="264" r:id="rId17"/>
    <p:sldId id="265" r:id="rId18"/>
    <p:sldId id="266"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27425-2C2E-4269-83E7-25E030715CF6}" type="datetimeFigureOut">
              <a:rPr lang="en-US" smtClean="0"/>
              <a:t>4/4/2020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95F93-6993-4C8D-9034-206A6A96C3EB}" type="slidenum">
              <a:rPr lang="en-US" smtClean="0"/>
              <a:t>‹#›</a:t>
            </a:fld>
            <a:endParaRPr lang="en-US"/>
          </a:p>
        </p:txBody>
      </p:sp>
    </p:spTree>
    <p:extLst>
      <p:ext uri="{BB962C8B-B14F-4D97-AF65-F5344CB8AC3E}">
        <p14:creationId xmlns:p14="http://schemas.microsoft.com/office/powerpoint/2010/main" val="371679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95F93-6993-4C8D-9034-206A6A96C3EB}" type="slidenum">
              <a:rPr lang="en-US" smtClean="0"/>
              <a:t>13</a:t>
            </a:fld>
            <a:endParaRPr lang="en-US"/>
          </a:p>
        </p:txBody>
      </p:sp>
    </p:spTree>
    <p:extLst>
      <p:ext uri="{BB962C8B-B14F-4D97-AF65-F5344CB8AC3E}">
        <p14:creationId xmlns:p14="http://schemas.microsoft.com/office/powerpoint/2010/main" val="343345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E2420F-4CD0-45B2-94E6-42D622E0892D}"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2420F-4CD0-45B2-94E6-42D622E0892D}"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2420F-4CD0-45B2-94E6-42D622E0892D}"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2420F-4CD0-45B2-94E6-42D622E0892D}"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2420F-4CD0-45B2-94E6-42D622E0892D}"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E2420F-4CD0-45B2-94E6-42D622E0892D}"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2420F-4CD0-45B2-94E6-42D622E0892D}"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2420F-4CD0-45B2-94E6-42D622E0892D}"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2420F-4CD0-45B2-94E6-42D622E0892D}"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C6E1C-16E0-4095-9D78-51FB0942E9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2420F-4CD0-45B2-94E6-42D622E0892D}"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C6E1C-16E0-4095-9D78-51FB0942E9D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1E2420F-4CD0-45B2-94E6-42D622E0892D}" type="datetimeFigureOut">
              <a:rPr lang="en-US" smtClean="0"/>
              <a:t>4/4/2020</a:t>
            </a:fld>
            <a:endParaRPr lang="en-US"/>
          </a:p>
        </p:txBody>
      </p:sp>
      <p:sp>
        <p:nvSpPr>
          <p:cNvPr id="9" name="Slide Number Placeholder 8"/>
          <p:cNvSpPr>
            <a:spLocks noGrp="1"/>
          </p:cNvSpPr>
          <p:nvPr>
            <p:ph type="sldNum" sz="quarter" idx="11"/>
          </p:nvPr>
        </p:nvSpPr>
        <p:spPr/>
        <p:txBody>
          <a:bodyPr/>
          <a:lstStyle/>
          <a:p>
            <a:fld id="{7F9C6E1C-16E0-4095-9D78-51FB0942E9D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LightScreen/>
                    </a14:imgEffect>
                    <a14:imgEffect>
                      <a14:colorTemperature colorTemp="112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9C6E1C-16E0-4095-9D78-51FB0942E9D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1E2420F-4CD0-45B2-94E6-42D622E0892D}" type="datetimeFigureOut">
              <a:rPr lang="en-US" smtClean="0"/>
              <a:t>4/4/2020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bn.wikipedia.org/w/index.php?title=%E0%A6%89%E0%A6%B9%E0%A6%BEhuhjugh%E0%A6%A8_%E0%A6%95%E0%A6%B0%E0%A7%8B%E0%A6%A8%E0%A6%BE%E0%A6%AD%E0%A6%BE%E0%A6%87%E0%A6%B0%E0%A6%BE%E0%A6%B8%E0%A7%87%E0%A6%B0_%E0%A6%AA%E0%A7%8D%E0%A6%B0%E0%A6%BE%E0%A6%A6%E0%A7%81%E0%A6%B0%E0%A7%8D%E0%A6%AD%E0%A6%BE%E0%A6%AC_(%E0%A7%A8%E0%A7%A6%E0%A7%A7%E0%A7%AF-%E0%A7%A8%E0%A7%A6%E0%A7%A8%E0%A7%A6)&amp;action=edit&amp;redlink=1" TargetMode="External"/><Relationship Id="rId2" Type="http://schemas.openxmlformats.org/officeDocument/2006/relationships/hyperlink" Target="https://bn.wikipedia.org/wiki/%E0%A6%89%E0%A6%B9%E0%A6%BE%E0%A6%A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n.wikipedia.org/w/index.php?title=%E0%A6%AA%E0%A7%87%E0%A6%AA%E0%A6%B2%E0%A7%8B%E0%A6%AE%E0%A6%BE&amp;action=edit&amp;redlink=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youtu.be/XIArGXE9XLE"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01" y="152400"/>
            <a:ext cx="8001000" cy="6629400"/>
          </a:xfrm>
          <a:prstGeom prst="rect">
            <a:avLst/>
          </a:prstGeom>
        </p:spPr>
      </p:pic>
      <p:sp>
        <p:nvSpPr>
          <p:cNvPr id="3" name="Subtitle 2"/>
          <p:cNvSpPr>
            <a:spLocks noGrp="1"/>
          </p:cNvSpPr>
          <p:nvPr>
            <p:ph type="subTitle" idx="1"/>
          </p:nvPr>
        </p:nvSpPr>
        <p:spPr>
          <a:xfrm>
            <a:off x="2542784" y="304800"/>
            <a:ext cx="4543816" cy="1143000"/>
          </a:xfrm>
          <a:solidFill>
            <a:srgbClr val="002060"/>
          </a:solidFill>
        </p:spPr>
        <p:txBody>
          <a:bodyPr>
            <a:noAutofit/>
          </a:bodyPr>
          <a:lstStyle/>
          <a:p>
            <a:r>
              <a:rPr lang="en-GB" sz="8800" dirty="0" err="1" smtClean="0">
                <a:solidFill>
                  <a:schemeClr val="accent6">
                    <a:lumMod val="75000"/>
                  </a:schemeClr>
                </a:solidFill>
              </a:rPr>
              <a:t>স্বাগতম</a:t>
            </a:r>
            <a:endParaRPr lang="en-US" sz="8800" dirty="0">
              <a:solidFill>
                <a:schemeClr val="accent6">
                  <a:lumMod val="75000"/>
                </a:schemeClr>
              </a:solidFill>
            </a:endParaRPr>
          </a:p>
        </p:txBody>
      </p:sp>
    </p:spTree>
    <p:extLst>
      <p:ext uri="{BB962C8B-B14F-4D97-AF65-F5344CB8AC3E}">
        <p14:creationId xmlns:p14="http://schemas.microsoft.com/office/powerpoint/2010/main" val="29811443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4343400"/>
          </a:xfrm>
        </p:spPr>
        <p:style>
          <a:lnRef idx="0">
            <a:schemeClr val="accent6"/>
          </a:lnRef>
          <a:fillRef idx="3">
            <a:schemeClr val="accent6"/>
          </a:fillRef>
          <a:effectRef idx="3">
            <a:schemeClr val="accent6"/>
          </a:effectRef>
          <a:fontRef idx="minor">
            <a:schemeClr val="lt1"/>
          </a:fontRef>
        </p:style>
        <p:txBody>
          <a:bodyPr>
            <a:noAutofit/>
          </a:bodyPr>
          <a:lstStyle/>
          <a:p>
            <a:r>
              <a:rPr lang="bn-IN" sz="3200" b="1" u="sng" dirty="0" smtClean="0"/>
              <a:t>আপনার </a:t>
            </a:r>
            <a:r>
              <a:rPr lang="bn-IN" sz="3200" b="1" u="sng" dirty="0"/>
              <a:t>নিজের কোন লক্ষণ দেখা দিলে কি করবেন</a:t>
            </a:r>
            <a:r>
              <a:rPr lang="en-US" sz="3200" b="1" u="sng" dirty="0"/>
              <a:t>?</a:t>
            </a:r>
            <a:r>
              <a:rPr lang="bn-IN" sz="3200" b="1" u="sng" dirty="0"/>
              <a:t> </a:t>
            </a:r>
            <a:r>
              <a:rPr lang="en-US" sz="2400" dirty="0"/>
              <a:t/>
            </a:r>
            <a:br>
              <a:rPr lang="en-US" sz="2400" dirty="0"/>
            </a:br>
            <a:r>
              <a:rPr lang="en-US" sz="2400" dirty="0"/>
              <a:t> </a:t>
            </a:r>
            <a:r>
              <a:rPr lang="bn-IN" sz="2400" dirty="0"/>
              <a:t>জ্বর</a:t>
            </a:r>
            <a:r>
              <a:rPr lang="en-US" sz="2400" dirty="0"/>
              <a:t>, </a:t>
            </a:r>
            <a:r>
              <a:rPr lang="bn-IN" sz="2400" dirty="0"/>
              <a:t>হাঁচি-কাশি</a:t>
            </a:r>
            <a:r>
              <a:rPr lang="en-US" sz="2400" dirty="0"/>
              <a:t>, </a:t>
            </a:r>
            <a:r>
              <a:rPr lang="bn-IN" sz="2400" dirty="0"/>
              <a:t>মাথাব্যাথা হলে</a:t>
            </a:r>
            <a:r>
              <a:rPr lang="en-US" sz="2400" dirty="0"/>
              <a:t>-</a:t>
            </a:r>
            <a:r>
              <a:rPr lang="bn-IN" sz="2400" dirty="0"/>
              <a:t> </a:t>
            </a:r>
            <a:r>
              <a:rPr lang="en-US" sz="2400" dirty="0"/>
              <a:t/>
            </a:r>
            <a:br>
              <a:rPr lang="en-US" sz="2400" dirty="0"/>
            </a:br>
            <a:r>
              <a:rPr lang="en-US" sz="2400" dirty="0"/>
              <a:t>·  </a:t>
            </a:r>
            <a:r>
              <a:rPr lang="bn-BD" sz="2400" dirty="0" smtClean="0"/>
              <a:t>রোগতত্ত্ব</a:t>
            </a:r>
            <a:r>
              <a:rPr lang="en-US" sz="2400" dirty="0"/>
              <a:t>, </a:t>
            </a:r>
            <a:r>
              <a:rPr lang="bn-BD" sz="2400" dirty="0"/>
              <a:t>রোগ নযি়ন্ত্রণ ও গবষেণা ইনস্টটিউিট এ হটলাইনে যোগাযোগ করুন ও আপনার অফিসে জানিয়ে দিন</a:t>
            </a:r>
            <a:r>
              <a:rPr lang="hi-IN" sz="2400" dirty="0"/>
              <a:t>।</a:t>
            </a:r>
            <a:r>
              <a:rPr lang="en-US" sz="2400" dirty="0"/>
              <a:t/>
            </a:r>
            <a:br>
              <a:rPr lang="en-US" sz="2400" dirty="0"/>
            </a:br>
            <a:r>
              <a:rPr lang="en-US" sz="2400" dirty="0"/>
              <a:t>·  </a:t>
            </a:r>
            <a:r>
              <a:rPr lang="bn-BD" sz="2400" dirty="0" smtClean="0"/>
              <a:t>পরিবারের </a:t>
            </a:r>
            <a:r>
              <a:rPr lang="bn-BD" sz="2400" dirty="0"/>
              <a:t>অন্য সদস্যদের নিরাপত্তার সার্থে আপনি একা আলাদা একটি রুমে আলাদাভাবে অবস্থান করুন ও সবসময় মাস্ক পরিধান করুন</a:t>
            </a:r>
            <a:r>
              <a:rPr lang="en-US" sz="2400" dirty="0"/>
              <a:t/>
            </a:r>
            <a:br>
              <a:rPr lang="en-US" sz="2400" dirty="0"/>
            </a:br>
            <a:r>
              <a:rPr lang="en-US" sz="2400" dirty="0"/>
              <a:t>·    </a:t>
            </a:r>
            <a:r>
              <a:rPr lang="bn-BD" sz="2400" dirty="0" smtClean="0"/>
              <a:t>জরুরী </a:t>
            </a:r>
            <a:r>
              <a:rPr lang="bn-BD" sz="2400" dirty="0"/>
              <a:t>কাজ ব্যতিত বাড়ীর বাইরে যাওয়া হতে বিরত থাকুন</a:t>
            </a:r>
            <a:r>
              <a:rPr lang="hi-IN" sz="2400" dirty="0"/>
              <a:t>। </a:t>
            </a:r>
            <a:r>
              <a:rPr lang="bn-BD" sz="2400" dirty="0"/>
              <a:t>জরুরী কাজে বাইরে গলেে মাস্ক পরিধান করুন</a:t>
            </a:r>
            <a:r>
              <a:rPr lang="hi-IN" sz="2400" dirty="0"/>
              <a:t>।</a:t>
            </a:r>
            <a:r>
              <a:rPr lang="en-US" sz="2400" dirty="0"/>
              <a:t/>
            </a:r>
            <a:br>
              <a:rPr lang="en-US" sz="2400" dirty="0"/>
            </a:br>
            <a:r>
              <a:rPr lang="en-US" sz="2400" dirty="0"/>
              <a:t>·   </a:t>
            </a:r>
            <a:r>
              <a:rPr lang="bn-BD" sz="2400" dirty="0" smtClean="0"/>
              <a:t>সুস্থ </a:t>
            </a:r>
            <a:r>
              <a:rPr lang="bn-BD" sz="2400" dirty="0"/>
              <a:t>ব্যক্তিদের থেকে অন্তত ১ মিটার</a:t>
            </a:r>
            <a:r>
              <a:rPr lang="en-US" sz="2400" dirty="0"/>
              <a:t> (</a:t>
            </a:r>
            <a:r>
              <a:rPr lang="bn-BD" sz="2400" dirty="0"/>
              <a:t>৩ ফিট</a:t>
            </a:r>
            <a:r>
              <a:rPr lang="en-US" sz="2400" dirty="0"/>
              <a:t>) </a:t>
            </a:r>
            <a:r>
              <a:rPr lang="bn-BD" sz="2400" dirty="0"/>
              <a:t>দূরত্ব বজায় রাখুন</a:t>
            </a:r>
            <a:r>
              <a:rPr lang="en-US" sz="2400" dirty="0"/>
              <a:t/>
            </a:r>
            <a:br>
              <a:rPr lang="en-US" sz="2400" dirty="0"/>
            </a:br>
            <a:r>
              <a:rPr lang="en-US" sz="2400" dirty="0"/>
              <a:t>·    </a:t>
            </a:r>
            <a:r>
              <a:rPr lang="bn-BD" sz="2400" dirty="0" smtClean="0"/>
              <a:t>ব্যবহার </a:t>
            </a:r>
            <a:r>
              <a:rPr lang="bn-BD" sz="2400" dirty="0"/>
              <a:t>করা কাপড়চোপড় ভাল করে সাবান দিয়ে ধুয়ে ফেলুন এবং আসবাবপত্র জীবাণুনাশক দিয়ে পরিস্কার করুন</a:t>
            </a:r>
            <a:endParaRPr lang="en-US" sz="2400" dirty="0"/>
          </a:p>
        </p:txBody>
      </p:sp>
      <p:sp>
        <p:nvSpPr>
          <p:cNvPr id="5" name="TextBox 4"/>
          <p:cNvSpPr txBox="1"/>
          <p:nvPr/>
        </p:nvSpPr>
        <p:spPr>
          <a:xfrm>
            <a:off x="76200" y="4894183"/>
            <a:ext cx="8991600" cy="135421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as-IN" sz="3200" b="1" dirty="0"/>
              <a:t>কীভাবে নিরাপদ </a:t>
            </a:r>
            <a:r>
              <a:rPr lang="as-IN" sz="3200" b="1" dirty="0" smtClean="0"/>
              <a:t>থাকবেন</a:t>
            </a:r>
            <a:r>
              <a:rPr lang="en-US" sz="3200" b="1" dirty="0" smtClean="0"/>
              <a:t> </a:t>
            </a:r>
            <a:r>
              <a:rPr lang="en-US" sz="3200" b="1" dirty="0" err="1" smtClean="0"/>
              <a:t>নিচের</a:t>
            </a:r>
            <a:r>
              <a:rPr lang="en-US" sz="3200" b="1" dirty="0" smtClean="0"/>
              <a:t> </a:t>
            </a:r>
            <a:r>
              <a:rPr lang="en-US" sz="3200" b="1" dirty="0" err="1" smtClean="0"/>
              <a:t>লিংকে</a:t>
            </a:r>
            <a:r>
              <a:rPr lang="en-US" sz="3200" b="1" dirty="0" smtClean="0"/>
              <a:t> </a:t>
            </a:r>
            <a:r>
              <a:rPr lang="en-US" sz="3200" b="1" dirty="0" err="1" smtClean="0"/>
              <a:t>ক্লীক</a:t>
            </a:r>
            <a:r>
              <a:rPr lang="en-US" sz="3200" b="1" dirty="0" smtClean="0"/>
              <a:t> </a:t>
            </a:r>
            <a:r>
              <a:rPr lang="en-US" sz="3200" b="1" dirty="0" err="1" smtClean="0"/>
              <a:t>করুন</a:t>
            </a:r>
            <a:r>
              <a:rPr lang="en-US" sz="3200" b="1" dirty="0" smtClean="0"/>
              <a:t>।</a:t>
            </a:r>
            <a:endParaRPr lang="as-IN" sz="3200" b="1" dirty="0"/>
          </a:p>
          <a:p>
            <a:r>
              <a:rPr lang="en-US" sz="3200" b="1" dirty="0"/>
              <a:t>https://youtu.be/bRKI1oo4pTw</a:t>
            </a:r>
          </a:p>
          <a:p>
            <a:endParaRPr lang="en-US" dirty="0"/>
          </a:p>
        </p:txBody>
      </p:sp>
    </p:spTree>
    <p:extLst>
      <p:ext uri="{BB962C8B-B14F-4D97-AF65-F5344CB8AC3E}">
        <p14:creationId xmlns:p14="http://schemas.microsoft.com/office/powerpoint/2010/main" val="15995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lstStyle/>
          <a:p>
            <a:r>
              <a:rPr lang="en-GB" dirty="0" smtClean="0"/>
              <a:t> </a:t>
            </a:r>
            <a:endParaRPr lang="en-US" dirty="0"/>
          </a:p>
        </p:txBody>
      </p:sp>
      <p:pic>
        <p:nvPicPr>
          <p:cNvPr id="4" name="Picture 3" descr="করোনাভাইরাস: আপনার যা করা প্রয়োজন"/>
          <p:cNvPicPr/>
          <p:nvPr/>
        </p:nvPicPr>
        <p:blipFill>
          <a:blip r:embed="rId2">
            <a:extLst>
              <a:ext uri="{28A0092B-C50C-407E-A947-70E740481C1C}">
                <a14:useLocalDpi xmlns:a14="http://schemas.microsoft.com/office/drawing/2010/main" val="0"/>
              </a:ext>
            </a:extLst>
          </a:blip>
          <a:srcRect/>
          <a:stretch>
            <a:fillRect/>
          </a:stretch>
        </p:blipFill>
        <p:spPr bwMode="auto">
          <a:xfrm>
            <a:off x="50104" y="3352800"/>
            <a:ext cx="3387248" cy="3138054"/>
          </a:xfrm>
          <a:prstGeom prst="rect">
            <a:avLst/>
          </a:prstGeom>
          <a:noFill/>
          <a:ln>
            <a:noFill/>
          </a:ln>
        </p:spPr>
      </p:pic>
      <p:pic>
        <p:nvPicPr>
          <p:cNvPr id="5" name="Content Placeholder 3" descr="করোনাভাইরাস: আপনার যা করা প্রয়োজন"/>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3505200" y="3352800"/>
            <a:ext cx="2667000" cy="3091627"/>
          </a:xfrm>
          <a:prstGeom prst="rect">
            <a:avLst/>
          </a:prstGeom>
          <a:noFill/>
          <a:ln>
            <a:noFill/>
          </a:ln>
        </p:spPr>
      </p:pic>
      <p:pic>
        <p:nvPicPr>
          <p:cNvPr id="6" name="Content Placeholder 5" descr="করোনাভাইরাস: আপনার যা করা প্রয়োজন"/>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6172200" y="3352800"/>
            <a:ext cx="2971800" cy="3124200"/>
          </a:xfrm>
          <a:prstGeom prst="rect">
            <a:avLst/>
          </a:prstGeom>
          <a:noFill/>
          <a:ln>
            <a:noFill/>
          </a:ln>
        </p:spPr>
      </p:pic>
      <p:sp>
        <p:nvSpPr>
          <p:cNvPr id="8" name="TextBox 7"/>
          <p:cNvSpPr txBox="1"/>
          <p:nvPr/>
        </p:nvSpPr>
        <p:spPr>
          <a:xfrm>
            <a:off x="76200" y="323433"/>
            <a:ext cx="8915400" cy="280076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bn-IN" sz="3600" u="sng" dirty="0"/>
              <a:t>কাশির শিষ্টাচার</a:t>
            </a:r>
            <a:endParaRPr lang="en-US" sz="3600" dirty="0"/>
          </a:p>
          <a:p>
            <a:r>
              <a:rPr lang="en-US" sz="2400" dirty="0"/>
              <a:t>·  </a:t>
            </a:r>
            <a:r>
              <a:rPr lang="bn-BD" sz="2000" dirty="0" smtClean="0"/>
              <a:t>হাঁচি </a:t>
            </a:r>
            <a:r>
              <a:rPr lang="bn-BD" sz="2000" dirty="0"/>
              <a:t>বা কাশি দেয়ার সময় টিস্যু দিয়ে অথবা কনুই ভাঁজ করে নাক মুখ ঢেকে রাখুন </a:t>
            </a:r>
            <a:endParaRPr lang="en-US" sz="2000" dirty="0"/>
          </a:p>
          <a:p>
            <a:r>
              <a:rPr lang="en-US" sz="2400" dirty="0"/>
              <a:t>·    </a:t>
            </a:r>
            <a:r>
              <a:rPr lang="bn-BD" sz="2400" dirty="0" smtClean="0"/>
              <a:t>ব্যবহৃত </a:t>
            </a:r>
            <a:r>
              <a:rPr lang="bn-BD" sz="2400" dirty="0"/>
              <a:t>টিস্যু ঢাকনাযুক্ত বিন এ ফেলুন</a:t>
            </a:r>
            <a:endParaRPr lang="en-US" sz="2400" dirty="0"/>
          </a:p>
          <a:p>
            <a:r>
              <a:rPr lang="en-US" sz="2400" dirty="0"/>
              <a:t>·    </a:t>
            </a:r>
            <a:r>
              <a:rPr lang="bn-BD" sz="2400" dirty="0" smtClean="0"/>
              <a:t>যেখানে </a:t>
            </a:r>
            <a:r>
              <a:rPr lang="bn-BD" sz="2400" dirty="0"/>
              <a:t>সেখানে থুথু</a:t>
            </a:r>
            <a:r>
              <a:rPr lang="en-US" sz="2400" dirty="0"/>
              <a:t>/</a:t>
            </a:r>
            <a:r>
              <a:rPr lang="bn-BD" sz="2400" dirty="0"/>
              <a:t>কফ ফেলার অভ্যাস পরিহার করুন</a:t>
            </a:r>
            <a:r>
              <a:rPr lang="hi-IN" sz="2400" dirty="0"/>
              <a:t>।</a:t>
            </a:r>
            <a:endParaRPr lang="en-US" sz="2400" dirty="0"/>
          </a:p>
          <a:p>
            <a:r>
              <a:rPr lang="en-US" sz="2400" dirty="0"/>
              <a:t>·   </a:t>
            </a:r>
            <a:r>
              <a:rPr lang="bn-BD" sz="2400" dirty="0" smtClean="0"/>
              <a:t>সর্দি</a:t>
            </a:r>
            <a:r>
              <a:rPr lang="en-US" sz="2400" dirty="0"/>
              <a:t>/</a:t>
            </a:r>
            <a:r>
              <a:rPr lang="bn-BD" sz="2400" dirty="0"/>
              <a:t>কাশি বা জ্বর এ আক্রান্ত হলে ডিসপাজেবল মাস্ক পরিধান করুন </a:t>
            </a:r>
            <a:r>
              <a:rPr lang="hi-IN" sz="2400" dirty="0"/>
              <a:t>।</a:t>
            </a:r>
            <a:endParaRPr lang="en-US" sz="2400" dirty="0"/>
          </a:p>
          <a:p>
            <a:r>
              <a:rPr lang="en-US" sz="2400" dirty="0"/>
              <a:t>·  </a:t>
            </a:r>
            <a:r>
              <a:rPr lang="bn-BD" sz="2000" dirty="0" smtClean="0"/>
              <a:t>ব্যবহৃত </a:t>
            </a:r>
            <a:r>
              <a:rPr lang="bn-BD" sz="2000" dirty="0"/>
              <a:t>মাস্ক প্রতি ৮ ঘন্টা পরপর বা হাঁচি</a:t>
            </a:r>
            <a:r>
              <a:rPr lang="en-US" sz="2000" dirty="0"/>
              <a:t>-</a:t>
            </a:r>
            <a:r>
              <a:rPr lang="bn-BD" sz="2000" dirty="0"/>
              <a:t>কাশি দেবার পর মাস্ক ভিজে গেলে পরিবর্তন </a:t>
            </a:r>
            <a:r>
              <a:rPr lang="bn-BD" sz="2000" dirty="0" smtClean="0"/>
              <a:t>করুন</a:t>
            </a:r>
            <a:endParaRPr lang="en-US" sz="2000" dirty="0"/>
          </a:p>
        </p:txBody>
      </p:sp>
    </p:spTree>
    <p:extLst>
      <p:ext uri="{BB962C8B-B14F-4D97-AF65-F5344CB8AC3E}">
        <p14:creationId xmlns:p14="http://schemas.microsoft.com/office/powerpoint/2010/main" val="40959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85800"/>
            <a:ext cx="88392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as-IN" sz="3600" dirty="0"/>
              <a:t>মাস্ক ব্যবহারের </a:t>
            </a:r>
            <a:r>
              <a:rPr lang="as-IN" sz="3600" dirty="0" smtClean="0"/>
              <a:t>নিয়ম</a:t>
            </a:r>
            <a:r>
              <a:rPr lang="en-US" sz="3600" dirty="0" smtClean="0"/>
              <a:t> </a:t>
            </a:r>
            <a:r>
              <a:rPr lang="en-US" sz="3600" dirty="0" err="1" smtClean="0"/>
              <a:t>নিচের</a:t>
            </a:r>
            <a:r>
              <a:rPr lang="en-US" sz="3600" dirty="0" smtClean="0"/>
              <a:t> </a:t>
            </a:r>
            <a:r>
              <a:rPr lang="en-US" sz="3600" dirty="0" err="1" smtClean="0"/>
              <a:t>এই</a:t>
            </a:r>
            <a:r>
              <a:rPr lang="en-US" sz="3600" dirty="0" smtClean="0"/>
              <a:t> </a:t>
            </a:r>
            <a:r>
              <a:rPr lang="en-US" sz="3600" dirty="0" err="1" smtClean="0"/>
              <a:t>লিংকে</a:t>
            </a:r>
            <a:r>
              <a:rPr lang="en-US" sz="3600" dirty="0" smtClean="0"/>
              <a:t>  </a:t>
            </a:r>
            <a:r>
              <a:rPr lang="en-US" sz="3600" dirty="0" err="1" smtClean="0"/>
              <a:t>দেখুন</a:t>
            </a:r>
            <a:r>
              <a:rPr lang="en-US" sz="3600" dirty="0" smtClean="0"/>
              <a:t>।</a:t>
            </a:r>
            <a:endParaRPr lang="as-IN" sz="3600" dirty="0"/>
          </a:p>
          <a:p>
            <a:r>
              <a:rPr lang="en-US" sz="3600" dirty="0"/>
              <a:t>https://</a:t>
            </a:r>
            <a:r>
              <a:rPr lang="en-US" sz="3600" dirty="0" smtClean="0"/>
              <a:t>youtu.be/rxo6Fh8g2g0</a:t>
            </a:r>
            <a:endParaRPr lang="en-US" sz="3600" dirty="0"/>
          </a:p>
        </p:txBody>
      </p:sp>
      <p:sp>
        <p:nvSpPr>
          <p:cNvPr id="5" name="TextBox 4"/>
          <p:cNvSpPr txBox="1"/>
          <p:nvPr/>
        </p:nvSpPr>
        <p:spPr>
          <a:xfrm>
            <a:off x="76200" y="3981271"/>
            <a:ext cx="88392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as-IN" sz="3600" dirty="0"/>
              <a:t>বিকল্প মাস্ক তৈরির </a:t>
            </a:r>
            <a:r>
              <a:rPr lang="as-IN" sz="3600" dirty="0" smtClean="0"/>
              <a:t>নিয়ম</a:t>
            </a:r>
            <a:r>
              <a:rPr lang="en-US" sz="3600" dirty="0" smtClean="0"/>
              <a:t> </a:t>
            </a:r>
            <a:r>
              <a:rPr lang="en-US" sz="3600" dirty="0" err="1"/>
              <a:t>নিচের</a:t>
            </a:r>
            <a:r>
              <a:rPr lang="en-US" sz="3600" dirty="0"/>
              <a:t> </a:t>
            </a:r>
            <a:r>
              <a:rPr lang="en-US" sz="3600" dirty="0" err="1"/>
              <a:t>এই</a:t>
            </a:r>
            <a:r>
              <a:rPr lang="en-US" sz="3600" dirty="0"/>
              <a:t> </a:t>
            </a:r>
            <a:r>
              <a:rPr lang="en-US" sz="3600" dirty="0" err="1"/>
              <a:t>লিংকে</a:t>
            </a:r>
            <a:r>
              <a:rPr lang="en-US" sz="3600" dirty="0"/>
              <a:t>  </a:t>
            </a:r>
            <a:r>
              <a:rPr lang="en-US" sz="3600" dirty="0" err="1"/>
              <a:t>দেখুন</a:t>
            </a:r>
            <a:r>
              <a:rPr lang="en-US" sz="3600" dirty="0" smtClean="0"/>
              <a:t>।</a:t>
            </a:r>
            <a:r>
              <a:rPr lang="as-IN" sz="3600" dirty="0" smtClean="0"/>
              <a:t> </a:t>
            </a:r>
            <a:endParaRPr lang="as-IN" sz="3600" dirty="0"/>
          </a:p>
          <a:p>
            <a:r>
              <a:rPr lang="en-US" sz="3600" dirty="0"/>
              <a:t>https://</a:t>
            </a:r>
            <a:r>
              <a:rPr lang="en-US" sz="3600" dirty="0" smtClean="0"/>
              <a:t>youtu.be/MkawxyYp3EY</a:t>
            </a:r>
            <a:endParaRPr lang="en-US" sz="3600" dirty="0"/>
          </a:p>
        </p:txBody>
      </p:sp>
    </p:spTree>
    <p:extLst>
      <p:ext uri="{BB962C8B-B14F-4D97-AF65-F5344CB8AC3E}">
        <p14:creationId xmlns:p14="http://schemas.microsoft.com/office/powerpoint/2010/main" val="3295381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229600" cy="6781800"/>
          </a:xfrm>
          <a:prstGeom prst="rect">
            <a:avLst/>
          </a:prstGeom>
        </p:spPr>
      </p:pic>
    </p:spTree>
    <p:extLst>
      <p:ext uri="{BB962C8B-B14F-4D97-AF65-F5344CB8AC3E}">
        <p14:creationId xmlns:p14="http://schemas.microsoft.com/office/powerpoint/2010/main" val="21190489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27137"/>
            <a:ext cx="8915400" cy="544764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IN" sz="6000" u="sng" dirty="0"/>
              <a:t>বাড়িতে করণীয় </a:t>
            </a:r>
            <a:endParaRPr lang="en-US" sz="6000" dirty="0"/>
          </a:p>
          <a:p>
            <a:r>
              <a:rPr lang="en-US" sz="3200" dirty="0"/>
              <a:t>·  </a:t>
            </a:r>
            <a:r>
              <a:rPr lang="bn-BD" sz="3200" dirty="0" smtClean="0"/>
              <a:t>বাইরে </a:t>
            </a:r>
            <a:r>
              <a:rPr lang="bn-BD" sz="3200" dirty="0"/>
              <a:t>থেকে ফিরে সাবান দিয়ে হাত পরিষ্কার করুন</a:t>
            </a:r>
            <a:endParaRPr lang="en-US" sz="3200" dirty="0"/>
          </a:p>
          <a:p>
            <a:r>
              <a:rPr lang="en-US" sz="3200" dirty="0"/>
              <a:t>·   </a:t>
            </a:r>
            <a:r>
              <a:rPr lang="bn-BD" sz="3200" dirty="0" smtClean="0"/>
              <a:t>খাবার </a:t>
            </a:r>
            <a:r>
              <a:rPr lang="bn-BD" sz="3200" dirty="0"/>
              <a:t>প্রস্তুত করার পুর্বে হাত ও কাঁচা খাবার ভাল করে ধুয়ে নিন</a:t>
            </a:r>
            <a:endParaRPr lang="en-US" sz="3200" dirty="0"/>
          </a:p>
          <a:p>
            <a:r>
              <a:rPr lang="en-US" sz="3200" dirty="0"/>
              <a:t>·   </a:t>
            </a:r>
            <a:r>
              <a:rPr lang="bn-BD" sz="3200" dirty="0" smtClean="0"/>
              <a:t>মাছ</a:t>
            </a:r>
            <a:r>
              <a:rPr lang="en-US" sz="3200" dirty="0"/>
              <a:t>-</a:t>
            </a:r>
            <a:r>
              <a:rPr lang="bn-BD" sz="3200" dirty="0"/>
              <a:t>মাংশ</a:t>
            </a:r>
            <a:r>
              <a:rPr lang="en-US" sz="3200" dirty="0"/>
              <a:t>-</a:t>
            </a:r>
            <a:r>
              <a:rPr lang="bn-BD" sz="3200" dirty="0"/>
              <a:t>ডিম ভাল করে রান্না করুন </a:t>
            </a:r>
            <a:endParaRPr lang="en-US" sz="3200" dirty="0"/>
          </a:p>
          <a:p>
            <a:r>
              <a:rPr lang="en-US" sz="3200" dirty="0"/>
              <a:t>·   </a:t>
            </a:r>
            <a:r>
              <a:rPr lang="bn-BD" sz="3200" dirty="0" smtClean="0"/>
              <a:t>অপ্রয়োজনে </a:t>
            </a:r>
            <a:r>
              <a:rPr lang="bn-BD" sz="3200" dirty="0"/>
              <a:t>পশু</a:t>
            </a:r>
            <a:r>
              <a:rPr lang="en-US" sz="3200" dirty="0"/>
              <a:t>-</a:t>
            </a:r>
            <a:r>
              <a:rPr lang="bn-BD" sz="3200" dirty="0"/>
              <a:t>পাখি ধরবেন না</a:t>
            </a:r>
            <a:r>
              <a:rPr lang="en-US" sz="3200" dirty="0"/>
              <a:t>, </a:t>
            </a:r>
            <a:r>
              <a:rPr lang="bn-BD" sz="3200" dirty="0"/>
              <a:t>ধরলে সাবান দিয়ে হাত ধুয়ে ফেলুন</a:t>
            </a:r>
            <a:endParaRPr lang="en-US" sz="3200" dirty="0"/>
          </a:p>
          <a:p>
            <a:r>
              <a:rPr lang="en-US" sz="3200" dirty="0"/>
              <a:t>·   </a:t>
            </a:r>
            <a:r>
              <a:rPr lang="bn-BD" sz="3200" dirty="0" smtClean="0"/>
              <a:t>অসুস্থ </a:t>
            </a:r>
            <a:r>
              <a:rPr lang="bn-BD" sz="3200" dirty="0"/>
              <a:t>ব্যক্তির পরিচর্যার আগে ও পরে সাবান দিয়ে হাত ধুয়ে </a:t>
            </a:r>
            <a:r>
              <a:rPr lang="bn-BD" sz="3200" dirty="0" smtClean="0"/>
              <a:t>নিন</a:t>
            </a:r>
            <a:endParaRPr lang="en-US" sz="3200" dirty="0"/>
          </a:p>
          <a:p>
            <a:endParaRPr lang="en-US" sz="3200" dirty="0"/>
          </a:p>
        </p:txBody>
      </p:sp>
    </p:spTree>
    <p:extLst>
      <p:ext uri="{BB962C8B-B14F-4D97-AF65-F5344CB8AC3E}">
        <p14:creationId xmlns:p14="http://schemas.microsoft.com/office/powerpoint/2010/main" val="16614278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527137"/>
            <a:ext cx="8915400" cy="544764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IN" sz="6000" u="sng" dirty="0"/>
              <a:t>বাড়িতে করণীয় </a:t>
            </a:r>
            <a:endParaRPr lang="en-US" sz="6000" dirty="0"/>
          </a:p>
          <a:p>
            <a:r>
              <a:rPr lang="en-US" sz="3200" dirty="0"/>
              <a:t>·  </a:t>
            </a:r>
            <a:r>
              <a:rPr lang="bn-BD" sz="3200" dirty="0" smtClean="0"/>
              <a:t>বাইরে </a:t>
            </a:r>
            <a:r>
              <a:rPr lang="bn-BD" sz="3200" dirty="0"/>
              <a:t>থেকে ফিরে সাবান দিয়ে হাত পরিষ্কার করুন</a:t>
            </a:r>
            <a:endParaRPr lang="en-US" sz="3200" dirty="0"/>
          </a:p>
          <a:p>
            <a:r>
              <a:rPr lang="en-US" sz="3200" dirty="0"/>
              <a:t>·   </a:t>
            </a:r>
            <a:r>
              <a:rPr lang="bn-BD" sz="3200" dirty="0" smtClean="0"/>
              <a:t>খাবার </a:t>
            </a:r>
            <a:r>
              <a:rPr lang="bn-BD" sz="3200" dirty="0"/>
              <a:t>প্রস্তুত করার পুর্বে হাত ও কাঁচা খাবার ভাল করে ধুয়ে নিন</a:t>
            </a:r>
            <a:endParaRPr lang="en-US" sz="3200" dirty="0"/>
          </a:p>
          <a:p>
            <a:r>
              <a:rPr lang="en-US" sz="3200" dirty="0"/>
              <a:t>·   </a:t>
            </a:r>
            <a:r>
              <a:rPr lang="bn-BD" sz="3200" dirty="0" smtClean="0"/>
              <a:t>মাছ</a:t>
            </a:r>
            <a:r>
              <a:rPr lang="en-US" sz="3200" dirty="0"/>
              <a:t>-</a:t>
            </a:r>
            <a:r>
              <a:rPr lang="bn-BD" sz="3200" dirty="0"/>
              <a:t>মাংশ</a:t>
            </a:r>
            <a:r>
              <a:rPr lang="en-US" sz="3200" dirty="0"/>
              <a:t>-</a:t>
            </a:r>
            <a:r>
              <a:rPr lang="bn-BD" sz="3200" dirty="0"/>
              <a:t>ডিম ভাল করে রান্না করুন </a:t>
            </a:r>
            <a:endParaRPr lang="en-US" sz="3200" dirty="0"/>
          </a:p>
          <a:p>
            <a:r>
              <a:rPr lang="en-US" sz="3200" dirty="0"/>
              <a:t>·   </a:t>
            </a:r>
            <a:r>
              <a:rPr lang="bn-BD" sz="3200" dirty="0" smtClean="0"/>
              <a:t>অপ্রয়োজনে </a:t>
            </a:r>
            <a:r>
              <a:rPr lang="bn-BD" sz="3200" dirty="0"/>
              <a:t>পশু</a:t>
            </a:r>
            <a:r>
              <a:rPr lang="en-US" sz="3200" dirty="0"/>
              <a:t>-</a:t>
            </a:r>
            <a:r>
              <a:rPr lang="bn-BD" sz="3200" dirty="0"/>
              <a:t>পাখি ধরবেন না</a:t>
            </a:r>
            <a:r>
              <a:rPr lang="en-US" sz="3200" dirty="0"/>
              <a:t>, </a:t>
            </a:r>
            <a:r>
              <a:rPr lang="bn-BD" sz="3200" dirty="0"/>
              <a:t>ধরলে সাবান দিয়ে হাত ধুয়ে ফেলুন</a:t>
            </a:r>
            <a:endParaRPr lang="en-US" sz="3200" dirty="0"/>
          </a:p>
          <a:p>
            <a:r>
              <a:rPr lang="en-US" sz="3200" dirty="0"/>
              <a:t>·   </a:t>
            </a:r>
            <a:r>
              <a:rPr lang="bn-BD" sz="3200" dirty="0" smtClean="0"/>
              <a:t>অসুস্থ </a:t>
            </a:r>
            <a:r>
              <a:rPr lang="bn-BD" sz="3200" dirty="0"/>
              <a:t>ব্যক্তির পরিচর্যার আগে ও পরে সাবান দিয়ে হাত ধুয়ে </a:t>
            </a:r>
            <a:r>
              <a:rPr lang="bn-BD" sz="3200" dirty="0" smtClean="0"/>
              <a:t>নিন</a:t>
            </a:r>
            <a:endParaRPr lang="en-US" sz="3200" dirty="0"/>
          </a:p>
          <a:p>
            <a:endParaRPr lang="en-US" sz="3200" dirty="0"/>
          </a:p>
        </p:txBody>
      </p:sp>
    </p:spTree>
    <p:extLst>
      <p:ext uri="{BB962C8B-B14F-4D97-AF65-F5344CB8AC3E}">
        <p14:creationId xmlns:p14="http://schemas.microsoft.com/office/powerpoint/2010/main" val="1592458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a:blipFill>
            <a:blip r:embed="rId2"/>
            <a:tile tx="0" ty="0" sx="100000" sy="100000" flip="none" algn="tl"/>
          </a:blipFill>
        </p:spPr>
        <p:txBody>
          <a:bodyPr>
            <a:noAutofit/>
          </a:bodyPr>
          <a:lstStyle/>
          <a:p>
            <a:r>
              <a:rPr lang="en-GB" sz="3600" b="1" dirty="0" err="1" smtClean="0">
                <a:solidFill>
                  <a:srgbClr val="FFFF00"/>
                </a:solidFill>
              </a:rPr>
              <a:t>ভাইরাস</a:t>
            </a:r>
            <a:r>
              <a:rPr lang="en-GB" sz="3600" b="1" dirty="0" smtClean="0">
                <a:solidFill>
                  <a:srgbClr val="FFFF00"/>
                </a:solidFill>
              </a:rPr>
              <a:t> </a:t>
            </a:r>
            <a:r>
              <a:rPr lang="en-GB" sz="3600" b="1" dirty="0" err="1" smtClean="0">
                <a:solidFill>
                  <a:srgbClr val="FFFF00"/>
                </a:solidFill>
              </a:rPr>
              <a:t>আক্রান্ত</a:t>
            </a:r>
            <a:r>
              <a:rPr lang="en-GB" sz="3600" b="1" dirty="0" smtClean="0">
                <a:solidFill>
                  <a:srgbClr val="FFFF00"/>
                </a:solidFill>
              </a:rPr>
              <a:t> </a:t>
            </a:r>
            <a:r>
              <a:rPr lang="en-GB" sz="3600" b="1" dirty="0" err="1" smtClean="0">
                <a:solidFill>
                  <a:srgbClr val="FFFF00"/>
                </a:solidFill>
              </a:rPr>
              <a:t>হলে</a:t>
            </a:r>
            <a:r>
              <a:rPr lang="en-GB" sz="3600" b="1" dirty="0" smtClean="0">
                <a:solidFill>
                  <a:srgbClr val="FFFF00"/>
                </a:solidFill>
              </a:rPr>
              <a:t> </a:t>
            </a:r>
            <a:r>
              <a:rPr lang="en-GB" sz="3600" b="1" dirty="0" err="1" smtClean="0">
                <a:solidFill>
                  <a:srgbClr val="FFFF00"/>
                </a:solidFill>
              </a:rPr>
              <a:t>যে</a:t>
            </a:r>
            <a:r>
              <a:rPr lang="en-GB" sz="3600" b="1" dirty="0" smtClean="0">
                <a:solidFill>
                  <a:srgbClr val="FFFF00"/>
                </a:solidFill>
              </a:rPr>
              <a:t> </a:t>
            </a:r>
            <a:r>
              <a:rPr lang="en-GB" sz="3600" b="1" dirty="0" err="1" smtClean="0">
                <a:solidFill>
                  <a:srgbClr val="FFFF00"/>
                </a:solidFill>
              </a:rPr>
              <a:t>উপসর্গ</a:t>
            </a:r>
            <a:r>
              <a:rPr lang="en-GB" sz="3600" b="1" dirty="0" smtClean="0">
                <a:solidFill>
                  <a:srgbClr val="FFFF00"/>
                </a:solidFill>
              </a:rPr>
              <a:t> </a:t>
            </a:r>
            <a:r>
              <a:rPr lang="en-GB" sz="3600" b="1" dirty="0" err="1" smtClean="0">
                <a:solidFill>
                  <a:srgbClr val="FFFF00"/>
                </a:solidFill>
              </a:rPr>
              <a:t>দেখা</a:t>
            </a:r>
            <a:r>
              <a:rPr lang="en-GB" sz="3600" b="1" dirty="0" smtClean="0">
                <a:solidFill>
                  <a:srgbClr val="FFFF00"/>
                </a:solidFill>
              </a:rPr>
              <a:t> </a:t>
            </a:r>
            <a:r>
              <a:rPr lang="en-GB" sz="3600" b="1" dirty="0" err="1" smtClean="0">
                <a:solidFill>
                  <a:srgbClr val="FFFF00"/>
                </a:solidFill>
              </a:rPr>
              <a:t>দিবে</a:t>
            </a:r>
            <a:endParaRPr lang="en-US" sz="3600" b="1" dirty="0">
              <a:solidFill>
                <a:srgbClr val="FFFF00"/>
              </a:solidFill>
            </a:endParaRPr>
          </a:p>
        </p:txBody>
      </p:sp>
      <p:pic>
        <p:nvPicPr>
          <p:cNvPr id="4" name="Content Placeholder 3" descr="করোনাভাইরাস: আপনার যা করা প্রয়োজন"/>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76200" y="990600"/>
            <a:ext cx="8153400" cy="5791200"/>
          </a:xfrm>
          <a:prstGeom prst="rect">
            <a:avLst/>
          </a:prstGeom>
          <a:noFill/>
          <a:ln>
            <a:noFill/>
          </a:ln>
        </p:spPr>
      </p:pic>
    </p:spTree>
    <p:extLst>
      <p:ext uri="{BB962C8B-B14F-4D97-AF65-F5344CB8AC3E}">
        <p14:creationId xmlns:p14="http://schemas.microsoft.com/office/powerpoint/2010/main" val="4857291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2438400"/>
          </a:xfrm>
        </p:spPr>
        <p:style>
          <a:lnRef idx="1">
            <a:schemeClr val="accent6"/>
          </a:lnRef>
          <a:fillRef idx="3">
            <a:schemeClr val="accent6"/>
          </a:fillRef>
          <a:effectRef idx="2">
            <a:schemeClr val="accent6"/>
          </a:effectRef>
          <a:fontRef idx="minor">
            <a:schemeClr val="lt1"/>
          </a:fontRef>
        </p:style>
        <p:txBody>
          <a:bodyPr>
            <a:noAutofit/>
          </a:bodyPr>
          <a:lstStyle/>
          <a:p>
            <a:r>
              <a:rPr lang="bn-IN" sz="2400" b="1" u="sng" dirty="0"/>
              <a:t>বাড়িতে করণীয় </a:t>
            </a:r>
            <a:r>
              <a:rPr lang="en-US" sz="2400" dirty="0"/>
              <a:t/>
            </a:r>
            <a:br>
              <a:rPr lang="en-US" sz="2400" dirty="0"/>
            </a:br>
            <a:r>
              <a:rPr lang="en-US" sz="2400" dirty="0" smtClean="0"/>
              <a:t>·</a:t>
            </a:r>
            <a:r>
              <a:rPr lang="en-US" sz="2400" dirty="0"/>
              <a:t>         </a:t>
            </a:r>
            <a:r>
              <a:rPr lang="bn-BD" sz="2400" dirty="0"/>
              <a:t>বাইরে থেকে ফিরে সাবান দিয়ে হাত পরিষ্কার করুন</a:t>
            </a:r>
            <a:r>
              <a:rPr lang="en-US" sz="2400" dirty="0"/>
              <a:t/>
            </a:r>
            <a:br>
              <a:rPr lang="en-US" sz="2400" dirty="0"/>
            </a:br>
            <a:r>
              <a:rPr lang="en-US" sz="2400" dirty="0"/>
              <a:t>·         </a:t>
            </a:r>
            <a:r>
              <a:rPr lang="bn-BD" sz="2400" dirty="0"/>
              <a:t>খাবার প্রস্তুত করার পুর্বে হাত ও কাঁচা খাবার ভাল করে ধুয়ে নিন</a:t>
            </a:r>
            <a:r>
              <a:rPr lang="en-US" sz="2400" dirty="0"/>
              <a:t/>
            </a:r>
            <a:br>
              <a:rPr lang="en-US" sz="2400" dirty="0"/>
            </a:br>
            <a:r>
              <a:rPr lang="en-US" sz="2400" dirty="0"/>
              <a:t>·         </a:t>
            </a:r>
            <a:r>
              <a:rPr lang="bn-BD" sz="2400" dirty="0"/>
              <a:t>মাছ</a:t>
            </a:r>
            <a:r>
              <a:rPr lang="en-US" sz="2400" dirty="0"/>
              <a:t>-</a:t>
            </a:r>
            <a:r>
              <a:rPr lang="bn-BD" sz="2400" dirty="0"/>
              <a:t>মাংশ</a:t>
            </a:r>
            <a:r>
              <a:rPr lang="en-US" sz="2400" dirty="0"/>
              <a:t>-</a:t>
            </a:r>
            <a:r>
              <a:rPr lang="bn-BD" sz="2400" dirty="0"/>
              <a:t>ডিম ভাল করে রান্না করুন </a:t>
            </a:r>
            <a:r>
              <a:rPr lang="en-US" sz="2400" dirty="0"/>
              <a:t/>
            </a:r>
            <a:br>
              <a:rPr lang="en-US" sz="2400" dirty="0"/>
            </a:br>
            <a:r>
              <a:rPr lang="en-US" sz="2400" dirty="0"/>
              <a:t>·         </a:t>
            </a:r>
            <a:r>
              <a:rPr lang="bn-BD" sz="2400" dirty="0"/>
              <a:t>অপ্রয়োজনে পশু</a:t>
            </a:r>
            <a:r>
              <a:rPr lang="en-US" sz="2400" dirty="0"/>
              <a:t>-</a:t>
            </a:r>
            <a:r>
              <a:rPr lang="bn-BD" sz="2400" dirty="0"/>
              <a:t>পাখি ধরবেন না</a:t>
            </a:r>
            <a:r>
              <a:rPr lang="en-US" sz="2400" dirty="0"/>
              <a:t>, </a:t>
            </a:r>
            <a:r>
              <a:rPr lang="bn-BD" sz="2400" dirty="0"/>
              <a:t>ধরলে সাবান দিয়ে হাত ধুয়ে ফেলুন</a:t>
            </a:r>
            <a:r>
              <a:rPr lang="en-US" sz="2400" dirty="0"/>
              <a:t/>
            </a:r>
            <a:br>
              <a:rPr lang="en-US" sz="2400" dirty="0"/>
            </a:br>
            <a:r>
              <a:rPr lang="en-US" sz="2400" dirty="0"/>
              <a:t>·         </a:t>
            </a:r>
            <a:r>
              <a:rPr lang="bn-BD" sz="2400" dirty="0"/>
              <a:t>অসুস্থ ব্যক্তির পরিচর্যার আগে ও পরে সাবান দিয়ে হাত ধুয়ে নিন</a:t>
            </a:r>
            <a:endParaRPr lang="en-US" sz="2400" dirty="0"/>
          </a:p>
        </p:txBody>
      </p:sp>
      <p:pic>
        <p:nvPicPr>
          <p:cNvPr id="4" name="Content Placeholder 3" descr="করোনাভাইরাস: আপনার যা করা প্রয়োজন"/>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6019800" cy="4191000"/>
          </a:xfrm>
          <a:prstGeom prst="rect">
            <a:avLst/>
          </a:prstGeom>
          <a:noFill/>
          <a:ln>
            <a:noFill/>
          </a:ln>
        </p:spPr>
      </p:pic>
    </p:spTree>
    <p:extLst>
      <p:ext uri="{BB962C8B-B14F-4D97-AF65-F5344CB8AC3E}">
        <p14:creationId xmlns:p14="http://schemas.microsoft.com/office/powerpoint/2010/main" val="13444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8382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as-IN" b="1" dirty="0" smtClean="0"/>
              <a:t>অসুস্থ বোধ হলে কী </a:t>
            </a:r>
            <a:r>
              <a:rPr lang="en-GB" b="1" dirty="0" err="1" smtClean="0"/>
              <a:t>করনীয়</a:t>
            </a:r>
            <a:endParaRPr lang="en-US" dirty="0"/>
          </a:p>
        </p:txBody>
      </p:sp>
      <p:pic>
        <p:nvPicPr>
          <p:cNvPr id="4" name="Content Placeholder 3" descr="করোনাভাইরাস: আপনার যা করা প্রয়োজন"/>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19201"/>
            <a:ext cx="8991600" cy="5410200"/>
          </a:xfrm>
          <a:prstGeom prst="rect">
            <a:avLst/>
          </a:prstGeom>
          <a:noFill/>
          <a:ln>
            <a:noFill/>
          </a:ln>
        </p:spPr>
      </p:pic>
    </p:spTree>
    <p:extLst>
      <p:ext uri="{BB962C8B-B14F-4D97-AF65-F5344CB8AC3E}">
        <p14:creationId xmlns:p14="http://schemas.microsoft.com/office/powerpoint/2010/main" val="59322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067800" cy="6705600"/>
          </a:xfrm>
          <a:prstGeom prst="rect">
            <a:avLst/>
          </a:prstGeom>
        </p:spPr>
      </p:pic>
      <p:sp>
        <p:nvSpPr>
          <p:cNvPr id="3" name="Content Placeholder 2"/>
          <p:cNvSpPr>
            <a:spLocks noGrp="1"/>
          </p:cNvSpPr>
          <p:nvPr>
            <p:ph idx="1"/>
          </p:nvPr>
        </p:nvSpPr>
        <p:spPr>
          <a:xfrm>
            <a:off x="152400" y="76200"/>
            <a:ext cx="4290507" cy="1371600"/>
          </a:xfrm>
          <a:blipFill>
            <a:blip r:embed="rId3"/>
            <a:tile tx="0" ty="0" sx="100000" sy="100000" flip="none" algn="tl"/>
          </a:blipFill>
        </p:spPr>
        <p:txBody>
          <a:bodyPr>
            <a:noAutofit/>
          </a:bodyPr>
          <a:lstStyle/>
          <a:p>
            <a:pPr marL="0" indent="0">
              <a:buNone/>
            </a:pPr>
            <a:r>
              <a:rPr lang="as-IN" sz="1600" b="1" dirty="0"/>
              <a:t/>
            </a:r>
            <a:br>
              <a:rPr lang="as-IN" sz="1600" b="1" dirty="0"/>
            </a:br>
            <a:r>
              <a:rPr lang="en-GB" sz="1600" b="1" dirty="0" smtClean="0"/>
              <a:t>                  </a:t>
            </a:r>
            <a:r>
              <a:rPr lang="as-IN" sz="6600" b="1" dirty="0" smtClean="0">
                <a:solidFill>
                  <a:srgbClr val="FF0000"/>
                </a:solidFill>
              </a:rPr>
              <a:t>ধন্যবাদ</a:t>
            </a:r>
            <a:r>
              <a:rPr lang="en-US" sz="6600" b="1" dirty="0" smtClean="0">
                <a:solidFill>
                  <a:srgbClr val="FF0000"/>
                </a:solidFill>
              </a:rPr>
              <a:t> </a:t>
            </a:r>
            <a:endParaRPr lang="en-US" sz="6600" b="1" dirty="0">
              <a:solidFill>
                <a:srgbClr val="FF0000"/>
              </a:solidFill>
            </a:endParaRPr>
          </a:p>
        </p:txBody>
      </p:sp>
    </p:spTree>
    <p:extLst>
      <p:ext uri="{BB962C8B-B14F-4D97-AF65-F5344CB8AC3E}">
        <p14:creationId xmlns:p14="http://schemas.microsoft.com/office/powerpoint/2010/main" val="2016467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3733800" cy="6858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2700">
            <a:solidFill>
              <a:schemeClr val="tx1"/>
            </a:solidFill>
          </a:ln>
        </p:spPr>
        <p:txBody>
          <a:bodyPr/>
          <a:lstStyle/>
          <a:p>
            <a:r>
              <a:rPr lang="en-GB" dirty="0" smtClean="0"/>
              <a:t>          </a:t>
            </a:r>
            <a:r>
              <a:rPr lang="en-GB" sz="3600" dirty="0" err="1" smtClean="0">
                <a:solidFill>
                  <a:srgbClr val="FF0000"/>
                </a:solidFill>
              </a:rPr>
              <a:t>এগুলো</a:t>
            </a:r>
            <a:r>
              <a:rPr lang="en-GB" sz="3600" dirty="0" smtClean="0">
                <a:solidFill>
                  <a:srgbClr val="FF0000"/>
                </a:solidFill>
              </a:rPr>
              <a:t> </a:t>
            </a:r>
            <a:r>
              <a:rPr lang="en-GB" sz="3600" dirty="0" err="1" smtClean="0">
                <a:solidFill>
                  <a:srgbClr val="FF0000"/>
                </a:solidFill>
              </a:rPr>
              <a:t>কি</a:t>
            </a:r>
            <a:r>
              <a:rPr lang="en-GB" sz="3600" dirty="0" smtClean="0">
                <a:solidFill>
                  <a:srgbClr val="FF0000"/>
                </a:solidFill>
              </a:rPr>
              <a:t>?</a:t>
            </a:r>
            <a:endParaRPr lang="en-US" sz="36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3581400"/>
            <a:ext cx="6815015" cy="31242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800"/>
            <a:ext cx="6815015" cy="2895600"/>
          </a:xfrm>
          <a:prstGeom prst="rect">
            <a:avLst/>
          </a:prstGeom>
        </p:spPr>
      </p:pic>
    </p:spTree>
    <p:extLst>
      <p:ext uri="{BB962C8B-B14F-4D97-AF65-F5344CB8AC3E}">
        <p14:creationId xmlns:p14="http://schemas.microsoft.com/office/powerpoint/2010/main" val="3508343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191000"/>
            <a:ext cx="5029200" cy="533400"/>
          </a:xfrm>
          <a:blipFill>
            <a:blip r:embed="rId2"/>
            <a:tile tx="0" ty="0" sx="100000" sy="100000" flip="none" algn="tl"/>
          </a:blipFill>
        </p:spPr>
        <p:txBody>
          <a:bodyPr/>
          <a:lstStyle/>
          <a:p>
            <a:pPr algn="ctr"/>
            <a:r>
              <a:rPr lang="en-GB" sz="5400" dirty="0" err="1" smtClean="0">
                <a:solidFill>
                  <a:srgbClr val="FF0000"/>
                </a:solidFill>
              </a:rPr>
              <a:t>আজকের</a:t>
            </a:r>
            <a:r>
              <a:rPr lang="en-GB" sz="5400" dirty="0" smtClean="0">
                <a:solidFill>
                  <a:srgbClr val="FF0000"/>
                </a:solidFill>
              </a:rPr>
              <a:t> </a:t>
            </a:r>
            <a:r>
              <a:rPr lang="en-GB" sz="5400" dirty="0" err="1" smtClean="0">
                <a:solidFill>
                  <a:srgbClr val="FF0000"/>
                </a:solidFill>
              </a:rPr>
              <a:t>পাঠ</a:t>
            </a:r>
            <a:endParaRPr lang="en-US" sz="5400" dirty="0">
              <a:solidFill>
                <a:srgbClr val="FF0000"/>
              </a:solidFill>
            </a:endParaRPr>
          </a:p>
        </p:txBody>
      </p:sp>
      <p:sp>
        <p:nvSpPr>
          <p:cNvPr id="3" name="Content Placeholder 2"/>
          <p:cNvSpPr>
            <a:spLocks noGrp="1"/>
          </p:cNvSpPr>
          <p:nvPr>
            <p:ph idx="1"/>
          </p:nvPr>
        </p:nvSpPr>
        <p:spPr>
          <a:xfrm>
            <a:off x="304800" y="4876800"/>
            <a:ext cx="7924800" cy="1676400"/>
          </a:xfrm>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114300" indent="0">
              <a:buNone/>
            </a:pPr>
            <a:r>
              <a:rPr lang="en-GB" sz="2400" dirty="0" smtClean="0"/>
              <a:t> </a:t>
            </a:r>
            <a:r>
              <a:rPr lang="en-GB" sz="4800" b="1" dirty="0" err="1" smtClean="0">
                <a:solidFill>
                  <a:srgbClr val="002060"/>
                </a:solidFill>
              </a:rPr>
              <a:t>করোনা</a:t>
            </a:r>
            <a:r>
              <a:rPr lang="en-GB" sz="4800" b="1" dirty="0" smtClean="0">
                <a:solidFill>
                  <a:srgbClr val="002060"/>
                </a:solidFill>
              </a:rPr>
              <a:t> </a:t>
            </a:r>
            <a:r>
              <a:rPr lang="en-GB" sz="4800" b="1" dirty="0" err="1" smtClean="0">
                <a:solidFill>
                  <a:srgbClr val="002060"/>
                </a:solidFill>
              </a:rPr>
              <a:t>ভাইরাস</a:t>
            </a:r>
            <a:r>
              <a:rPr lang="en-GB" sz="4800" b="1" dirty="0" smtClean="0">
                <a:solidFill>
                  <a:srgbClr val="002060"/>
                </a:solidFill>
              </a:rPr>
              <a:t> /</a:t>
            </a:r>
            <a:r>
              <a:rPr lang="en-GB" sz="4800" b="1" dirty="0" smtClean="0">
                <a:solidFill>
                  <a:srgbClr val="002060"/>
                </a:solidFill>
              </a:rPr>
              <a:t>কোভিট-১৯</a:t>
            </a:r>
          </a:p>
          <a:p>
            <a:pPr marL="114300" indent="0" algn="ctr">
              <a:buNone/>
            </a:pPr>
            <a:r>
              <a:rPr lang="bn-BD" sz="4800" dirty="0">
                <a:solidFill>
                  <a:srgbClr val="7030A0"/>
                </a:solidFill>
                <a:latin typeface="NikoshBAN" panose="02000000000000000000" pitchFamily="2" charset="0"/>
                <a:cs typeface="NikoshBAN" panose="02000000000000000000" pitchFamily="2" charset="0"/>
              </a:rPr>
              <a:t>শ্রেণীঃ </a:t>
            </a:r>
            <a:r>
              <a:rPr lang="en-US" sz="4800" dirty="0" smtClean="0">
                <a:solidFill>
                  <a:srgbClr val="7030A0"/>
                </a:solidFill>
                <a:latin typeface="NikoshBAN" panose="02000000000000000000" pitchFamily="2" charset="0"/>
                <a:cs typeface="NikoshBAN" panose="02000000000000000000" pitchFamily="2" charset="0"/>
              </a:rPr>
              <a:t>৬ষ্ট--১০ম</a:t>
            </a:r>
            <a:endParaRPr lang="en-US" sz="4800" b="1" dirty="0">
              <a:solidFill>
                <a:srgbClr val="7030A0"/>
              </a:solidFill>
            </a:endParaRPr>
          </a:p>
        </p:txBody>
      </p:sp>
      <p:sp>
        <p:nvSpPr>
          <p:cNvPr id="4" name="Content Placeholder 10"/>
          <p:cNvSpPr txBox="1">
            <a:spLocks/>
          </p:cNvSpPr>
          <p:nvPr/>
        </p:nvSpPr>
        <p:spPr>
          <a:xfrm>
            <a:off x="228600" y="914400"/>
            <a:ext cx="4191000" cy="3124200"/>
          </a:xfrm>
          <a:prstGeom prst="rect">
            <a:avLst/>
          </a:prstGeom>
          <a:blipFill>
            <a:blip r:embed="rId3"/>
            <a:tile tx="0" ty="0" sx="100000" sy="100000" flip="none" algn="tl"/>
          </a:blipFill>
          <a:ln w="28575">
            <a:solidFill>
              <a:schemeClr val="accent2"/>
            </a:solidFill>
          </a:ln>
        </p:spPr>
        <p:txBody>
          <a:bodyPr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91440" indent="-91440">
              <a:lnSpc>
                <a:spcPct val="100000"/>
              </a:lnSpc>
              <a:buFont typeface="Arial" panose="020B0604020202020204" pitchFamily="34" charset="0"/>
              <a:buNone/>
              <a:defRPr/>
            </a:pPr>
            <a:r>
              <a:rPr lang="en-US" sz="2000" b="1" u="sng"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bn-IN" sz="2000" b="1" u="sng"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উপস্থাপনায়-</a:t>
            </a:r>
          </a:p>
          <a:p>
            <a:pPr marL="91440" indent="-91440">
              <a:lnSpc>
                <a:spcPct val="100000"/>
              </a:lnSpc>
              <a:buFont typeface="Arial" panose="020B0604020202020204" pitchFamily="34" charset="0"/>
              <a:buNone/>
              <a:defRPr/>
            </a:pPr>
            <a:r>
              <a:rPr lang="bn-IN" sz="2000" spc="130" dirty="0"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মোঃ</a:t>
            </a:r>
            <a:r>
              <a:rPr lang="en-US" sz="2000" spc="130" dirty="0" err="1"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সুরমান</a:t>
            </a:r>
            <a:r>
              <a:rPr lang="en-US" sz="2000" spc="130" dirty="0"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spc="130" dirty="0" err="1"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rPr>
              <a:t>আলী</a:t>
            </a:r>
            <a:endParaRPr lang="bn-IN" sz="2000" spc="130" dirty="0" smtClean="0">
              <a:solidFill>
                <a:schemeClr val="accent4">
                  <a:lumMod val="50000"/>
                </a:schemeClr>
              </a:solidFill>
              <a:effectLst>
                <a:outerShdw blurRad="38100" dist="38100" dir="2700000" algn="tl">
                  <a:srgbClr val="000000">
                    <a:alpha val="43137"/>
                  </a:srgbClr>
                </a:outerShdw>
              </a:effectLst>
              <a:latin typeface="NikoshBAN" pitchFamily="2" charset="0"/>
              <a:cs typeface="NikoshBAN" pitchFamily="2" charset="0"/>
            </a:endParaRPr>
          </a:p>
          <a:p>
            <a:pPr marL="91440" indent="-91440">
              <a:lnSpc>
                <a:spcPct val="100000"/>
              </a:lnSpc>
              <a:buFont typeface="Arial" panose="020B0604020202020204" pitchFamily="34" charset="0"/>
              <a:buNone/>
              <a:defRPr/>
            </a:pPr>
            <a:r>
              <a:rPr lang="en-US" sz="2000" dirty="0" smtClean="0">
                <a:effectLst>
                  <a:outerShdw blurRad="38100" dist="38100" dir="2700000" algn="tl">
                    <a:srgbClr val="000000">
                      <a:alpha val="43137"/>
                    </a:srgbClr>
                  </a:outerShdw>
                </a:effectLst>
                <a:latin typeface="NikoshBAN" pitchFamily="2" charset="0"/>
                <a:cs typeface="NikoshBAN" pitchFamily="2" charset="0"/>
              </a:rPr>
              <a:t>             </a:t>
            </a:r>
            <a:r>
              <a:rPr lang="en-US" sz="2000" dirty="0" smtClean="0">
                <a:effectLst>
                  <a:outerShdw blurRad="38100" dist="38100" dir="2700000" algn="tl">
                    <a:srgbClr val="000000">
                      <a:alpha val="43137"/>
                    </a:srgbClr>
                  </a:outerShdw>
                </a:effectLst>
                <a:latin typeface="NikoshBAN" pitchFamily="2" charset="0"/>
                <a:cs typeface="NikoshBAN" pitchFamily="2" charset="0"/>
              </a:rPr>
              <a:t> </a:t>
            </a:r>
            <a:r>
              <a:rPr lang="en-US" sz="1600" dirty="0" err="1" smtClean="0">
                <a:effectLst>
                  <a:outerShdw blurRad="38100" dist="38100" dir="2700000" algn="tl">
                    <a:srgbClr val="000000">
                      <a:alpha val="43137"/>
                    </a:srgbClr>
                  </a:outerShdw>
                </a:effectLst>
                <a:latin typeface="NikoshBAN" pitchFamily="2" charset="0"/>
                <a:cs typeface="NikoshBAN" pitchFamily="2" charset="0"/>
              </a:rPr>
              <a:t>সহকারী</a:t>
            </a:r>
            <a:r>
              <a:rPr lang="bn-IN" sz="1600" dirty="0" smtClean="0">
                <a:effectLst>
                  <a:outerShdw blurRad="38100" dist="38100" dir="2700000" algn="tl">
                    <a:srgbClr val="000000">
                      <a:alpha val="43137"/>
                    </a:srgbClr>
                  </a:outerShdw>
                </a:effectLst>
                <a:latin typeface="NikoshBAN" pitchFamily="2" charset="0"/>
                <a:cs typeface="NikoshBAN" pitchFamily="2" charset="0"/>
              </a:rPr>
              <a:t> শিক্ষক</a:t>
            </a:r>
            <a:endParaRPr lang="bn-IN" sz="2000" dirty="0" smtClean="0">
              <a:effectLst>
                <a:outerShdw blurRad="38100" dist="38100" dir="2700000" algn="tl">
                  <a:srgbClr val="000000">
                    <a:alpha val="43137"/>
                  </a:srgbClr>
                </a:outerShdw>
              </a:effectLst>
              <a:latin typeface="NikoshBAN" pitchFamily="2" charset="0"/>
              <a:cs typeface="NikoshBAN" pitchFamily="2" charset="0"/>
            </a:endParaRPr>
          </a:p>
          <a:p>
            <a:pPr marL="91440" indent="-91440">
              <a:lnSpc>
                <a:spcPct val="100000"/>
              </a:lnSpc>
              <a:buFont typeface="Arial" panose="020B0604020202020204" pitchFamily="34" charset="0"/>
              <a:buNone/>
              <a:defRPr/>
            </a:pPr>
            <a:r>
              <a:rPr lang="en-US" sz="1400" dirty="0" err="1" smtClean="0">
                <a:effectLst>
                  <a:outerShdw blurRad="38100" dist="38100" dir="2700000" algn="tl">
                    <a:srgbClr val="000000">
                      <a:alpha val="43137"/>
                    </a:srgbClr>
                  </a:outerShdw>
                </a:effectLst>
                <a:latin typeface="NikoshBAN" pitchFamily="2" charset="0"/>
                <a:cs typeface="NikoshBAN" pitchFamily="2" charset="0"/>
              </a:rPr>
              <a:t>কুলাউড়া</a:t>
            </a:r>
            <a:r>
              <a:rPr lang="en-US" sz="1400" dirty="0" smtClean="0">
                <a:effectLst>
                  <a:outerShdw blurRad="38100" dist="38100" dir="2700000" algn="tl">
                    <a:srgbClr val="000000">
                      <a:alpha val="43137"/>
                    </a:srgbClr>
                  </a:outerShdw>
                </a:effectLst>
                <a:latin typeface="NikoshBAN" pitchFamily="2" charset="0"/>
                <a:cs typeface="NikoshBAN" pitchFamily="2" charset="0"/>
              </a:rPr>
              <a:t> </a:t>
            </a:r>
            <a:r>
              <a:rPr lang="en-US" sz="1400"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1400" dirty="0" smtClean="0">
                <a:effectLst>
                  <a:outerShdw blurRad="38100" dist="38100" dir="2700000" algn="tl">
                    <a:srgbClr val="000000">
                      <a:alpha val="43137"/>
                    </a:srgbClr>
                  </a:outerShdw>
                </a:effectLst>
                <a:latin typeface="NikoshBAN" pitchFamily="2" charset="0"/>
                <a:cs typeface="NikoshBAN" pitchFamily="2" charset="0"/>
              </a:rPr>
              <a:t> </a:t>
            </a:r>
            <a:r>
              <a:rPr lang="en-US" sz="1400"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1400" dirty="0" smtClean="0">
                <a:effectLst>
                  <a:outerShdw blurRad="38100" dist="38100" dir="2700000" algn="tl">
                    <a:srgbClr val="000000">
                      <a:alpha val="43137"/>
                    </a:srgbClr>
                  </a:outerShdw>
                </a:effectLst>
                <a:latin typeface="NikoshBAN" pitchFamily="2" charset="0"/>
                <a:cs typeface="NikoshBAN" pitchFamily="2" charset="0"/>
              </a:rPr>
              <a:t> </a:t>
            </a:r>
            <a:r>
              <a:rPr lang="en-US" sz="1400" dirty="0" err="1" smtClean="0">
                <a:effectLst>
                  <a:outerShdw blurRad="38100" dist="38100" dir="2700000" algn="tl">
                    <a:srgbClr val="000000">
                      <a:alpha val="43137"/>
                    </a:srgbClr>
                  </a:outerShdw>
                </a:effectLst>
                <a:latin typeface="NikoshBAN" pitchFamily="2" charset="0"/>
                <a:cs typeface="NikoshBAN" pitchFamily="2" charset="0"/>
              </a:rPr>
              <a:t>বিদ্যালয়</a:t>
            </a:r>
            <a:endParaRPr lang="bn-IN" sz="1400" dirty="0" smtClean="0">
              <a:effectLst>
                <a:outerShdw blurRad="38100" dist="38100" dir="2700000" algn="tl">
                  <a:srgbClr val="000000">
                    <a:alpha val="43137"/>
                  </a:srgbClr>
                </a:outerShdw>
              </a:effectLst>
              <a:latin typeface="NikoshBAN" pitchFamily="2" charset="0"/>
              <a:cs typeface="NikoshBAN" pitchFamily="2" charset="0"/>
            </a:endParaRPr>
          </a:p>
          <a:p>
            <a:pPr marL="91440" indent="-91440">
              <a:lnSpc>
                <a:spcPct val="100000"/>
              </a:lnSpc>
              <a:buFont typeface="Arial" panose="020B0604020202020204" pitchFamily="34" charset="0"/>
              <a:buNone/>
              <a:defRPr/>
            </a:pPr>
            <a:r>
              <a:rPr lang="en-US" sz="2000" dirty="0" err="1" smtClean="0">
                <a:effectLst>
                  <a:outerShdw blurRad="38100" dist="38100" dir="2700000" algn="tl">
                    <a:srgbClr val="000000">
                      <a:alpha val="43137"/>
                    </a:srgbClr>
                  </a:outerShdw>
                </a:effectLst>
                <a:latin typeface="NikoshBAN" pitchFamily="2" charset="0"/>
                <a:cs typeface="NikoshBAN" pitchFamily="2" charset="0"/>
              </a:rPr>
              <a:t>কুলাউড়া</a:t>
            </a:r>
            <a:r>
              <a:rPr lang="en-US" sz="2000" dirty="0" smtClean="0">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effectLst>
                  <a:outerShdw blurRad="38100" dist="38100" dir="2700000" algn="tl">
                    <a:srgbClr val="000000">
                      <a:alpha val="43137"/>
                    </a:srgbClr>
                  </a:outerShdw>
                </a:effectLst>
                <a:latin typeface="NikoshBAN" pitchFamily="2" charset="0"/>
                <a:cs typeface="NikoshBAN" pitchFamily="2" charset="0"/>
              </a:rPr>
              <a:t>মৌলভীবাজার</a:t>
            </a:r>
            <a:endParaRPr lang="bn-IN" sz="2000" dirty="0" smtClean="0">
              <a:effectLst>
                <a:outerShdw blurRad="38100" dist="38100" dir="2700000" algn="tl">
                  <a:srgbClr val="000000">
                    <a:alpha val="43137"/>
                  </a:srgbClr>
                </a:outerShdw>
              </a:effectLst>
              <a:latin typeface="NikoshBAN" pitchFamily="2" charset="0"/>
              <a:cs typeface="NikoshBAN" pitchFamily="2" charset="0"/>
            </a:endParaRPr>
          </a:p>
          <a:p>
            <a:pPr marL="91440" indent="-91440">
              <a:lnSpc>
                <a:spcPct val="100000"/>
              </a:lnSpc>
              <a:buFont typeface="Arial" panose="020B0604020202020204" pitchFamily="34" charset="0"/>
              <a:buNone/>
              <a:defRPr/>
            </a:pPr>
            <a:r>
              <a:rPr lang="bn-IN" sz="2000" dirty="0" smtClean="0">
                <a:effectLst>
                  <a:outerShdw blurRad="38100" dist="38100" dir="2700000" algn="tl">
                    <a:srgbClr val="000000">
                      <a:alpha val="43137"/>
                    </a:srgbClr>
                  </a:outerShdw>
                </a:effectLst>
                <a:latin typeface="NikoshBAN" pitchFamily="2" charset="0"/>
                <a:cs typeface="NikoshBAN" pitchFamily="2" charset="0"/>
              </a:rPr>
              <a:t>মোবাইল- </a:t>
            </a:r>
            <a:r>
              <a:rPr lang="en-US" sz="2000" dirty="0" smtClean="0">
                <a:effectLst>
                  <a:outerShdw blurRad="38100" dist="38100" dir="2700000" algn="tl">
                    <a:srgbClr val="000000">
                      <a:alpha val="43137"/>
                    </a:srgbClr>
                  </a:outerShdw>
                </a:effectLst>
                <a:latin typeface="NikoshBAN" pitchFamily="2" charset="0"/>
                <a:cs typeface="NikoshBAN" pitchFamily="2" charset="0"/>
              </a:rPr>
              <a:t>০১৭২৪-৯৭১৮৩৫</a:t>
            </a:r>
            <a:endParaRPr lang="bn-IN" sz="2000" dirty="0" smtClean="0">
              <a:effectLst>
                <a:outerShdw blurRad="38100" dist="38100" dir="2700000" algn="tl">
                  <a:srgbClr val="000000">
                    <a:alpha val="43137"/>
                  </a:srgbClr>
                </a:outerShdw>
              </a:effectLst>
              <a:latin typeface="NikoshBAN" pitchFamily="2" charset="0"/>
              <a:cs typeface="NikoshBAN" pitchFamily="2" charset="0"/>
            </a:endParaRPr>
          </a:p>
          <a:p>
            <a:pPr marL="91440" indent="-91440">
              <a:lnSpc>
                <a:spcPct val="100000"/>
              </a:lnSpc>
              <a:buFont typeface="Arial" panose="020B0604020202020204" pitchFamily="34" charset="0"/>
              <a:buNone/>
              <a:defRPr/>
            </a:pPr>
            <a:r>
              <a:rPr lang="bn-IN" sz="2000" dirty="0" smtClean="0">
                <a:effectLst>
                  <a:outerShdw blurRad="38100" dist="38100" dir="2700000" algn="tl">
                    <a:srgbClr val="000000">
                      <a:alpha val="43137"/>
                    </a:srgbClr>
                  </a:outerShdw>
                </a:effectLst>
                <a:latin typeface="NikoshBAN" pitchFamily="2" charset="0"/>
                <a:cs typeface="NikoshBAN" pitchFamily="2" charset="0"/>
              </a:rPr>
              <a:t>ই</a:t>
            </a:r>
            <a:r>
              <a:rPr lang="en-US" sz="2000" dirty="0" smtClean="0">
                <a:effectLst>
                  <a:outerShdw blurRad="38100" dist="38100" dir="2700000" algn="tl">
                    <a:srgbClr val="000000">
                      <a:alpha val="43137"/>
                    </a:srgbClr>
                  </a:outerShdw>
                </a:effectLst>
                <a:latin typeface="NikoshBAN" pitchFamily="2" charset="0"/>
                <a:cs typeface="NikoshBAN" pitchFamily="2" charset="0"/>
              </a:rPr>
              <a:t>-</a:t>
            </a:r>
            <a:r>
              <a:rPr lang="bn-IN" sz="2000" dirty="0" smtClean="0">
                <a:effectLst>
                  <a:outerShdw blurRad="38100" dist="38100" dir="2700000" algn="tl">
                    <a:srgbClr val="000000">
                      <a:alpha val="43137"/>
                    </a:srgbClr>
                  </a:outerShdw>
                </a:effectLst>
                <a:latin typeface="NikoshBAN" pitchFamily="2" charset="0"/>
                <a:cs typeface="NikoshBAN" pitchFamily="2" charset="0"/>
              </a:rPr>
              <a:t>মেইল- </a:t>
            </a:r>
            <a:r>
              <a:rPr lang="en-US" sz="2400" dirty="0" smtClean="0">
                <a:effectLst>
                  <a:outerShdw blurRad="38100" dist="38100" dir="2700000" algn="tl">
                    <a:srgbClr val="000000">
                      <a:alpha val="43137"/>
                    </a:srgbClr>
                  </a:outerShdw>
                </a:effectLst>
                <a:latin typeface="NikoshBAN" pitchFamily="2" charset="0"/>
                <a:cs typeface="NikoshBAN" pitchFamily="2" charset="0"/>
              </a:rPr>
              <a:t>mrsurman86@gmail.com</a:t>
            </a:r>
            <a:endParaRPr lang="en-US" sz="2400"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5" name="Title 1"/>
          <p:cNvSpPr txBox="1">
            <a:spLocks/>
          </p:cNvSpPr>
          <p:nvPr/>
        </p:nvSpPr>
        <p:spPr>
          <a:xfrm>
            <a:off x="1981201" y="263862"/>
            <a:ext cx="2743200" cy="495300"/>
          </a:xfrm>
          <a:prstGeom prst="rect">
            <a:avLst/>
          </a:prstGeom>
          <a:gradFill rotWithShape="1">
            <a:gsLst>
              <a:gs pos="23000">
                <a:srgbClr val="FFFF00"/>
              </a:gs>
              <a:gs pos="87000">
                <a:schemeClr val="accent3">
                  <a:tint val="32000"/>
                  <a:satMod val="250000"/>
                </a:schemeClr>
              </a:gs>
              <a:gs pos="100000">
                <a:schemeClr val="accent3">
                  <a:tint val="23000"/>
                  <a:satMod val="300000"/>
                </a:schemeClr>
              </a:gs>
            </a:gsLst>
            <a:lin ang="5400000" scaled="0"/>
          </a:gradFill>
          <a:ln w="12700" cap="rnd" cmpd="sng" algn="ctr">
            <a:noFill/>
            <a:prstDash val="solid"/>
          </a:ln>
          <a:effectLst>
            <a:glow rad="228600">
              <a:schemeClr val="accent3">
                <a:satMod val="175000"/>
                <a:alpha val="40000"/>
              </a:schemeClr>
            </a:glow>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bn-IN" sz="4000" b="1" dirty="0" smtClean="0">
                <a:latin typeface="NikoshBAN" panose="02000000000000000000" pitchFamily="2" charset="0"/>
                <a:cs typeface="NikoshBAN" panose="02000000000000000000" pitchFamily="2" charset="0"/>
              </a:rPr>
              <a:t>পরিচিতি</a:t>
            </a:r>
            <a:endParaRPr lang="en-GB" sz="40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609600"/>
            <a:ext cx="2895600" cy="3437318"/>
          </a:xfrm>
          <a:prstGeom prst="rect">
            <a:avLst/>
          </a:prstGeom>
        </p:spPr>
      </p:pic>
    </p:spTree>
    <p:extLst>
      <p:ext uri="{BB962C8B-B14F-4D97-AF65-F5344CB8AC3E}">
        <p14:creationId xmlns:p14="http://schemas.microsoft.com/office/powerpoint/2010/main" val="11045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out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7391400" cy="5847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wrap="square" rtlCol="0">
            <a:spAutoFit/>
          </a:bodyPr>
          <a:lstStyle/>
          <a:p>
            <a:r>
              <a:rPr lang="as-IN" sz="3200" b="1" dirty="0"/>
              <a:t>করোনাভাইরাসের প্রাদুর্ভাব (২০১৯-২০২০</a:t>
            </a:r>
            <a:r>
              <a:rPr lang="as-IN" sz="3200" b="1" dirty="0" smtClean="0"/>
              <a:t>)</a:t>
            </a:r>
            <a:endParaRPr lang="as-IN" sz="3200" b="1" dirty="0"/>
          </a:p>
        </p:txBody>
      </p:sp>
      <p:sp>
        <p:nvSpPr>
          <p:cNvPr id="5" name="TextBox 4"/>
          <p:cNvSpPr txBox="1"/>
          <p:nvPr/>
        </p:nvSpPr>
        <p:spPr>
          <a:xfrm>
            <a:off x="76200" y="2122944"/>
            <a:ext cx="8915400" cy="3046988"/>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as-IN" sz="2400" dirty="0">
                <a:solidFill>
                  <a:srgbClr val="002060"/>
                </a:solidFill>
              </a:rPr>
              <a:t>২০১৯ সালের ৩১ ডিসেম্বরে চীনের </a:t>
            </a:r>
            <a:r>
              <a:rPr lang="as-IN" sz="2400" dirty="0">
                <a:solidFill>
                  <a:srgbClr val="002060"/>
                </a:solidFill>
                <a:hlinkClick r:id="rId2" tooltip="উহান"/>
              </a:rPr>
              <a:t>উহান</a:t>
            </a:r>
            <a:r>
              <a:rPr lang="as-IN" sz="2400" dirty="0">
                <a:solidFill>
                  <a:srgbClr val="002060"/>
                </a:solidFill>
              </a:rPr>
              <a:t> শহরে </a:t>
            </a:r>
            <a:r>
              <a:rPr lang="as-IN" sz="2400" dirty="0">
                <a:solidFill>
                  <a:srgbClr val="002060"/>
                </a:solidFill>
                <a:hlinkClick r:id="rId3" tooltip="উহাhuhjughন করোনাভাইরাসের প্রাদুর্ভাব (২০১৯-২০২০) (পাতার অস্তিত্ব নেই)"/>
              </a:rPr>
              <a:t>করোনাভাইরাসের একটি প্রজাতির সংক্রামণ</a:t>
            </a:r>
            <a:r>
              <a:rPr lang="as-IN" sz="2400" dirty="0">
                <a:solidFill>
                  <a:srgbClr val="002060"/>
                </a:solidFill>
              </a:rPr>
              <a:t> দেখা দেয়। বিশ্ব স্বাস্থ্য সংস্থা ভাইরাসটিকে প্রাতিষ্ঠানিকভাবে ‘২০১৯-এনসিওভি’ নামকরণ করে। বিশ্বজুড়ে করোনাভাইরাসে আক্রান্ত ১০ লাখ ৯৮ হাজার </a:t>
            </a:r>
            <a:r>
              <a:rPr lang="as-IN" sz="2400" dirty="0" smtClean="0">
                <a:solidFill>
                  <a:srgbClr val="002060"/>
                </a:solidFill>
              </a:rPr>
              <a:t>৮৮৪</a:t>
            </a:r>
            <a:r>
              <a:rPr lang="en-US" sz="2400" dirty="0" smtClean="0">
                <a:solidFill>
                  <a:srgbClr val="002060"/>
                </a:solidFill>
              </a:rPr>
              <a:t>। </a:t>
            </a:r>
            <a:r>
              <a:rPr lang="as-IN" sz="2400" dirty="0">
                <a:solidFill>
                  <a:srgbClr val="002060"/>
                </a:solidFill>
              </a:rPr>
              <a:t>বিশ্বজুড়ে মৃতের সংখ্যা </a:t>
            </a:r>
            <a:r>
              <a:rPr lang="as-IN" sz="2400" dirty="0" smtClean="0">
                <a:solidFill>
                  <a:srgbClr val="002060"/>
                </a:solidFill>
              </a:rPr>
              <a:t>৫৮২৪৩</a:t>
            </a:r>
            <a:r>
              <a:rPr lang="en-US" sz="2400" dirty="0" smtClean="0">
                <a:solidFill>
                  <a:srgbClr val="002060"/>
                </a:solidFill>
              </a:rPr>
              <a:t>। </a:t>
            </a:r>
            <a:r>
              <a:rPr lang="as-IN" sz="2400" dirty="0">
                <a:solidFill>
                  <a:srgbClr val="002060"/>
                </a:solidFill>
              </a:rPr>
              <a:t>বিশ্বে করোনাভাইরাসে আক্রান্ত হয়ে সুস্থ ২ লাখ </a:t>
            </a:r>
            <a:r>
              <a:rPr lang="as-IN" sz="2400" dirty="0" smtClean="0">
                <a:solidFill>
                  <a:srgbClr val="002060"/>
                </a:solidFill>
              </a:rPr>
              <a:t>২৬</a:t>
            </a:r>
            <a:r>
              <a:rPr lang="en-US" sz="2400" dirty="0" smtClean="0">
                <a:solidFill>
                  <a:srgbClr val="002060"/>
                </a:solidFill>
              </a:rPr>
              <a:t> </a:t>
            </a:r>
            <a:r>
              <a:rPr lang="as-IN" sz="2400" dirty="0">
                <a:solidFill>
                  <a:srgbClr val="002060"/>
                </a:solidFill>
              </a:rPr>
              <a:t>হাজার </a:t>
            </a:r>
            <a:r>
              <a:rPr lang="as-IN" sz="2400" dirty="0" smtClean="0">
                <a:solidFill>
                  <a:srgbClr val="002060"/>
                </a:solidFill>
              </a:rPr>
              <a:t>১০৬</a:t>
            </a:r>
            <a:r>
              <a:rPr lang="en-US" sz="2400" dirty="0" smtClean="0"/>
              <a:t>।</a:t>
            </a:r>
            <a:endParaRPr lang="en-US" sz="2400" dirty="0" smtClean="0">
              <a:solidFill>
                <a:srgbClr val="002060"/>
              </a:solidFill>
            </a:endParaRPr>
          </a:p>
          <a:p>
            <a:pPr algn="just"/>
            <a:r>
              <a:rPr lang="en-US" sz="2400" dirty="0" err="1" smtClean="0">
                <a:solidFill>
                  <a:srgbClr val="002060"/>
                </a:solidFill>
              </a:rPr>
              <a:t>তথ্যঃ</a:t>
            </a:r>
            <a:r>
              <a:rPr lang="en-US" sz="2400" dirty="0" smtClean="0">
                <a:solidFill>
                  <a:srgbClr val="002060"/>
                </a:solidFill>
              </a:rPr>
              <a:t>( </a:t>
            </a:r>
            <a:r>
              <a:rPr lang="as-IN" sz="2400" dirty="0" smtClean="0">
                <a:solidFill>
                  <a:srgbClr val="002060"/>
                </a:solidFill>
              </a:rPr>
              <a:t>শনিবার</a:t>
            </a:r>
            <a:r>
              <a:rPr lang="as-IN" sz="2400" dirty="0">
                <a:solidFill>
                  <a:srgbClr val="002060"/>
                </a:solidFill>
              </a:rPr>
              <a:t>, ০৪ এপ্রিল ২০২০ | ২০ চৈত্র ১৪২৬ বঙ্গাব্দ </a:t>
            </a:r>
            <a:r>
              <a:rPr lang="en-US" sz="2400" dirty="0" err="1" smtClean="0">
                <a:solidFill>
                  <a:srgbClr val="002060"/>
                </a:solidFill>
              </a:rPr>
              <a:t>পর্যন্ত</a:t>
            </a:r>
            <a:r>
              <a:rPr lang="en-US" sz="2400" dirty="0" smtClean="0">
                <a:solidFill>
                  <a:srgbClr val="002060"/>
                </a:solidFill>
              </a:rPr>
              <a:t>)</a:t>
            </a:r>
            <a:endParaRPr lang="as-IN" sz="2400" dirty="0">
              <a:solidFill>
                <a:srgbClr val="002060"/>
              </a:solidFill>
            </a:endParaRPr>
          </a:p>
          <a:p>
            <a:pPr algn="just"/>
            <a:endParaRPr lang="as-IN" sz="2400" dirty="0"/>
          </a:p>
        </p:txBody>
      </p:sp>
    </p:spTree>
    <p:extLst>
      <p:ext uri="{BB962C8B-B14F-4D97-AF65-F5344CB8AC3E}">
        <p14:creationId xmlns:p14="http://schemas.microsoft.com/office/powerpoint/2010/main" val="1281016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305800" cy="4800600"/>
          </a:xfrm>
          <a:blipFill>
            <a:blip r:embed="rId2"/>
            <a:tile tx="0" ty="0" sx="100000" sy="100000" flip="none" algn="tl"/>
          </a:blipFill>
        </p:spPr>
        <p:txBody>
          <a:bodyPr>
            <a:noAutofit/>
          </a:bodyPr>
          <a:lstStyle/>
          <a:p>
            <a:pPr algn="just"/>
            <a:r>
              <a:rPr lang="as-IN" sz="2800" dirty="0"/>
              <a:t>“করোনাভাইরাস” নামটির উৎপত্তি লাতিন শব্দ </a:t>
            </a:r>
            <a:r>
              <a:rPr lang="as-IN" sz="2800" i="1" dirty="0"/>
              <a:t>করোনা</a:t>
            </a:r>
            <a:r>
              <a:rPr lang="as-IN" sz="2800" dirty="0"/>
              <a:t> থেকে যার অর্থ “মুকুট” বা “হার”। করোনা শব্দটি নিজে গ্রিক </a:t>
            </a:r>
            <a:r>
              <a:rPr lang="el-GR" sz="2800" dirty="0"/>
              <a:t>κορώνη </a:t>
            </a:r>
            <a:r>
              <a:rPr lang="en-US" sz="2800" dirty="0" err="1"/>
              <a:t>korṓnē</a:t>
            </a:r>
            <a:r>
              <a:rPr lang="en-US" sz="2800" dirty="0"/>
              <a:t> </a:t>
            </a:r>
            <a:r>
              <a:rPr lang="as-IN" sz="2800" dirty="0"/>
              <a:t>থেকে এসেছে যার অর্থ “মালা” বা “হার”। নামটি ইলেক্ট্রন মাইক্রোস্কোপের মাধ্যমে ভিরিয়নের (ভাইরাসের সংক্রামক আকার) বৈশিষ্ট্যমূলক উপস্থিতিকে নির্দেশ করে। ভিরিয়নের বিশাল কন্দাকৃতি পৃষ্ঠ অভিক্ষেপযুক্ত প্রান্ত রয়েছে যা মুকুটের স্মৃতি তৈরি করে। এর অঙ্গসংস্থান ভাইরাল স্পাইক </a:t>
            </a:r>
            <a:r>
              <a:rPr lang="as-IN" sz="2800" dirty="0">
                <a:hlinkClick r:id="rId3" tooltip="পেপলোমা (পাতার অস্তিত্ব নেই)"/>
              </a:rPr>
              <a:t>পেপলোমিয়ার</a:t>
            </a:r>
            <a:r>
              <a:rPr lang="as-IN" sz="2800" dirty="0"/>
              <a:t> দ্বারা তৈরি হয়েছে যেগুলো মূলত ভাইরাসের পৃষ্ঠে অবস্থিত প্রোটিন। </a:t>
            </a:r>
            <a:endParaRPr lang="en-US" sz="2800" dirty="0">
              <a:solidFill>
                <a:srgbClr val="00B050"/>
              </a:solidFill>
            </a:endParaRPr>
          </a:p>
        </p:txBody>
      </p:sp>
      <p:sp>
        <p:nvSpPr>
          <p:cNvPr id="2" name="TextBox 1"/>
          <p:cNvSpPr txBox="1"/>
          <p:nvPr/>
        </p:nvSpPr>
        <p:spPr>
          <a:xfrm>
            <a:off x="1371600" y="609600"/>
            <a:ext cx="4648200" cy="5847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square" rtlCol="0">
            <a:spAutoFit/>
          </a:bodyPr>
          <a:lstStyle/>
          <a:p>
            <a:r>
              <a:rPr lang="as-IN" sz="3200" dirty="0" smtClean="0"/>
              <a:t>করোনাভাইরাস</a:t>
            </a:r>
            <a:r>
              <a:rPr lang="en-US" sz="3200" dirty="0" smtClean="0"/>
              <a:t>  </a:t>
            </a:r>
            <a:r>
              <a:rPr lang="en-US" sz="3200" dirty="0" err="1" smtClean="0"/>
              <a:t>এর</a:t>
            </a:r>
            <a:r>
              <a:rPr lang="en-US" sz="3200" dirty="0" smtClean="0"/>
              <a:t> </a:t>
            </a:r>
            <a:r>
              <a:rPr lang="en-US" sz="3200" dirty="0" err="1" smtClean="0"/>
              <a:t>নামকরণ</a:t>
            </a:r>
            <a:endParaRPr lang="en-US" sz="3200" dirty="0"/>
          </a:p>
        </p:txBody>
      </p:sp>
    </p:spTree>
    <p:extLst>
      <p:ext uri="{BB962C8B-B14F-4D97-AF65-F5344CB8AC3E}">
        <p14:creationId xmlns:p14="http://schemas.microsoft.com/office/powerpoint/2010/main" val="2691438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52400"/>
            <a:ext cx="69342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sz="2800" u="sng" dirty="0"/>
              <a:t>করোনা ভাইরাসজনিত সংক্রমণ কিভাবে ছড়ায়</a:t>
            </a:r>
            <a:endParaRPr lang="en-US" sz="2800" dirty="0"/>
          </a:p>
        </p:txBody>
      </p:sp>
      <p:sp>
        <p:nvSpPr>
          <p:cNvPr id="7" name="TextBox 6"/>
          <p:cNvSpPr txBox="1"/>
          <p:nvPr/>
        </p:nvSpPr>
        <p:spPr>
          <a:xfrm>
            <a:off x="381000" y="1249740"/>
            <a:ext cx="7696200" cy="1569660"/>
          </a:xfrm>
          <a:prstGeom prst="rect">
            <a:avLst/>
          </a:prstGeom>
          <a:blipFill>
            <a:blip r:embed="rId2"/>
            <a:tile tx="0" ty="0" sx="100000" sy="100000" flip="none" algn="tl"/>
          </a:blipFill>
        </p:spPr>
        <p:txBody>
          <a:bodyPr wrap="square" rtlCol="0">
            <a:spAutoFit/>
          </a:bodyPr>
          <a:lstStyle/>
          <a:p>
            <a:r>
              <a:rPr lang="bn-IN" sz="2800" dirty="0"/>
              <a:t>এই ভাইরাসটি মূলত মানুষ থেকে মানুষে ছড়ায়-</a:t>
            </a:r>
            <a:r>
              <a:rPr lang="en-US" sz="2800" dirty="0"/>
              <a:t> </a:t>
            </a:r>
          </a:p>
          <a:p>
            <a:pPr lvl="0"/>
            <a:endParaRPr lang="en-US" sz="1200" dirty="0" smtClean="0"/>
          </a:p>
          <a:p>
            <a:pPr lvl="0"/>
            <a:r>
              <a:rPr lang="bn-IN" sz="2800" dirty="0" smtClean="0"/>
              <a:t>আক্রান্ত </a:t>
            </a:r>
            <a:r>
              <a:rPr lang="bn-IN" sz="2800" dirty="0"/>
              <a:t>ব্যক্তির হাঁচি</a:t>
            </a:r>
            <a:r>
              <a:rPr lang="en-US" sz="2800" dirty="0"/>
              <a:t>-</a:t>
            </a:r>
            <a:r>
              <a:rPr lang="bn-IN" sz="2800" dirty="0"/>
              <a:t>কাশি</a:t>
            </a:r>
            <a:r>
              <a:rPr lang="en-US" sz="2800" dirty="0"/>
              <a:t>, </a:t>
            </a:r>
            <a:r>
              <a:rPr lang="bn-IN" sz="2800" dirty="0"/>
              <a:t>কফ</a:t>
            </a:r>
            <a:r>
              <a:rPr lang="en-US" sz="2800" dirty="0"/>
              <a:t>-</a:t>
            </a:r>
            <a:r>
              <a:rPr lang="bn-IN" sz="2800" dirty="0"/>
              <a:t>থুথুর মাধ্যমে ও </a:t>
            </a:r>
            <a:endParaRPr lang="en-US" sz="2800" dirty="0"/>
          </a:p>
          <a:p>
            <a:pPr lvl="0"/>
            <a:r>
              <a:rPr lang="en-US" sz="2800" dirty="0" err="1"/>
              <a:t>আক্রান্ত</a:t>
            </a:r>
            <a:r>
              <a:rPr lang="en-US" sz="2800" dirty="0"/>
              <a:t> </a:t>
            </a:r>
            <a:r>
              <a:rPr lang="bn-IN" sz="2800" dirty="0"/>
              <a:t>ব্যক্তির</a:t>
            </a:r>
            <a:r>
              <a:rPr lang="en-US" sz="2800" dirty="0"/>
              <a:t> </a:t>
            </a:r>
            <a:r>
              <a:rPr lang="bn-IN" sz="2800" dirty="0"/>
              <a:t>সাথে</a:t>
            </a:r>
            <a:r>
              <a:rPr lang="en-US" sz="2800" dirty="0"/>
              <a:t> </a:t>
            </a:r>
            <a:r>
              <a:rPr lang="bn-IN" sz="2800" dirty="0"/>
              <a:t>সরাসরি</a:t>
            </a:r>
            <a:r>
              <a:rPr lang="en-US" sz="2800" dirty="0"/>
              <a:t> </a:t>
            </a:r>
            <a:r>
              <a:rPr lang="bn-IN" sz="2800" dirty="0"/>
              <a:t>সংস্পর্শে</a:t>
            </a:r>
            <a:r>
              <a:rPr lang="en-US" sz="2800" dirty="0"/>
              <a:t> </a:t>
            </a:r>
            <a:r>
              <a:rPr lang="bn-IN" sz="2800" dirty="0"/>
              <a:t>আসলে</a:t>
            </a:r>
            <a:r>
              <a:rPr lang="en-US" sz="2800" dirty="0"/>
              <a:t>                  </a:t>
            </a:r>
          </a:p>
        </p:txBody>
      </p:sp>
      <p:sp>
        <p:nvSpPr>
          <p:cNvPr id="9" name="TextBox 8"/>
          <p:cNvSpPr txBox="1"/>
          <p:nvPr/>
        </p:nvSpPr>
        <p:spPr>
          <a:xfrm>
            <a:off x="1295400" y="3269159"/>
            <a:ext cx="5715000" cy="769441"/>
          </a:xfrm>
          <a:prstGeom prst="rect">
            <a:avLst/>
          </a:prstGeom>
          <a:blipFill>
            <a:blip r:embed="rId3"/>
            <a:tile tx="0" ty="0" sx="100000" sy="100000" flip="none" algn="tl"/>
          </a:blipFill>
        </p:spPr>
        <p:txBody>
          <a:bodyPr wrap="square" rtlCol="0">
            <a:spAutoFit/>
          </a:bodyPr>
          <a:lstStyle/>
          <a:p>
            <a:r>
              <a:rPr lang="en-US" sz="4400" dirty="0" err="1" smtClean="0"/>
              <a:t>এবার</a:t>
            </a:r>
            <a:r>
              <a:rPr lang="en-US" sz="4400" dirty="0" smtClean="0"/>
              <a:t> </a:t>
            </a:r>
            <a:r>
              <a:rPr lang="en-US" sz="4400" dirty="0" err="1" smtClean="0"/>
              <a:t>একটি</a:t>
            </a:r>
            <a:r>
              <a:rPr lang="en-US" sz="4400" dirty="0" smtClean="0"/>
              <a:t> </a:t>
            </a:r>
            <a:r>
              <a:rPr lang="en-US" sz="4400" dirty="0" err="1" smtClean="0"/>
              <a:t>ভিডিও</a:t>
            </a:r>
            <a:r>
              <a:rPr lang="en-US" sz="4400" dirty="0" smtClean="0"/>
              <a:t> </a:t>
            </a:r>
            <a:r>
              <a:rPr lang="en-US" sz="4400" dirty="0" err="1" smtClean="0"/>
              <a:t>দেখি</a:t>
            </a:r>
            <a:endParaRPr lang="en-US" sz="4400" dirty="0"/>
          </a:p>
        </p:txBody>
      </p:sp>
      <p:sp>
        <p:nvSpPr>
          <p:cNvPr id="10" name="Rectangle 9"/>
          <p:cNvSpPr/>
          <p:nvPr/>
        </p:nvSpPr>
        <p:spPr>
          <a:xfrm>
            <a:off x="1485900" y="4572000"/>
            <a:ext cx="5486400" cy="584775"/>
          </a:xfrm>
          <a:prstGeom prst="rect">
            <a:avLst/>
          </a:prstGeom>
          <a:blipFill>
            <a:blip r:embed="rId4"/>
            <a:tile tx="0" ty="0" sx="100000" sy="100000" flip="none" algn="tl"/>
          </a:blipFill>
        </p:spPr>
        <p:txBody>
          <a:bodyPr wrap="square">
            <a:spAutoFit/>
          </a:bodyPr>
          <a:lstStyle/>
          <a:p>
            <a:r>
              <a:rPr lang="en-US" sz="3200" dirty="0" smtClean="0">
                <a:hlinkClick r:id="rId5"/>
              </a:rPr>
              <a:t>https</a:t>
            </a:r>
            <a:r>
              <a:rPr lang="en-US" sz="3200" dirty="0">
                <a:hlinkClick r:id="rId5"/>
              </a:rPr>
              <a:t>://</a:t>
            </a:r>
            <a:r>
              <a:rPr lang="en-US" sz="3200" dirty="0" smtClean="0">
                <a:hlinkClick r:id="rId5"/>
              </a:rPr>
              <a:t>youtu.be/XIArGXE9XLE</a:t>
            </a:r>
            <a:endParaRPr lang="en-US" sz="3200" dirty="0" smtClean="0"/>
          </a:p>
        </p:txBody>
      </p:sp>
    </p:spTree>
    <p:extLst>
      <p:ext uri="{BB962C8B-B14F-4D97-AF65-F5344CB8AC3E}">
        <p14:creationId xmlns:p14="http://schemas.microsoft.com/office/powerpoint/2010/main" val="3859619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58914"/>
            <a:ext cx="60960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dirty="0" err="1" smtClean="0">
                <a:solidFill>
                  <a:srgbClr val="FF0000"/>
                </a:solidFill>
              </a:rPr>
              <a:t>করোনা</a:t>
            </a:r>
            <a:r>
              <a:rPr lang="en-US" sz="4000" dirty="0" smtClean="0">
                <a:solidFill>
                  <a:srgbClr val="FF0000"/>
                </a:solidFill>
              </a:rPr>
              <a:t> </a:t>
            </a:r>
            <a:r>
              <a:rPr lang="en-US" sz="4000" dirty="0" err="1" smtClean="0">
                <a:solidFill>
                  <a:srgbClr val="FF0000"/>
                </a:solidFill>
              </a:rPr>
              <a:t>ভাইরাসের</a:t>
            </a:r>
            <a:r>
              <a:rPr lang="en-US" sz="4000" dirty="0" smtClean="0">
                <a:solidFill>
                  <a:srgbClr val="FF0000"/>
                </a:solidFill>
              </a:rPr>
              <a:t> </a:t>
            </a:r>
            <a:r>
              <a:rPr lang="en-US" sz="4000" dirty="0" err="1" smtClean="0">
                <a:solidFill>
                  <a:srgbClr val="FF0000"/>
                </a:solidFill>
              </a:rPr>
              <a:t>লক্ষণ</a:t>
            </a:r>
            <a:r>
              <a:rPr lang="en-US" sz="4000" dirty="0" smtClean="0">
                <a:solidFill>
                  <a:srgbClr val="FF0000"/>
                </a:solidFill>
              </a:rPr>
              <a:t> </a:t>
            </a:r>
            <a:r>
              <a:rPr lang="en-US" sz="4000" dirty="0" err="1" smtClean="0">
                <a:solidFill>
                  <a:srgbClr val="FF0000"/>
                </a:solidFill>
              </a:rPr>
              <a:t>সমূহ</a:t>
            </a:r>
            <a:endParaRPr lang="en-US" sz="4000" dirty="0">
              <a:solidFill>
                <a:srgbClr val="FF0000"/>
              </a:solidFill>
            </a:endParaRPr>
          </a:p>
        </p:txBody>
      </p:sp>
      <p:sp>
        <p:nvSpPr>
          <p:cNvPr id="5" name="TextBox 4"/>
          <p:cNvSpPr txBox="1"/>
          <p:nvPr/>
        </p:nvSpPr>
        <p:spPr>
          <a:xfrm>
            <a:off x="172233" y="2152233"/>
            <a:ext cx="8839200" cy="2800767"/>
          </a:xfrm>
          <a:prstGeom prst="rect">
            <a:avLst/>
          </a:prstGeom>
          <a:blipFill>
            <a:blip r:embed="rId2"/>
            <a:tile tx="0" ty="0" sx="100000" sy="100000" flip="none" algn="tl"/>
          </a:blipFill>
          <a:ln w="38100">
            <a:solidFill>
              <a:schemeClr val="tx1"/>
            </a:solidFill>
          </a:ln>
        </p:spPr>
        <p:txBody>
          <a:bodyPr wrap="square" rtlCol="0">
            <a:spAutoFit/>
          </a:bodyPr>
          <a:lstStyle/>
          <a:p>
            <a:r>
              <a:rPr lang="en-US" sz="2400" dirty="0" smtClean="0"/>
              <a:t>·</a:t>
            </a:r>
            <a:r>
              <a:rPr lang="en-US" sz="2400" dirty="0"/>
              <a:t> </a:t>
            </a:r>
            <a:r>
              <a:rPr lang="bn-BD" sz="2800" dirty="0" smtClean="0"/>
              <a:t>ভাইরাস </a:t>
            </a:r>
            <a:r>
              <a:rPr lang="bn-BD" sz="2800" dirty="0"/>
              <a:t>শরীরে ঢোকার পরে সংক্রমনের লক্ষণ দেখা দিতে প্রায় ২</a:t>
            </a:r>
            <a:r>
              <a:rPr lang="en-US" sz="2800" dirty="0"/>
              <a:t>-</a:t>
            </a:r>
            <a:r>
              <a:rPr lang="bn-BD" sz="2800" dirty="0"/>
              <a:t>১৪ দিন সময় লাগে</a:t>
            </a:r>
            <a:endParaRPr lang="en-US" sz="2800" dirty="0"/>
          </a:p>
          <a:p>
            <a:r>
              <a:rPr lang="en-US" sz="2400" dirty="0"/>
              <a:t>· </a:t>
            </a:r>
            <a:r>
              <a:rPr lang="bn-BD" sz="2400" dirty="0" smtClean="0"/>
              <a:t>বেশীরভাগ </a:t>
            </a:r>
            <a:r>
              <a:rPr lang="bn-BD" sz="2400" dirty="0"/>
              <a:t>ক্ষেত্রে প্রথম লক্ষণ জ্বর</a:t>
            </a:r>
            <a:endParaRPr lang="en-US" sz="2400" dirty="0"/>
          </a:p>
          <a:p>
            <a:r>
              <a:rPr lang="en-US" sz="2400" dirty="0"/>
              <a:t>· </a:t>
            </a:r>
            <a:r>
              <a:rPr lang="bn-BD" sz="2400" dirty="0" smtClean="0"/>
              <a:t>এছাড়া </a:t>
            </a:r>
            <a:r>
              <a:rPr lang="bn-BD" sz="2400" dirty="0"/>
              <a:t>শুকনো কাশি হতে পারে</a:t>
            </a:r>
            <a:endParaRPr lang="en-US" sz="2400" dirty="0"/>
          </a:p>
          <a:p>
            <a:r>
              <a:rPr lang="en-US" sz="2400" dirty="0"/>
              <a:t>· </a:t>
            </a:r>
            <a:r>
              <a:rPr lang="bn-BD" sz="2400" dirty="0" smtClean="0"/>
              <a:t>শ্বাসকষ্ট</a:t>
            </a:r>
            <a:r>
              <a:rPr lang="en-US" sz="2400" dirty="0"/>
              <a:t>/ </a:t>
            </a:r>
            <a:r>
              <a:rPr lang="bn-BD" sz="2400" dirty="0"/>
              <a:t>নিউমোনিয়া দেখা দিতে পারে</a:t>
            </a:r>
            <a:endParaRPr lang="en-US" sz="2400" dirty="0"/>
          </a:p>
          <a:p>
            <a:r>
              <a:rPr lang="en-US" sz="2400" dirty="0"/>
              <a:t>· </a:t>
            </a:r>
            <a:r>
              <a:rPr lang="bn-BD" sz="2400" dirty="0" smtClean="0"/>
              <a:t>অন্যান্য </a:t>
            </a:r>
            <a:r>
              <a:rPr lang="bn-BD" sz="2400" dirty="0"/>
              <a:t>অসুস্থতা</a:t>
            </a:r>
            <a:r>
              <a:rPr lang="en-US" sz="2400" dirty="0"/>
              <a:t> (</a:t>
            </a:r>
            <a:r>
              <a:rPr lang="bn-BD" sz="2400" dirty="0"/>
              <a:t>ডায়াবেটিস</a:t>
            </a:r>
            <a:r>
              <a:rPr lang="en-US" sz="2400" dirty="0"/>
              <a:t>/ </a:t>
            </a:r>
            <a:r>
              <a:rPr lang="bn-BD" sz="2400" dirty="0"/>
              <a:t>উচ্চ রক্তচাপ</a:t>
            </a:r>
            <a:r>
              <a:rPr lang="en-US" sz="2400" dirty="0"/>
              <a:t>/ </a:t>
            </a:r>
            <a:r>
              <a:rPr lang="bn-BD" sz="2400" dirty="0"/>
              <a:t>শ্বাসকষ্ট</a:t>
            </a:r>
            <a:r>
              <a:rPr lang="en-US" sz="2400" dirty="0"/>
              <a:t>/ </a:t>
            </a:r>
            <a:r>
              <a:rPr lang="bn-BD" sz="2400" dirty="0"/>
              <a:t>হৃদরোগ</a:t>
            </a:r>
            <a:r>
              <a:rPr lang="en-US" sz="2400" dirty="0"/>
              <a:t>/ </a:t>
            </a:r>
            <a:r>
              <a:rPr lang="bn-BD" sz="2400" dirty="0"/>
              <a:t>কিডনী রোগ</a:t>
            </a:r>
            <a:r>
              <a:rPr lang="en-US" sz="2400" dirty="0"/>
              <a:t>/ </a:t>
            </a:r>
            <a:r>
              <a:rPr lang="bn-BD" sz="2400" dirty="0"/>
              <a:t>ক্যান্সার</a:t>
            </a:r>
            <a:r>
              <a:rPr lang="en-US" sz="2400" dirty="0"/>
              <a:t> ) </a:t>
            </a:r>
            <a:r>
              <a:rPr lang="bn-BD" sz="2400" dirty="0"/>
              <a:t>থাকলে তা বিভিন্ন জটিলতার ঝুঁকি </a:t>
            </a:r>
            <a:r>
              <a:rPr lang="bn-BD" sz="2400" dirty="0" smtClean="0"/>
              <a:t>বাড়ায়</a:t>
            </a:r>
            <a:endParaRPr lang="en-US" sz="2400" dirty="0"/>
          </a:p>
        </p:txBody>
      </p:sp>
    </p:spTree>
    <p:extLst>
      <p:ext uri="{BB962C8B-B14F-4D97-AF65-F5344CB8AC3E}">
        <p14:creationId xmlns:p14="http://schemas.microsoft.com/office/powerpoint/2010/main" val="125887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62400"/>
          </a:xfrm>
        </p:spPr>
        <p:style>
          <a:lnRef idx="1">
            <a:schemeClr val="accent5"/>
          </a:lnRef>
          <a:fillRef idx="3">
            <a:schemeClr val="accent5"/>
          </a:fillRef>
          <a:effectRef idx="2">
            <a:schemeClr val="accent5"/>
          </a:effectRef>
          <a:fontRef idx="minor">
            <a:schemeClr val="lt1"/>
          </a:fontRef>
        </p:style>
        <p:txBody>
          <a:bodyPr>
            <a:noAutofit/>
          </a:bodyPr>
          <a:lstStyle/>
          <a:p>
            <a:r>
              <a:rPr lang="en-US" sz="2400" u="sng" dirty="0"/>
              <a:t/>
            </a:r>
            <a:br>
              <a:rPr lang="en-US" sz="2400" u="sng" dirty="0"/>
            </a:br>
            <a:r>
              <a:rPr lang="bn-IN" sz="2400" u="sng" dirty="0" smtClean="0"/>
              <a:t>নিচের </a:t>
            </a:r>
            <a:r>
              <a:rPr lang="bn-IN" sz="2400" u="sng" dirty="0"/>
              <a:t>ধাপ অনুসরণ করে হাত ধুতে হবে</a:t>
            </a:r>
            <a:r>
              <a:rPr lang="en-US" sz="2400" u="sng" dirty="0"/>
              <a:t>- </a:t>
            </a:r>
            <a:r>
              <a:rPr lang="en-US" sz="2400" dirty="0"/>
              <a:t/>
            </a:r>
            <a:br>
              <a:rPr lang="en-US" sz="2400" dirty="0"/>
            </a:br>
            <a:r>
              <a:rPr lang="en-US" sz="2400" dirty="0"/>
              <a:t>·         </a:t>
            </a:r>
            <a:r>
              <a:rPr lang="bn-BD" sz="2400" dirty="0"/>
              <a:t>প্রথমে দুইহাত পানি দিয়ে ভিজিয়ে নিন</a:t>
            </a:r>
            <a:r>
              <a:rPr lang="en-US" sz="2400" dirty="0"/>
              <a:t/>
            </a:r>
            <a:br>
              <a:rPr lang="en-US" sz="2400" dirty="0"/>
            </a:br>
            <a:r>
              <a:rPr lang="en-US" sz="2400" dirty="0"/>
              <a:t>·         </a:t>
            </a:r>
            <a:r>
              <a:rPr lang="bn-BD" sz="2400" dirty="0"/>
              <a:t>এরপরে দুই হাতেই সাবান লাগিয়ে নিন</a:t>
            </a:r>
            <a:r>
              <a:rPr lang="en-US" sz="2400" dirty="0"/>
              <a:t/>
            </a:r>
            <a:br>
              <a:rPr lang="en-US" sz="2400" dirty="0"/>
            </a:br>
            <a:r>
              <a:rPr lang="en-US" sz="2400" dirty="0"/>
              <a:t>·         </a:t>
            </a:r>
            <a:r>
              <a:rPr lang="bn-BD" sz="2400" dirty="0"/>
              <a:t>একহাতের তালু দিয়ে অন্য হাতের তালু ঘষুন</a:t>
            </a:r>
            <a:r>
              <a:rPr lang="en-US" sz="2400" dirty="0"/>
              <a:t/>
            </a:r>
            <a:br>
              <a:rPr lang="en-US" sz="2400" dirty="0"/>
            </a:br>
            <a:r>
              <a:rPr lang="en-US" sz="2400" dirty="0"/>
              <a:t>·         </a:t>
            </a:r>
            <a:r>
              <a:rPr lang="bn-BD" sz="2000" dirty="0"/>
              <a:t>এক হাতের তালু দিয়ে অন্য হাতের উল্টো পীঠ এবং আঙ্গুলের ফাঁকে আঙ্গুল ঢুকিয়ে ঘষুন</a:t>
            </a:r>
            <a:r>
              <a:rPr lang="en-US" sz="2400" dirty="0"/>
              <a:t/>
            </a:r>
            <a:br>
              <a:rPr lang="en-US" sz="2400" dirty="0"/>
            </a:br>
            <a:r>
              <a:rPr lang="en-US" sz="2400" dirty="0"/>
              <a:t>·         </a:t>
            </a:r>
            <a:r>
              <a:rPr lang="bn-BD" sz="2400" dirty="0"/>
              <a:t>দুই তালু আঙ্গুলের ফাঁকে আঙ্গুল ঢুকিয়ে ঘষুন </a:t>
            </a:r>
            <a:r>
              <a:rPr lang="en-US" sz="2400" dirty="0"/>
              <a:t/>
            </a:r>
            <a:br>
              <a:rPr lang="en-US" sz="2400" dirty="0"/>
            </a:br>
            <a:r>
              <a:rPr lang="en-US" sz="2400" dirty="0"/>
              <a:t>·         </a:t>
            </a:r>
            <a:r>
              <a:rPr lang="bn-BD" sz="2400" dirty="0"/>
              <a:t>এক হাত দিয়ে অন্য হাতের বৃদ্ধাঙ্গুলি ঘুরিয়ে ঘুরিয়ে ঘষুন</a:t>
            </a:r>
            <a:r>
              <a:rPr lang="en-US" sz="2400" dirty="0"/>
              <a:t>   </a:t>
            </a:r>
            <a:r>
              <a:rPr lang="en-US" sz="2400" dirty="0"/>
              <a:t/>
            </a:r>
            <a:br>
              <a:rPr lang="en-US" sz="2400" dirty="0"/>
            </a:br>
            <a:r>
              <a:rPr lang="en-US" sz="2400" dirty="0"/>
              <a:t>·         </a:t>
            </a:r>
            <a:r>
              <a:rPr lang="bn-BD" sz="2400" dirty="0"/>
              <a:t>ডান হাতের সব আঙ্গুল একসাথে অপর হাতের তালুতে </a:t>
            </a:r>
            <a:r>
              <a:rPr lang="bn-BD" sz="2400" dirty="0" smtClean="0"/>
              <a:t>ঘষুন</a:t>
            </a:r>
            <a:r>
              <a:rPr lang="en-US" sz="2400" dirty="0"/>
              <a:t/>
            </a:r>
            <a:br>
              <a:rPr lang="en-US" sz="2400" dirty="0"/>
            </a:br>
            <a:r>
              <a:rPr lang="en-US" sz="2400" dirty="0"/>
              <a:t>·         </a:t>
            </a:r>
            <a:r>
              <a:rPr lang="bn-BD" sz="1800" dirty="0"/>
              <a:t>এবার পরিষ্কার পানি দিয়ে হাত ধুয়ে একটি পরিষ্কার তোয়ালে বা টিস্যু দিয়ে হাত মুছে ফেলুন</a:t>
            </a:r>
            <a:r>
              <a:rPr lang="en-US" sz="2400" dirty="0"/>
              <a:t/>
            </a:r>
            <a:br>
              <a:rPr lang="en-US" sz="2400" dirty="0"/>
            </a:br>
            <a:r>
              <a:rPr lang="as-IN" sz="2400" b="1" dirty="0"/>
              <a:t/>
            </a:r>
            <a:br>
              <a:rPr lang="as-IN" sz="2400" b="1" dirty="0"/>
            </a:br>
            <a:endParaRPr lang="en-US" sz="2400" dirty="0"/>
          </a:p>
        </p:txBody>
      </p:sp>
      <p:pic>
        <p:nvPicPr>
          <p:cNvPr id="4" name="Content Placeholder 3" descr="করোনাভাইরাস থেকে নিজেকে যেভাবে নিরাপদ রাখবেন"/>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056389" y="3962400"/>
            <a:ext cx="6868411" cy="2819400"/>
          </a:xfrm>
          <a:prstGeom prst="rect">
            <a:avLst/>
          </a:prstGeom>
          <a:noFill/>
          <a:ln>
            <a:noFill/>
          </a:ln>
        </p:spPr>
      </p:pic>
    </p:spTree>
    <p:extLst>
      <p:ext uri="{BB962C8B-B14F-4D97-AF65-F5344CB8AC3E}">
        <p14:creationId xmlns:p14="http://schemas.microsoft.com/office/powerpoint/2010/main" val="12933268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8915400" cy="1858962"/>
          </a:xfrm>
        </p:spPr>
        <p:style>
          <a:lnRef idx="0">
            <a:schemeClr val="accent5"/>
          </a:lnRef>
          <a:fillRef idx="3">
            <a:schemeClr val="accent5"/>
          </a:fillRef>
          <a:effectRef idx="3">
            <a:schemeClr val="accent5"/>
          </a:effectRef>
          <a:fontRef idx="minor">
            <a:schemeClr val="lt1"/>
          </a:fontRef>
        </p:style>
        <p:txBody>
          <a:bodyPr>
            <a:noAutofit/>
          </a:bodyPr>
          <a:lstStyle/>
          <a:p>
            <a:r>
              <a:rPr lang="bn-IN" sz="2400" u="sng" dirty="0"/>
              <a:t>কি দিয়ে হাত ধুতে হবে</a:t>
            </a:r>
            <a:r>
              <a:rPr lang="en-US" sz="2400" u="sng" dirty="0"/>
              <a:t>-</a:t>
            </a:r>
            <a:r>
              <a:rPr lang="en-US" sz="2400" dirty="0"/>
              <a:t/>
            </a:r>
            <a:br>
              <a:rPr lang="en-US" sz="2400" dirty="0"/>
            </a:br>
            <a:r>
              <a:rPr lang="en-US" sz="2400" dirty="0"/>
              <a:t>·     </a:t>
            </a:r>
            <a:r>
              <a:rPr lang="bn-BD" sz="2400" dirty="0" smtClean="0"/>
              <a:t>সাবান</a:t>
            </a:r>
            <a:r>
              <a:rPr lang="en-US" sz="2400" dirty="0"/>
              <a:t>-</a:t>
            </a:r>
            <a:r>
              <a:rPr lang="bn-BD" sz="2400" dirty="0"/>
              <a:t>পানি হলো হাত ধোয়ার জন্য সবচেয়ে নির্ভরযোগ্য উপায়</a:t>
            </a:r>
            <a:r>
              <a:rPr lang="en-US" sz="2400" dirty="0"/>
              <a:t/>
            </a:r>
            <a:br>
              <a:rPr lang="en-US" sz="2400" dirty="0"/>
            </a:br>
            <a:r>
              <a:rPr lang="en-US" sz="2400" dirty="0"/>
              <a:t>·    </a:t>
            </a:r>
            <a:r>
              <a:rPr lang="bn-BD" sz="2000" dirty="0" smtClean="0"/>
              <a:t>হাতের </a:t>
            </a:r>
            <a:r>
              <a:rPr lang="bn-BD" sz="2000" dirty="0"/>
              <a:t>কাছে সাবান না থাকলে হ্যান্ড স্যানিটাইজার দিয়ে হাত জীবাণুমুক্ত করা যাবে </a:t>
            </a:r>
            <a:endParaRPr lang="en-US" sz="2400" dirty="0"/>
          </a:p>
        </p:txBody>
      </p:sp>
      <p:pic>
        <p:nvPicPr>
          <p:cNvPr id="6" name="Content Placeholder 5" descr="করোনাভাইরাস থেকে নিজেকে যেভাবে নিরাপদ রাখবেন"/>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2286000"/>
            <a:ext cx="6705600" cy="4495800"/>
          </a:xfrm>
          <a:prstGeom prst="rect">
            <a:avLst/>
          </a:prstGeom>
          <a:noFill/>
          <a:ln>
            <a:noFill/>
          </a:ln>
        </p:spPr>
      </p:pic>
    </p:spTree>
    <p:extLst>
      <p:ext uri="{BB962C8B-B14F-4D97-AF65-F5344CB8AC3E}">
        <p14:creationId xmlns:p14="http://schemas.microsoft.com/office/powerpoint/2010/main" val="4723765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2">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191</TotalTime>
  <Words>286</Words>
  <Application>Microsoft Office PowerPoint</Application>
  <PresentationFormat>On-screen Show (4:3)</PresentationFormat>
  <Paragraphs>64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PowerPoint Presentation</vt:lpstr>
      <vt:lpstr>          এগুলো কি?</vt:lpstr>
      <vt:lpstr>আজকের পাঠ</vt:lpstr>
      <vt:lpstr>PowerPoint Presentation</vt:lpstr>
      <vt:lpstr>PowerPoint Presentation</vt:lpstr>
      <vt:lpstr>PowerPoint Presentation</vt:lpstr>
      <vt:lpstr>PowerPoint Presentation</vt:lpstr>
      <vt:lpstr> নিচের ধাপ অনুসরণ করে হাত ধুতে হবে-  ·         প্রথমে দুইহাত পানি দিয়ে ভিজিয়ে নিন ·         এরপরে দুই হাতেই সাবান লাগিয়ে নিন ·         একহাতের তালু দিয়ে অন্য হাতের তালু ঘষুন ·         এক হাতের তালু দিয়ে অন্য হাতের উল্টো পীঠ এবং আঙ্গুলের ফাঁকে আঙ্গুল ঢুকিয়ে ঘষুন ·         দুই তালু আঙ্গুলের ফাঁকে আঙ্গুল ঢুকিয়ে ঘষুন  ·         এক হাত দিয়ে অন্য হাতের বৃদ্ধাঙ্গুলি ঘুরিয়ে ঘুরিয়ে ঘষুন    ·         ডান হাতের সব আঙ্গুল একসাথে অপর হাতের তালুতে ঘষুন ·         এবার পরিষ্কার পানি দিয়ে হাত ধুয়ে একটি পরিষ্কার তোয়ালে বা টিস্যু দিয়ে হাত মুছে ফেলুন  </vt:lpstr>
      <vt:lpstr>কি দিয়ে হাত ধুতে হবে- ·     সাবান-পানি হলো হাত ধোয়ার জন্য সবচেয়ে নির্ভরযোগ্য উপায় ·    হাতের কাছে সাবান না থাকলে হ্যান্ড স্যানিটাইজার দিয়ে হাত জীবাণুমুক্ত করা যাবে </vt:lpstr>
      <vt:lpstr>আপনার নিজের কোন লক্ষণ দেখা দিলে কি করবেন?   জ্বর, হাঁচি-কাশি, মাথাব্যাথা হলে-  ·  রোগতত্ত্ব, রোগ নযি়ন্ত্রণ ও গবষেণা ইনস্টটিউিট এ হটলাইনে যোগাযোগ করুন ও আপনার অফিসে জানিয়ে দিন। ·  পরিবারের অন্য সদস্যদের নিরাপত্তার সার্থে আপনি একা আলাদা একটি রুমে আলাদাভাবে অবস্থান করুন ও সবসময় মাস্ক পরিধান করুন ·    জরুরী কাজ ব্যতিত বাড়ীর বাইরে যাওয়া হতে বিরত থাকুন। জরুরী কাজে বাইরে গলেে মাস্ক পরিধান করুন। ·   সুস্থ ব্যক্তিদের থেকে অন্তত ১ মিটার (৩ ফিট) দূরত্ব বজায় রাখুন ·    ব্যবহার করা কাপড়চোপড় ভাল করে সাবান দিয়ে ধুয়ে ফেলুন এবং আসবাবপত্র জীবাণুনাশক দিয়ে পরিস্কার করুন</vt:lpstr>
      <vt:lpstr> </vt:lpstr>
      <vt:lpstr>PowerPoint Presentation</vt:lpstr>
      <vt:lpstr>PowerPoint Presentation</vt:lpstr>
      <vt:lpstr>PowerPoint Presentation</vt:lpstr>
      <vt:lpstr>PowerPoint Presentation</vt:lpstr>
      <vt:lpstr>ভাইরাস আক্রান্ত হলে যে উপসর্গ দেখা দিবে</vt:lpstr>
      <vt:lpstr>বাড়িতে করণীয়  ·         বাইরে থেকে ফিরে সাবান দিয়ে হাত পরিষ্কার করুন ·         খাবার প্রস্তুত করার পুর্বে হাত ও কাঁচা খাবার ভাল করে ধুয়ে নিন ·         মাছ-মাংশ-ডিম ভাল করে রান্না করুন  ·         অপ্রয়োজনে পশু-পাখি ধরবেন না, ধরলে সাবান দিয়ে হাত ধুয়ে ফেলুন ·         অসুস্থ ব্যক্তির পরিচর্যার আগে ও পরে সাবান দিয়ে হাত ধুয়ে নিন</vt:lpstr>
      <vt:lpstr>অসুস্থ বোধ হলে কী করনীয়</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KGHS</cp:lastModifiedBy>
  <cp:revision>31</cp:revision>
  <dcterms:created xsi:type="dcterms:W3CDTF">2020-04-03T20:00:06Z</dcterms:created>
  <dcterms:modified xsi:type="dcterms:W3CDTF">2020-04-04T15:51:13Z</dcterms:modified>
</cp:coreProperties>
</file>