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9" r:id="rId2"/>
    <p:sldId id="256" r:id="rId3"/>
    <p:sldId id="278" r:id="rId4"/>
    <p:sldId id="277" r:id="rId5"/>
    <p:sldId id="276" r:id="rId6"/>
    <p:sldId id="275" r:id="rId7"/>
    <p:sldId id="274" r:id="rId8"/>
    <p:sldId id="273" r:id="rId9"/>
    <p:sldId id="272" r:id="rId10"/>
    <p:sldId id="271" r:id="rId11"/>
    <p:sldId id="269" r:id="rId12"/>
    <p:sldId id="268" r:id="rId13"/>
    <p:sldId id="267" r:id="rId14"/>
    <p:sldId id="266" r:id="rId15"/>
    <p:sldId id="265" r:id="rId16"/>
    <p:sldId id="264" r:id="rId17"/>
    <p:sldId id="262" r:id="rId18"/>
    <p:sldId id="261" r:id="rId19"/>
    <p:sldId id="260" r:id="rId20"/>
    <p:sldId id="259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536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54" d="100"/>
        <a:sy n="54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6AEE66-6F11-468A-8334-0DDC3EA5DD57}" type="datetimeFigureOut">
              <a:rPr lang="en-US" smtClean="0"/>
              <a:t>04/04/2020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BCC02B-5B02-4741-9473-2DAC0422F5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70336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6AEE66-6F11-468A-8334-0DDC3EA5DD57}" type="datetimeFigureOut">
              <a:rPr lang="en-US" smtClean="0"/>
              <a:t>04/04/2020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BCC02B-5B02-4741-9473-2DAC0422F5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2950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6AEE66-6F11-468A-8334-0DDC3EA5DD57}" type="datetimeFigureOut">
              <a:rPr lang="en-US" smtClean="0"/>
              <a:t>04/04/2020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BCC02B-5B02-4741-9473-2DAC0422F5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05198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6AEE66-6F11-468A-8334-0DDC3EA5DD57}" type="datetimeFigureOut">
              <a:rPr lang="en-US" smtClean="0"/>
              <a:t>04/04/2020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BCC02B-5B02-4741-9473-2DAC0422F5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33172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6AEE66-6F11-468A-8334-0DDC3EA5DD57}" type="datetimeFigureOut">
              <a:rPr lang="en-US" smtClean="0"/>
              <a:t>04/04/2020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BCC02B-5B02-4741-9473-2DAC0422F5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53495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6AEE66-6F11-468A-8334-0DDC3EA5DD57}" type="datetimeFigureOut">
              <a:rPr lang="en-US" smtClean="0"/>
              <a:t>04/04/2020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BCC02B-5B02-4741-9473-2DAC0422F5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29145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6AEE66-6F11-468A-8334-0DDC3EA5DD57}" type="datetimeFigureOut">
              <a:rPr lang="en-US" smtClean="0"/>
              <a:t>04/04/2020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BCC02B-5B02-4741-9473-2DAC0422F5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56900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6AEE66-6F11-468A-8334-0DDC3EA5DD57}" type="datetimeFigureOut">
              <a:rPr lang="en-US" smtClean="0"/>
              <a:t>04/04/2020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BCC02B-5B02-4741-9473-2DAC0422F5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74574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6AEE66-6F11-468A-8334-0DDC3EA5DD57}" type="datetimeFigureOut">
              <a:rPr lang="en-US" smtClean="0"/>
              <a:t>04/04/2020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BCC02B-5B02-4741-9473-2DAC0422F5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551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6AEE66-6F11-468A-8334-0DDC3EA5DD57}" type="datetimeFigureOut">
              <a:rPr lang="en-US" smtClean="0"/>
              <a:t>04/04/2020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BCC02B-5B02-4741-9473-2DAC0422F5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17720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6AEE66-6F11-468A-8334-0DDC3EA5DD57}" type="datetimeFigureOut">
              <a:rPr lang="en-US" smtClean="0"/>
              <a:t>04/04/2020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BCC02B-5B02-4741-9473-2DAC0422F5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35936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6AEE66-6F11-468A-8334-0DDC3EA5DD57}" type="datetimeFigureOut">
              <a:rPr lang="en-US" smtClean="0"/>
              <a:t>04/04/2020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BCC02B-5B02-4741-9473-2DAC0422F5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48717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mailto:saifurkader@gmail.com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jpg"/><Relationship Id="rId3" Type="http://schemas.openxmlformats.org/officeDocument/2006/relationships/image" Target="../media/image22.jpeg"/><Relationship Id="rId7" Type="http://schemas.openxmlformats.org/officeDocument/2006/relationships/image" Target="../media/image26.jp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5.jpg"/><Relationship Id="rId11" Type="http://schemas.openxmlformats.org/officeDocument/2006/relationships/image" Target="../media/image16.jpeg"/><Relationship Id="rId5" Type="http://schemas.openxmlformats.org/officeDocument/2006/relationships/image" Target="../media/image24.jpg"/><Relationship Id="rId10" Type="http://schemas.openxmlformats.org/officeDocument/2006/relationships/image" Target="../media/image29.jpg"/><Relationship Id="rId4" Type="http://schemas.openxmlformats.org/officeDocument/2006/relationships/image" Target="../media/image23.jpg"/><Relationship Id="rId9" Type="http://schemas.openxmlformats.org/officeDocument/2006/relationships/image" Target="../media/image28.jp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4.w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ame 3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5403"/>
            </a:avLst>
          </a:prstGeom>
          <a:solidFill>
            <a:srgbClr val="00B050"/>
          </a:solidFill>
          <a:ln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Oval 4"/>
          <p:cNvSpPr/>
          <p:nvPr/>
        </p:nvSpPr>
        <p:spPr>
          <a:xfrm>
            <a:off x="1371599" y="591403"/>
            <a:ext cx="5895833" cy="1542197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>
                <a:latin typeface="NikoshBAN" pitchFamily="2" charset="0"/>
                <a:cs typeface="NikoshBAN" pitchFamily="2" charset="0"/>
              </a:rPr>
              <a:t>স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958452" y="640140"/>
            <a:ext cx="472212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b="1" dirty="0" err="1" smtClean="0"/>
              <a:t>স্বাগতম</a:t>
            </a:r>
            <a:r>
              <a:rPr lang="en-US" sz="9600" dirty="0" smtClean="0"/>
              <a:t> </a:t>
            </a:r>
            <a:endParaRPr lang="en-US" sz="3600" dirty="0"/>
          </a:p>
        </p:txBody>
      </p:sp>
      <p:sp>
        <p:nvSpPr>
          <p:cNvPr id="7" name="Rectangle 6"/>
          <p:cNvSpPr/>
          <p:nvPr/>
        </p:nvSpPr>
        <p:spPr>
          <a:xfrm>
            <a:off x="381000" y="2397611"/>
            <a:ext cx="8382000" cy="4155589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003717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ame 3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5403"/>
            </a:avLst>
          </a:prstGeom>
          <a:solidFill>
            <a:srgbClr val="00B050"/>
          </a:solidFill>
          <a:ln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Rectangle 8"/>
          <p:cNvSpPr/>
          <p:nvPr/>
        </p:nvSpPr>
        <p:spPr bwMode="auto">
          <a:xfrm>
            <a:off x="2057401" y="762000"/>
            <a:ext cx="4343400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en-US" sz="96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সরব</a:t>
            </a:r>
            <a:r>
              <a:rPr lang="en-US" sz="9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96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পাঠ</a:t>
            </a:r>
            <a:endParaRPr lang="en-US" sz="96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00B050"/>
              </a:solidFill>
              <a:effectLst>
                <a:reflection blurRad="12700" stA="28000" endPos="45000" dist="1000" dir="5400000" sy="-100000" algn="bl" rotWithShape="0"/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81000" y="2667000"/>
            <a:ext cx="8458200" cy="3810000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0037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ame 3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5403"/>
            </a:avLst>
          </a:prstGeom>
          <a:solidFill>
            <a:srgbClr val="00B050"/>
          </a:solidFill>
          <a:ln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TextBox 6"/>
          <p:cNvSpPr txBox="1">
            <a:spLocks noChangeArrowheads="1"/>
          </p:cNvSpPr>
          <p:nvPr/>
        </p:nvSpPr>
        <p:spPr bwMode="auto">
          <a:xfrm>
            <a:off x="326921" y="2054839"/>
            <a:ext cx="2155724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4000" dirty="0" err="1">
                <a:latin typeface="NikoshBAN" pitchFamily="2" charset="0"/>
              </a:rPr>
              <a:t>জনম</a:t>
            </a:r>
            <a:r>
              <a:rPr lang="en-US" altLang="en-US" sz="4000" dirty="0">
                <a:latin typeface="NikoshBAN" pitchFamily="2" charset="0"/>
              </a:rPr>
              <a:t> =</a:t>
            </a:r>
          </a:p>
        </p:txBody>
      </p:sp>
      <p:sp>
        <p:nvSpPr>
          <p:cNvPr id="5" name="TextBox 8"/>
          <p:cNvSpPr txBox="1">
            <a:spLocks noChangeArrowheads="1"/>
          </p:cNvSpPr>
          <p:nvPr/>
        </p:nvSpPr>
        <p:spPr bwMode="auto">
          <a:xfrm>
            <a:off x="312173" y="3279058"/>
            <a:ext cx="19812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4000" dirty="0" err="1">
                <a:latin typeface="NikoshBAN" pitchFamily="2" charset="0"/>
              </a:rPr>
              <a:t>মুদব</a:t>
            </a:r>
            <a:r>
              <a:rPr lang="en-US" altLang="en-US" sz="4000" dirty="0">
                <a:latin typeface="NikoshBAN" pitchFamily="2" charset="0"/>
              </a:rPr>
              <a:t>   =</a:t>
            </a:r>
          </a:p>
        </p:txBody>
      </p:sp>
      <p:sp>
        <p:nvSpPr>
          <p:cNvPr id="6" name="TextBox 10"/>
          <p:cNvSpPr txBox="1">
            <a:spLocks noChangeArrowheads="1"/>
          </p:cNvSpPr>
          <p:nvPr/>
        </p:nvSpPr>
        <p:spPr bwMode="auto">
          <a:xfrm>
            <a:off x="4953000" y="1791705"/>
            <a:ext cx="327660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2400" dirty="0" err="1">
                <a:latin typeface="NikoshBAN" pitchFamily="2" charset="0"/>
              </a:rPr>
              <a:t>জন্ম</a:t>
            </a:r>
            <a:r>
              <a:rPr lang="en-US" altLang="en-US" sz="2400" dirty="0">
                <a:latin typeface="NikoshBAN" pitchFamily="2" charset="0"/>
              </a:rPr>
              <a:t> </a:t>
            </a:r>
            <a:r>
              <a:rPr lang="en-US" altLang="en-US" sz="2400" dirty="0" err="1">
                <a:latin typeface="NikoshBAN" pitchFamily="2" charset="0"/>
              </a:rPr>
              <a:t>শব্দটির</a:t>
            </a:r>
            <a:r>
              <a:rPr lang="en-US" altLang="en-US" sz="2400" dirty="0">
                <a:latin typeface="NikoshBAN" pitchFamily="2" charset="0"/>
              </a:rPr>
              <a:t> ‘</a:t>
            </a:r>
            <a:r>
              <a:rPr lang="en-US" altLang="en-US" sz="2400" dirty="0" err="1">
                <a:latin typeface="NikoshBAN" pitchFamily="2" charset="0"/>
              </a:rPr>
              <a:t>ন্ম</a:t>
            </a:r>
            <a:r>
              <a:rPr lang="en-US" altLang="en-US" sz="2400" dirty="0">
                <a:latin typeface="NikoshBAN" pitchFamily="2" charset="0"/>
              </a:rPr>
              <a:t>’-</a:t>
            </a:r>
            <a:r>
              <a:rPr lang="en-US" altLang="en-US" sz="2400" dirty="0" err="1">
                <a:latin typeface="NikoshBAN" pitchFamily="2" charset="0"/>
              </a:rPr>
              <a:t>এই</a:t>
            </a:r>
            <a:r>
              <a:rPr lang="en-US" altLang="en-US" sz="2400" dirty="0">
                <a:latin typeface="NikoshBAN" pitchFamily="2" charset="0"/>
              </a:rPr>
              <a:t> </a:t>
            </a:r>
            <a:r>
              <a:rPr lang="en-US" altLang="en-US" sz="2400" dirty="0" err="1">
                <a:latin typeface="NikoshBAN" pitchFamily="2" charset="0"/>
              </a:rPr>
              <a:t>যুক্তাক্ষর</a:t>
            </a:r>
            <a:r>
              <a:rPr lang="en-US" altLang="en-US" sz="2400" dirty="0">
                <a:latin typeface="NikoshBAN" pitchFamily="2" charset="0"/>
              </a:rPr>
              <a:t> </a:t>
            </a:r>
            <a:r>
              <a:rPr lang="en-US" altLang="en-US" sz="2400" dirty="0" err="1">
                <a:latin typeface="NikoshBAN" pitchFamily="2" charset="0"/>
              </a:rPr>
              <a:t>ভেঙে</a:t>
            </a:r>
            <a:r>
              <a:rPr lang="en-US" altLang="en-US" sz="2400" dirty="0">
                <a:latin typeface="NikoshBAN" pitchFamily="2" charset="0"/>
              </a:rPr>
              <a:t> ‘ন’ ও ‘ম’ </a:t>
            </a:r>
            <a:r>
              <a:rPr lang="en-US" altLang="en-US" sz="2400" dirty="0" err="1">
                <a:latin typeface="NikoshBAN" pitchFamily="2" charset="0"/>
              </a:rPr>
              <a:t>আলাদা</a:t>
            </a:r>
            <a:r>
              <a:rPr lang="en-US" altLang="en-US" sz="2400" dirty="0">
                <a:latin typeface="NikoshBAN" pitchFamily="2" charset="0"/>
              </a:rPr>
              <a:t> </a:t>
            </a:r>
            <a:r>
              <a:rPr lang="en-US" altLang="en-US" sz="2400" dirty="0" err="1">
                <a:latin typeface="NikoshBAN" pitchFamily="2" charset="0"/>
              </a:rPr>
              <a:t>করা</a:t>
            </a:r>
            <a:r>
              <a:rPr lang="en-US" altLang="en-US" sz="2400" dirty="0">
                <a:latin typeface="NikoshBAN" pitchFamily="2" charset="0"/>
              </a:rPr>
              <a:t> </a:t>
            </a:r>
            <a:r>
              <a:rPr lang="en-US" altLang="en-US" sz="2400" dirty="0" err="1">
                <a:latin typeface="NikoshBAN" pitchFamily="2" charset="0"/>
              </a:rPr>
              <a:t>হয়েছে</a:t>
            </a:r>
            <a:r>
              <a:rPr lang="en-US" altLang="en-US" sz="2400" dirty="0">
                <a:latin typeface="NikoshBAN" pitchFamily="2" charset="0"/>
              </a:rPr>
              <a:t>।</a:t>
            </a:r>
          </a:p>
        </p:txBody>
      </p:sp>
      <p:sp>
        <p:nvSpPr>
          <p:cNvPr id="7" name="TextBox 12"/>
          <p:cNvSpPr txBox="1">
            <a:spLocks noChangeArrowheads="1"/>
          </p:cNvSpPr>
          <p:nvPr/>
        </p:nvSpPr>
        <p:spPr bwMode="auto">
          <a:xfrm>
            <a:off x="5178427" y="3279877"/>
            <a:ext cx="23622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2400" dirty="0" err="1">
                <a:latin typeface="NikoshBAN" pitchFamily="2" charset="0"/>
              </a:rPr>
              <a:t>বুজব</a:t>
            </a:r>
            <a:r>
              <a:rPr lang="en-US" altLang="en-US" sz="2400" dirty="0">
                <a:latin typeface="NikoshBAN" pitchFamily="2" charset="0"/>
              </a:rPr>
              <a:t>, </a:t>
            </a:r>
            <a:r>
              <a:rPr lang="en-US" altLang="en-US" sz="2400" dirty="0" err="1">
                <a:latin typeface="NikoshBAN" pitchFamily="2" charset="0"/>
              </a:rPr>
              <a:t>বন্ধ</a:t>
            </a:r>
            <a:r>
              <a:rPr lang="en-US" altLang="en-US" sz="2400" dirty="0">
                <a:latin typeface="NikoshBAN" pitchFamily="2" charset="0"/>
              </a:rPr>
              <a:t> </a:t>
            </a:r>
            <a:r>
              <a:rPr lang="en-US" altLang="en-US" sz="2400" dirty="0" err="1">
                <a:latin typeface="NikoshBAN" pitchFamily="2" charset="0"/>
              </a:rPr>
              <a:t>করব</a:t>
            </a:r>
            <a:r>
              <a:rPr lang="en-US" altLang="en-US" sz="2400" dirty="0">
                <a:latin typeface="NikoshBAN" pitchFamily="2" charset="0"/>
              </a:rPr>
              <a:t>।</a:t>
            </a:r>
          </a:p>
        </p:txBody>
      </p:sp>
      <p:sp>
        <p:nvSpPr>
          <p:cNvPr id="8" name="12-Point Star 7"/>
          <p:cNvSpPr/>
          <p:nvPr/>
        </p:nvSpPr>
        <p:spPr>
          <a:xfrm>
            <a:off x="3276600" y="381000"/>
            <a:ext cx="2590800" cy="1219200"/>
          </a:xfrm>
          <a:prstGeom prst="star12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3733800" y="457200"/>
            <a:ext cx="1444627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eaLnBrk="1" hangingPunct="1">
              <a:defRPr/>
            </a:pPr>
            <a:r>
              <a:rPr lang="en-US" sz="54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শব্দার্থ</a:t>
            </a:r>
            <a:endParaRPr lang="en-US" sz="5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" name="Picture 2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361" y="1735170"/>
            <a:ext cx="2268436" cy="12102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2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399" y="3033458"/>
            <a:ext cx="2241397" cy="11992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406608" y="4906751"/>
            <a:ext cx="2260392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4000" dirty="0" err="1">
                <a:latin typeface="NikoshBAN" pitchFamily="2" charset="0"/>
              </a:rPr>
              <a:t>সার্থক</a:t>
            </a:r>
            <a:r>
              <a:rPr lang="en-US" altLang="en-US" sz="4000" dirty="0">
                <a:latin typeface="NikoshBAN" pitchFamily="2" charset="0"/>
              </a:rPr>
              <a:t>  =</a:t>
            </a:r>
          </a:p>
        </p:txBody>
      </p:sp>
      <p:sp>
        <p:nvSpPr>
          <p:cNvPr id="13" name="TextBox 9"/>
          <p:cNvSpPr txBox="1">
            <a:spLocks noChangeArrowheads="1"/>
          </p:cNvSpPr>
          <p:nvPr/>
        </p:nvSpPr>
        <p:spPr bwMode="auto">
          <a:xfrm>
            <a:off x="5410200" y="4902974"/>
            <a:ext cx="31242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4000" dirty="0" err="1">
                <a:latin typeface="NikoshBAN" pitchFamily="2" charset="0"/>
              </a:rPr>
              <a:t>সফল</a:t>
            </a:r>
            <a:endParaRPr lang="en-US" altLang="en-US" sz="4000" dirty="0">
              <a:latin typeface="NikoshBAN" pitchFamily="2" charset="0"/>
            </a:endParaRPr>
          </a:p>
        </p:txBody>
      </p:sp>
      <p:pic>
        <p:nvPicPr>
          <p:cNvPr id="14" name="Picture 2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2645" y="4608570"/>
            <a:ext cx="2285847" cy="13937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800371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800" decel="100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8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8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8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3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3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3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800" decel="100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8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8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8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7" grpId="0"/>
      <p:bldP spid="12" grpId="0"/>
      <p:bldP spid="1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ame 3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5403"/>
            </a:avLst>
          </a:prstGeom>
          <a:solidFill>
            <a:srgbClr val="00B050"/>
          </a:solidFill>
          <a:ln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TextBox 3"/>
          <p:cNvSpPr txBox="1">
            <a:spLocks noChangeArrowheads="1"/>
          </p:cNvSpPr>
          <p:nvPr/>
        </p:nvSpPr>
        <p:spPr bwMode="auto">
          <a:xfrm>
            <a:off x="457200" y="2971800"/>
            <a:ext cx="8001000" cy="144655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4400" b="1" dirty="0" err="1">
                <a:latin typeface="NikoshBAN" pitchFamily="2" charset="0"/>
              </a:rPr>
              <a:t>সার্থক</a:t>
            </a:r>
            <a:r>
              <a:rPr lang="en-US" altLang="en-US" sz="4400" b="1" dirty="0">
                <a:latin typeface="NikoshBAN" pitchFamily="2" charset="0"/>
              </a:rPr>
              <a:t>, </a:t>
            </a:r>
            <a:r>
              <a:rPr lang="en-US" altLang="en-US" sz="4400" b="1" dirty="0" err="1">
                <a:latin typeface="NikoshBAN" pitchFamily="2" charset="0"/>
              </a:rPr>
              <a:t>জনম</a:t>
            </a:r>
            <a:r>
              <a:rPr lang="en-US" altLang="en-US" sz="4400" b="1" dirty="0">
                <a:latin typeface="NikoshBAN" pitchFamily="2" charset="0"/>
              </a:rPr>
              <a:t>, </a:t>
            </a:r>
            <a:r>
              <a:rPr lang="en-US" altLang="en-US" sz="4400" b="1" dirty="0" err="1">
                <a:latin typeface="NikoshBAN" pitchFamily="2" charset="0"/>
              </a:rPr>
              <a:t>মুদব</a:t>
            </a:r>
            <a:r>
              <a:rPr lang="en-US" altLang="en-US" sz="4400" b="1" dirty="0">
                <a:latin typeface="NikoshBAN" pitchFamily="2" charset="0"/>
              </a:rPr>
              <a:t> </a:t>
            </a:r>
            <a:r>
              <a:rPr lang="en-US" altLang="en-US" sz="4400" b="1" dirty="0" err="1">
                <a:latin typeface="NikoshBAN" pitchFamily="2" charset="0"/>
              </a:rPr>
              <a:t>প্রতিটি</a:t>
            </a:r>
            <a:r>
              <a:rPr lang="en-US" altLang="en-US" sz="4400" b="1" dirty="0">
                <a:latin typeface="NikoshBAN" pitchFamily="2" charset="0"/>
              </a:rPr>
              <a:t> </a:t>
            </a:r>
            <a:r>
              <a:rPr lang="en-US" altLang="en-US" sz="4400" b="1" dirty="0" err="1">
                <a:latin typeface="NikoshBAN" pitchFamily="2" charset="0"/>
              </a:rPr>
              <a:t>শব্দ</a:t>
            </a:r>
            <a:r>
              <a:rPr lang="en-US" altLang="en-US" sz="4400" b="1" dirty="0">
                <a:latin typeface="NikoshBAN" pitchFamily="2" charset="0"/>
              </a:rPr>
              <a:t> </a:t>
            </a:r>
            <a:r>
              <a:rPr lang="en-US" altLang="en-US" sz="4400" b="1" dirty="0" err="1">
                <a:latin typeface="NikoshBAN" pitchFamily="2" charset="0"/>
              </a:rPr>
              <a:t>দিয়ে</a:t>
            </a:r>
            <a:r>
              <a:rPr lang="en-US" altLang="en-US" sz="4400" b="1" dirty="0">
                <a:latin typeface="NikoshBAN" pitchFamily="2" charset="0"/>
              </a:rPr>
              <a:t> ২টি </a:t>
            </a:r>
            <a:r>
              <a:rPr lang="en-US" altLang="en-US" sz="4400" b="1" dirty="0" err="1">
                <a:latin typeface="NikoshBAN" pitchFamily="2" charset="0"/>
              </a:rPr>
              <a:t>করে</a:t>
            </a:r>
            <a:r>
              <a:rPr lang="en-US" altLang="en-US" sz="4400" b="1" dirty="0">
                <a:latin typeface="NikoshBAN" pitchFamily="2" charset="0"/>
              </a:rPr>
              <a:t> </a:t>
            </a:r>
            <a:r>
              <a:rPr lang="en-US" altLang="en-US" sz="4400" b="1" dirty="0" err="1">
                <a:latin typeface="NikoshBAN" pitchFamily="2" charset="0"/>
              </a:rPr>
              <a:t>বাক্য</a:t>
            </a:r>
            <a:r>
              <a:rPr lang="en-US" altLang="en-US" sz="4400" b="1" dirty="0">
                <a:latin typeface="NikoshBAN" pitchFamily="2" charset="0"/>
              </a:rPr>
              <a:t> </a:t>
            </a:r>
            <a:r>
              <a:rPr lang="en-US" altLang="en-US" sz="4400" b="1" dirty="0" err="1">
                <a:latin typeface="NikoshBAN" pitchFamily="2" charset="0"/>
              </a:rPr>
              <a:t>গঠন</a:t>
            </a:r>
            <a:r>
              <a:rPr lang="en-US" altLang="en-US" sz="4400" b="1" dirty="0">
                <a:latin typeface="NikoshBAN" pitchFamily="2" charset="0"/>
              </a:rPr>
              <a:t> </a:t>
            </a:r>
            <a:r>
              <a:rPr lang="en-US" altLang="en-US" sz="4400" b="1" dirty="0" err="1">
                <a:latin typeface="NikoshBAN" pitchFamily="2" charset="0"/>
              </a:rPr>
              <a:t>কর</a:t>
            </a:r>
            <a:r>
              <a:rPr lang="en-US" altLang="en-US" sz="4400" b="1" dirty="0">
                <a:latin typeface="NikoshBAN" pitchFamily="2" charset="0"/>
              </a:rPr>
              <a:t>।  </a:t>
            </a:r>
          </a:p>
        </p:txBody>
      </p:sp>
      <p:sp>
        <p:nvSpPr>
          <p:cNvPr id="6" name="Rectangle 5"/>
          <p:cNvSpPr/>
          <p:nvPr/>
        </p:nvSpPr>
        <p:spPr>
          <a:xfrm>
            <a:off x="2286000" y="605135"/>
            <a:ext cx="3429000" cy="923330"/>
          </a:xfrm>
          <a:prstGeom prst="rect">
            <a:avLst/>
          </a:prstGeom>
          <a:solidFill>
            <a:srgbClr val="00B050"/>
          </a:solidFill>
        </p:spPr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en-US" sz="54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একক</a:t>
            </a:r>
            <a:r>
              <a:rPr lang="en-US" sz="5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কাজ</a:t>
            </a:r>
            <a:endParaRPr lang="en-US" sz="5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00371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ame 3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5403"/>
            </a:avLst>
          </a:prstGeom>
          <a:solidFill>
            <a:srgbClr val="00B050"/>
          </a:solidFill>
          <a:ln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3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199" y="828675"/>
            <a:ext cx="4010025" cy="3211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828676"/>
            <a:ext cx="4114800" cy="3211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457198" y="4414838"/>
            <a:ext cx="3810001" cy="707886"/>
          </a:xfrm>
          <a:prstGeom prst="rect">
            <a:avLst/>
          </a:prstGeom>
          <a:solidFill>
            <a:srgbClr val="00B050"/>
          </a:solidFill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sz="2000" dirty="0" err="1" smtClean="0">
                <a:latin typeface="NikoshBAN" pitchFamily="2" charset="0"/>
              </a:rPr>
              <a:t>সার্থক</a:t>
            </a:r>
            <a:r>
              <a:rPr lang="en-US" sz="2000" dirty="0" smtClean="0">
                <a:latin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</a:rPr>
              <a:t>জনম</a:t>
            </a:r>
            <a:r>
              <a:rPr lang="en-US" sz="2000" dirty="0" smtClean="0">
                <a:latin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</a:rPr>
              <a:t>আমার</a:t>
            </a:r>
            <a:r>
              <a:rPr lang="en-US" sz="2000" dirty="0" smtClean="0">
                <a:latin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</a:rPr>
              <a:t>জন্মেছি</a:t>
            </a:r>
            <a:r>
              <a:rPr lang="en-US" sz="2000" dirty="0" smtClean="0">
                <a:latin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</a:rPr>
              <a:t>এই</a:t>
            </a:r>
            <a:r>
              <a:rPr lang="en-US" sz="2000" dirty="0" smtClean="0">
                <a:latin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</a:rPr>
              <a:t>দেশে</a:t>
            </a:r>
            <a:r>
              <a:rPr lang="en-US" sz="2000" dirty="0" smtClean="0">
                <a:latin typeface="NikoshBAN" pitchFamily="2" charset="0"/>
              </a:rPr>
              <a:t>।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800600" y="4414838"/>
            <a:ext cx="3962400" cy="707886"/>
          </a:xfrm>
          <a:prstGeom prst="rect">
            <a:avLst/>
          </a:prstGeom>
          <a:solidFill>
            <a:srgbClr val="00B050"/>
          </a:solidFill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sz="2000" b="1" dirty="0" err="1" smtClean="0">
                <a:latin typeface="NikoshBAN" pitchFamily="2" charset="0"/>
              </a:rPr>
              <a:t>সার্থক</a:t>
            </a:r>
            <a:r>
              <a:rPr lang="en-US" sz="2000" b="1" dirty="0" smtClean="0">
                <a:latin typeface="NikoshBAN" pitchFamily="2" charset="0"/>
              </a:rPr>
              <a:t> </a:t>
            </a:r>
            <a:r>
              <a:rPr lang="en-US" sz="2000" b="1" dirty="0" err="1" smtClean="0">
                <a:latin typeface="NikoshBAN" pitchFamily="2" charset="0"/>
              </a:rPr>
              <a:t>জনম</a:t>
            </a:r>
            <a:r>
              <a:rPr lang="en-US" sz="2000" b="1" dirty="0" smtClean="0">
                <a:latin typeface="NikoshBAN" pitchFamily="2" charset="0"/>
              </a:rPr>
              <a:t>, </a:t>
            </a:r>
            <a:r>
              <a:rPr lang="en-US" sz="2000" b="1" dirty="0" err="1" smtClean="0">
                <a:latin typeface="NikoshBAN" pitchFamily="2" charset="0"/>
              </a:rPr>
              <a:t>মা</a:t>
            </a:r>
            <a:r>
              <a:rPr lang="en-US" sz="2000" b="1" dirty="0" smtClean="0">
                <a:latin typeface="NikoshBAN" pitchFamily="2" charset="0"/>
              </a:rPr>
              <a:t> </a:t>
            </a:r>
            <a:r>
              <a:rPr lang="en-US" sz="2000" b="1" dirty="0" err="1" smtClean="0">
                <a:latin typeface="NikoshBAN" pitchFamily="2" charset="0"/>
              </a:rPr>
              <a:t>গো</a:t>
            </a:r>
            <a:r>
              <a:rPr lang="en-US" sz="2000" b="1" dirty="0" smtClean="0">
                <a:latin typeface="NikoshBAN" pitchFamily="2" charset="0"/>
              </a:rPr>
              <a:t>, </a:t>
            </a:r>
            <a:r>
              <a:rPr lang="en-US" sz="2000" b="1" dirty="0" err="1" smtClean="0">
                <a:latin typeface="NikoshBAN" pitchFamily="2" charset="0"/>
              </a:rPr>
              <a:t>তোমায়</a:t>
            </a:r>
            <a:r>
              <a:rPr lang="en-US" sz="2000" b="1" dirty="0" smtClean="0">
                <a:latin typeface="NikoshBAN" pitchFamily="2" charset="0"/>
              </a:rPr>
              <a:t> </a:t>
            </a:r>
            <a:r>
              <a:rPr lang="en-US" sz="2000" b="1" dirty="0" err="1" smtClean="0">
                <a:latin typeface="NikoshBAN" pitchFamily="2" charset="0"/>
              </a:rPr>
              <a:t>ভালোবেসে</a:t>
            </a:r>
            <a:r>
              <a:rPr lang="en-US" sz="2000" b="1" dirty="0" smtClean="0">
                <a:latin typeface="NikoshBAN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18800371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ame 3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5403"/>
            </a:avLst>
          </a:prstGeom>
          <a:solidFill>
            <a:srgbClr val="00B050"/>
          </a:solidFill>
          <a:ln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199" y="1157288"/>
            <a:ext cx="3965576" cy="3338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724400" y="1157288"/>
            <a:ext cx="3962400" cy="334097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TextBox 5"/>
          <p:cNvSpPr txBox="1"/>
          <p:nvPr/>
        </p:nvSpPr>
        <p:spPr>
          <a:xfrm>
            <a:off x="4724400" y="5083314"/>
            <a:ext cx="3962400" cy="707886"/>
          </a:xfrm>
          <a:prstGeom prst="rect">
            <a:avLst/>
          </a:prstGeom>
          <a:solidFill>
            <a:srgbClr val="00B050"/>
          </a:solidFill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sz="2000" b="1" dirty="0" err="1" smtClean="0">
                <a:latin typeface="NikoshBAN" pitchFamily="2" charset="0"/>
              </a:rPr>
              <a:t>শুধু</a:t>
            </a:r>
            <a:r>
              <a:rPr lang="en-US" sz="2000" b="1" dirty="0" smtClean="0">
                <a:latin typeface="NikoshBAN" pitchFamily="2" charset="0"/>
              </a:rPr>
              <a:t> </a:t>
            </a:r>
            <a:r>
              <a:rPr lang="en-US" sz="2000" b="1" dirty="0" err="1" smtClean="0">
                <a:latin typeface="NikoshBAN" pitchFamily="2" charset="0"/>
              </a:rPr>
              <a:t>জানি</a:t>
            </a:r>
            <a:r>
              <a:rPr lang="en-US" sz="2000" b="1" dirty="0" smtClean="0">
                <a:latin typeface="NikoshBAN" pitchFamily="2" charset="0"/>
              </a:rPr>
              <a:t> </a:t>
            </a:r>
            <a:r>
              <a:rPr lang="en-US" sz="2000" b="1" dirty="0" err="1" smtClean="0">
                <a:latin typeface="NikoshBAN" pitchFamily="2" charset="0"/>
              </a:rPr>
              <a:t>আমার</a:t>
            </a:r>
            <a:r>
              <a:rPr lang="en-US" sz="2000" b="1" dirty="0" smtClean="0">
                <a:latin typeface="NikoshBAN" pitchFamily="2" charset="0"/>
              </a:rPr>
              <a:t> </a:t>
            </a:r>
            <a:r>
              <a:rPr lang="en-US" sz="2000" b="1" dirty="0" err="1" smtClean="0">
                <a:latin typeface="NikoshBAN" pitchFamily="2" charset="0"/>
              </a:rPr>
              <a:t>অঙ্গ</a:t>
            </a:r>
            <a:r>
              <a:rPr lang="en-US" sz="2000" b="1" dirty="0" smtClean="0">
                <a:latin typeface="NikoshBAN" pitchFamily="2" charset="0"/>
              </a:rPr>
              <a:t> </a:t>
            </a:r>
            <a:r>
              <a:rPr lang="en-US" sz="2000" b="1" dirty="0" err="1" smtClean="0">
                <a:latin typeface="NikoshBAN" pitchFamily="2" charset="0"/>
              </a:rPr>
              <a:t>জুড়ায়</a:t>
            </a:r>
            <a:r>
              <a:rPr lang="en-US" sz="2000" b="1" dirty="0" smtClean="0">
                <a:latin typeface="NikoshBAN" pitchFamily="2" charset="0"/>
              </a:rPr>
              <a:t> </a:t>
            </a:r>
            <a:r>
              <a:rPr lang="en-US" sz="2000" b="1" dirty="0" err="1" smtClean="0">
                <a:latin typeface="NikoshBAN" pitchFamily="2" charset="0"/>
              </a:rPr>
              <a:t>তোমার</a:t>
            </a:r>
            <a:r>
              <a:rPr lang="en-US" sz="2000" b="1" dirty="0" smtClean="0">
                <a:latin typeface="NikoshBAN" pitchFamily="2" charset="0"/>
              </a:rPr>
              <a:t> </a:t>
            </a:r>
            <a:r>
              <a:rPr lang="en-US" sz="2000" b="1" dirty="0" err="1" smtClean="0">
                <a:latin typeface="NikoshBAN" pitchFamily="2" charset="0"/>
              </a:rPr>
              <a:t>ছায়ায়</a:t>
            </a:r>
            <a:r>
              <a:rPr lang="en-US" sz="2000" b="1" dirty="0" smtClean="0">
                <a:latin typeface="NikoshBAN" pitchFamily="2" charset="0"/>
              </a:rPr>
              <a:t> </a:t>
            </a:r>
            <a:r>
              <a:rPr lang="en-US" sz="2000" b="1" dirty="0" err="1" smtClean="0">
                <a:latin typeface="NikoshBAN" pitchFamily="2" charset="0"/>
              </a:rPr>
              <a:t>এসে</a:t>
            </a:r>
            <a:r>
              <a:rPr lang="en-US" sz="2000" b="1" dirty="0" smtClean="0">
                <a:latin typeface="NikoshBAN" pitchFamily="2" charset="0"/>
              </a:rPr>
              <a:t>।।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57199" y="5051048"/>
            <a:ext cx="3965576" cy="892552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sz="2400" b="1" dirty="0" err="1" smtClean="0">
                <a:latin typeface="NikoshBAN" pitchFamily="2" charset="0"/>
              </a:rPr>
              <a:t>জানি</a:t>
            </a:r>
            <a:r>
              <a:rPr lang="en-US" sz="2400" b="1" dirty="0" smtClean="0">
                <a:latin typeface="NikoshBAN" pitchFamily="2" charset="0"/>
              </a:rPr>
              <a:t> </a:t>
            </a:r>
            <a:r>
              <a:rPr lang="en-US" sz="2400" b="1" dirty="0" err="1" smtClean="0">
                <a:latin typeface="NikoshBAN" pitchFamily="2" charset="0"/>
              </a:rPr>
              <a:t>নে</a:t>
            </a:r>
            <a:r>
              <a:rPr lang="en-US" sz="2400" b="1" dirty="0" smtClean="0">
                <a:latin typeface="NikoshBAN" pitchFamily="2" charset="0"/>
              </a:rPr>
              <a:t> </a:t>
            </a:r>
            <a:r>
              <a:rPr lang="en-US" sz="2400" b="1" dirty="0" err="1" smtClean="0">
                <a:latin typeface="NikoshBAN" pitchFamily="2" charset="0"/>
              </a:rPr>
              <a:t>তোর</a:t>
            </a:r>
            <a:r>
              <a:rPr lang="en-US" sz="2400" b="1" dirty="0" smtClean="0">
                <a:latin typeface="NikoshBAN" pitchFamily="2" charset="0"/>
              </a:rPr>
              <a:t> </a:t>
            </a:r>
            <a:r>
              <a:rPr lang="en-US" sz="2400" b="1" dirty="0" err="1" smtClean="0">
                <a:latin typeface="NikoshBAN" pitchFamily="2" charset="0"/>
              </a:rPr>
              <a:t>ধনরতন</a:t>
            </a:r>
            <a:r>
              <a:rPr lang="en-US" sz="2400" b="1" dirty="0" smtClean="0">
                <a:latin typeface="NikoshBAN" pitchFamily="2" charset="0"/>
              </a:rPr>
              <a:t> </a:t>
            </a:r>
            <a:r>
              <a:rPr lang="en-US" sz="2400" b="1" dirty="0" err="1" smtClean="0">
                <a:latin typeface="NikoshBAN" pitchFamily="2" charset="0"/>
              </a:rPr>
              <a:t>আছে</a:t>
            </a:r>
            <a:r>
              <a:rPr lang="en-US" sz="2400" b="1" dirty="0" smtClean="0">
                <a:latin typeface="NikoshBAN" pitchFamily="2" charset="0"/>
              </a:rPr>
              <a:t> </a:t>
            </a:r>
            <a:r>
              <a:rPr lang="en-US" sz="2400" b="1" dirty="0" err="1" smtClean="0">
                <a:latin typeface="NikoshBAN" pitchFamily="2" charset="0"/>
              </a:rPr>
              <a:t>কি</a:t>
            </a:r>
            <a:r>
              <a:rPr lang="en-US" sz="2400" b="1" dirty="0" smtClean="0">
                <a:latin typeface="NikoshBAN" pitchFamily="2" charset="0"/>
              </a:rPr>
              <a:t> </a:t>
            </a:r>
            <a:r>
              <a:rPr lang="en-US" sz="2400" b="1" dirty="0" err="1" smtClean="0">
                <a:latin typeface="NikoshBAN" pitchFamily="2" charset="0"/>
              </a:rPr>
              <a:t>না</a:t>
            </a:r>
            <a:r>
              <a:rPr lang="en-US" sz="2400" b="1" dirty="0" smtClean="0">
                <a:latin typeface="NikoshBAN" pitchFamily="2" charset="0"/>
              </a:rPr>
              <a:t> </a:t>
            </a:r>
            <a:r>
              <a:rPr lang="en-US" sz="2400" b="1" dirty="0" err="1" smtClean="0">
                <a:latin typeface="NikoshBAN" pitchFamily="2" charset="0"/>
              </a:rPr>
              <a:t>রানির</a:t>
            </a:r>
            <a:r>
              <a:rPr lang="en-US" sz="2400" b="1" dirty="0" smtClean="0">
                <a:latin typeface="NikoshBAN" pitchFamily="2" charset="0"/>
              </a:rPr>
              <a:t> </a:t>
            </a:r>
            <a:r>
              <a:rPr lang="en-US" sz="2400" b="1" dirty="0" err="1" smtClean="0">
                <a:latin typeface="NikoshBAN" pitchFamily="2" charset="0"/>
              </a:rPr>
              <a:t>মতন</a:t>
            </a:r>
            <a:r>
              <a:rPr lang="en-US" sz="2800" dirty="0" smtClean="0">
                <a:latin typeface="NikoshBAN" pitchFamily="2" charset="0"/>
              </a:rPr>
              <a:t>,</a:t>
            </a:r>
          </a:p>
        </p:txBody>
      </p:sp>
    </p:spTree>
    <p:extLst>
      <p:ext uri="{BB962C8B-B14F-4D97-AF65-F5344CB8AC3E}">
        <p14:creationId xmlns:p14="http://schemas.microsoft.com/office/powerpoint/2010/main" val="18800371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ame 3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5403"/>
            </a:avLst>
          </a:prstGeom>
          <a:solidFill>
            <a:srgbClr val="00B050"/>
          </a:solidFill>
          <a:ln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514600" y="753070"/>
            <a:ext cx="4114800" cy="923330"/>
          </a:xfrm>
          <a:prstGeom prst="rect">
            <a:avLst/>
          </a:prstGeom>
          <a:solidFill>
            <a:srgbClr val="92D050"/>
          </a:solidFill>
        </p:spPr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en-US" sz="54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জোড়ায়</a:t>
            </a:r>
            <a:r>
              <a:rPr lang="en-US" sz="5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কাজ</a:t>
            </a:r>
            <a:endParaRPr lang="en-US" sz="5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762000" y="3276600"/>
            <a:ext cx="7696200" cy="2308324"/>
          </a:xfrm>
          <a:prstGeom prst="rect">
            <a:avLst/>
          </a:prstGeom>
          <a:solidFill>
            <a:srgbClr val="00B050"/>
          </a:solidFill>
        </p:spPr>
        <p:txBody>
          <a:bodyPr wrap="square">
            <a:spAutoFit/>
          </a:bodyPr>
          <a:lstStyle/>
          <a:p>
            <a:pPr eaLnBrk="1" hangingPunct="1">
              <a:defRPr/>
            </a:pPr>
            <a:r>
              <a:rPr lang="en-US" sz="48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bg2">
                    <a:lumMod val="1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ধন</a:t>
            </a:r>
            <a:r>
              <a:rPr lang="en-US" sz="4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bg2">
                    <a:lumMod val="1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bg2">
                    <a:lumMod val="1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সম্পদের</a:t>
            </a:r>
            <a:r>
              <a:rPr lang="en-US" sz="4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bg2">
                    <a:lumMod val="1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bg2">
                    <a:lumMod val="1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চেয়ে</a:t>
            </a:r>
            <a:r>
              <a:rPr lang="en-US" sz="4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bg2">
                    <a:lumMod val="1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bg2">
                    <a:lumMod val="1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কবির</a:t>
            </a:r>
            <a:r>
              <a:rPr lang="en-US" sz="4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bg2">
                    <a:lumMod val="1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bg2">
                    <a:lumMod val="1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কাছে</a:t>
            </a:r>
            <a:endParaRPr lang="en-US" sz="48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bg2">
                  <a:lumMod val="10000"/>
                </a:schemeClr>
              </a:solidFill>
              <a:effectLst>
                <a:reflection blurRad="12700" stA="28000" endPos="45000" dist="1000" dir="5400000" sy="-100000" algn="bl" rotWithShape="0"/>
              </a:effectLst>
              <a:latin typeface="NikoshBAN" pitchFamily="2" charset="0"/>
              <a:cs typeface="NikoshBAN" pitchFamily="2" charset="0"/>
            </a:endParaRPr>
          </a:p>
          <a:p>
            <a:pPr eaLnBrk="1" hangingPunct="1">
              <a:defRPr/>
            </a:pPr>
            <a:r>
              <a:rPr lang="en-US" sz="48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bg2">
                    <a:lumMod val="1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বাংলার</a:t>
            </a:r>
            <a:r>
              <a:rPr lang="en-US" sz="4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bg2">
                    <a:lumMod val="1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bg2">
                    <a:lumMod val="1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স্নিগ্ধ</a:t>
            </a:r>
            <a:r>
              <a:rPr lang="en-US" sz="4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bg2">
                    <a:lumMod val="1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bg2">
                    <a:lumMod val="1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শ্যামল</a:t>
            </a:r>
            <a:r>
              <a:rPr lang="en-US" sz="4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bg2">
                    <a:lumMod val="1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bg2">
                    <a:lumMod val="1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ছায়া</a:t>
            </a:r>
            <a:endParaRPr lang="en-US" sz="48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bg2">
                  <a:lumMod val="10000"/>
                </a:schemeClr>
              </a:solidFill>
              <a:effectLst>
                <a:reflection blurRad="12700" stA="28000" endPos="45000" dist="1000" dir="5400000" sy="-100000" algn="bl" rotWithShape="0"/>
              </a:effectLst>
              <a:latin typeface="NikoshBAN" pitchFamily="2" charset="0"/>
              <a:cs typeface="NikoshBAN" pitchFamily="2" charset="0"/>
            </a:endParaRPr>
          </a:p>
          <a:p>
            <a:pPr eaLnBrk="1" hangingPunct="1">
              <a:defRPr/>
            </a:pPr>
            <a:r>
              <a:rPr lang="en-US" sz="48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bg2">
                    <a:lumMod val="1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বেশি</a:t>
            </a:r>
            <a:r>
              <a:rPr lang="en-US" sz="4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bg2">
                    <a:lumMod val="1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bg2">
                    <a:lumMod val="1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গুরুত্বপূর্ণ</a:t>
            </a:r>
            <a:r>
              <a:rPr lang="en-US" sz="4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bg2">
                    <a:lumMod val="1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bg2">
                    <a:lumMod val="1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কেন</a:t>
            </a:r>
            <a:r>
              <a:rPr lang="en-US" sz="4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bg2">
                    <a:lumMod val="1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88003717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ame 3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5403"/>
            </a:avLst>
          </a:prstGeom>
          <a:solidFill>
            <a:srgbClr val="00B050"/>
          </a:solidFill>
          <a:ln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3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795338"/>
            <a:ext cx="4114800" cy="335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57200" y="4414838"/>
            <a:ext cx="3859213" cy="830997"/>
          </a:xfrm>
          <a:prstGeom prst="rect">
            <a:avLst/>
          </a:prstGeom>
          <a:solidFill>
            <a:srgbClr val="92D050"/>
          </a:solidFill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sz="2400" b="1" dirty="0" err="1" smtClean="0">
                <a:latin typeface="NikoshBAN" pitchFamily="2" charset="0"/>
              </a:rPr>
              <a:t>কোন</a:t>
            </a:r>
            <a:r>
              <a:rPr lang="en-US" sz="2400" b="1" dirty="0" smtClean="0">
                <a:latin typeface="NikoshBAN" pitchFamily="2" charset="0"/>
              </a:rPr>
              <a:t> </a:t>
            </a:r>
            <a:r>
              <a:rPr lang="en-US" sz="2400" b="1" dirty="0" err="1" smtClean="0">
                <a:latin typeface="NikoshBAN" pitchFamily="2" charset="0"/>
              </a:rPr>
              <a:t>বনেতে</a:t>
            </a:r>
            <a:r>
              <a:rPr lang="en-US" sz="2400" b="1" dirty="0" smtClean="0">
                <a:latin typeface="NikoshBAN" pitchFamily="2" charset="0"/>
              </a:rPr>
              <a:t> </a:t>
            </a:r>
            <a:r>
              <a:rPr lang="en-US" sz="2400" b="1" dirty="0" err="1" smtClean="0">
                <a:latin typeface="NikoshBAN" pitchFamily="2" charset="0"/>
              </a:rPr>
              <a:t>জানি</a:t>
            </a:r>
            <a:r>
              <a:rPr lang="en-US" sz="2400" b="1" dirty="0" smtClean="0">
                <a:latin typeface="NikoshBAN" pitchFamily="2" charset="0"/>
              </a:rPr>
              <a:t> </a:t>
            </a:r>
            <a:r>
              <a:rPr lang="en-US" sz="2400" b="1" dirty="0" err="1" smtClean="0">
                <a:latin typeface="NikoshBAN" pitchFamily="2" charset="0"/>
              </a:rPr>
              <a:t>নে</a:t>
            </a:r>
            <a:r>
              <a:rPr lang="en-US" sz="2400" b="1" dirty="0" smtClean="0">
                <a:latin typeface="NikoshBAN" pitchFamily="2" charset="0"/>
              </a:rPr>
              <a:t> </a:t>
            </a:r>
            <a:r>
              <a:rPr lang="en-US" sz="2400" b="1" dirty="0" err="1" smtClean="0">
                <a:latin typeface="NikoshBAN" pitchFamily="2" charset="0"/>
              </a:rPr>
              <a:t>ফুল</a:t>
            </a:r>
            <a:r>
              <a:rPr lang="en-US" sz="2400" b="1" dirty="0" smtClean="0">
                <a:latin typeface="NikoshBAN" pitchFamily="2" charset="0"/>
              </a:rPr>
              <a:t> </a:t>
            </a:r>
            <a:r>
              <a:rPr lang="en-US" sz="2400" b="1" dirty="0" err="1" smtClean="0">
                <a:latin typeface="NikoshBAN" pitchFamily="2" charset="0"/>
              </a:rPr>
              <a:t>গন্ধে</a:t>
            </a:r>
            <a:r>
              <a:rPr lang="en-US" sz="2400" b="1" dirty="0" smtClean="0">
                <a:latin typeface="NikoshBAN" pitchFamily="2" charset="0"/>
              </a:rPr>
              <a:t> </a:t>
            </a:r>
            <a:r>
              <a:rPr lang="en-US" sz="2400" b="1" dirty="0" err="1" smtClean="0">
                <a:latin typeface="NikoshBAN" pitchFamily="2" charset="0"/>
              </a:rPr>
              <a:t>এমন</a:t>
            </a:r>
            <a:r>
              <a:rPr lang="en-US" sz="2400" b="1" dirty="0" smtClean="0">
                <a:latin typeface="NikoshBAN" pitchFamily="2" charset="0"/>
              </a:rPr>
              <a:t> </a:t>
            </a:r>
            <a:r>
              <a:rPr lang="en-US" sz="2400" b="1" dirty="0" err="1" smtClean="0">
                <a:latin typeface="NikoshBAN" pitchFamily="2" charset="0"/>
              </a:rPr>
              <a:t>করে</a:t>
            </a:r>
            <a:r>
              <a:rPr lang="en-US" sz="2400" b="1" dirty="0" smtClean="0">
                <a:latin typeface="NikoshBAN" pitchFamily="2" charset="0"/>
              </a:rPr>
              <a:t> </a:t>
            </a:r>
            <a:r>
              <a:rPr lang="en-US" sz="2400" b="1" dirty="0" err="1" smtClean="0">
                <a:latin typeface="NikoshBAN" pitchFamily="2" charset="0"/>
              </a:rPr>
              <a:t>আকুল</a:t>
            </a:r>
            <a:r>
              <a:rPr lang="en-US" sz="2400" b="1" dirty="0" smtClean="0">
                <a:latin typeface="NikoshBAN" pitchFamily="2" charset="0"/>
              </a:rPr>
              <a:t>,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735001" y="4378043"/>
            <a:ext cx="4010025" cy="830997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sz="2400" b="1" dirty="0" err="1" smtClean="0">
                <a:latin typeface="NikoshBAN" pitchFamily="2" charset="0"/>
              </a:rPr>
              <a:t>কোন্</a:t>
            </a:r>
            <a:r>
              <a:rPr lang="en-US" sz="2400" b="1" dirty="0" smtClean="0">
                <a:latin typeface="NikoshBAN" pitchFamily="2" charset="0"/>
              </a:rPr>
              <a:t> </a:t>
            </a:r>
            <a:r>
              <a:rPr lang="en-US" sz="2400" b="1" dirty="0" err="1" smtClean="0">
                <a:latin typeface="NikoshBAN" pitchFamily="2" charset="0"/>
              </a:rPr>
              <a:t>গগনে</a:t>
            </a:r>
            <a:r>
              <a:rPr lang="en-US" sz="2400" b="1" dirty="0" smtClean="0">
                <a:latin typeface="NikoshBAN" pitchFamily="2" charset="0"/>
              </a:rPr>
              <a:t> </a:t>
            </a:r>
            <a:r>
              <a:rPr lang="en-US" sz="2400" b="1" dirty="0" err="1" smtClean="0">
                <a:latin typeface="NikoshBAN" pitchFamily="2" charset="0"/>
              </a:rPr>
              <a:t>ওঠে</a:t>
            </a:r>
            <a:r>
              <a:rPr lang="en-US" sz="2400" b="1" dirty="0" smtClean="0">
                <a:latin typeface="NikoshBAN" pitchFamily="2" charset="0"/>
              </a:rPr>
              <a:t> </a:t>
            </a:r>
            <a:r>
              <a:rPr lang="en-US" sz="2400" b="1" dirty="0" err="1" smtClean="0">
                <a:latin typeface="NikoshBAN" pitchFamily="2" charset="0"/>
              </a:rPr>
              <a:t>রে</a:t>
            </a:r>
            <a:r>
              <a:rPr lang="en-US" sz="2400" b="1" dirty="0" smtClean="0">
                <a:latin typeface="NikoshBAN" pitchFamily="2" charset="0"/>
              </a:rPr>
              <a:t> </a:t>
            </a:r>
            <a:r>
              <a:rPr lang="en-US" sz="2400" b="1" dirty="0" err="1" smtClean="0">
                <a:latin typeface="NikoshBAN" pitchFamily="2" charset="0"/>
              </a:rPr>
              <a:t>চাঁদ</a:t>
            </a:r>
            <a:r>
              <a:rPr lang="en-US" sz="2400" b="1" dirty="0" smtClean="0">
                <a:latin typeface="NikoshBAN" pitchFamily="2" charset="0"/>
              </a:rPr>
              <a:t> </a:t>
            </a:r>
            <a:r>
              <a:rPr lang="en-US" sz="2400" b="1" dirty="0" err="1" smtClean="0">
                <a:latin typeface="NikoshBAN" pitchFamily="2" charset="0"/>
              </a:rPr>
              <a:t>এমন</a:t>
            </a:r>
            <a:r>
              <a:rPr lang="en-US" sz="2400" b="1" dirty="0" smtClean="0">
                <a:latin typeface="NikoshBAN" pitchFamily="2" charset="0"/>
              </a:rPr>
              <a:t> </a:t>
            </a:r>
            <a:r>
              <a:rPr lang="en-US" sz="2400" b="1" dirty="0" err="1" smtClean="0">
                <a:latin typeface="NikoshBAN" pitchFamily="2" charset="0"/>
              </a:rPr>
              <a:t>হাসি</a:t>
            </a:r>
            <a:r>
              <a:rPr lang="en-US" sz="2400" b="1" dirty="0" smtClean="0">
                <a:latin typeface="NikoshBAN" pitchFamily="2" charset="0"/>
              </a:rPr>
              <a:t> </a:t>
            </a:r>
            <a:r>
              <a:rPr lang="en-US" sz="2400" b="1" dirty="0" err="1" smtClean="0">
                <a:latin typeface="NikoshBAN" pitchFamily="2" charset="0"/>
              </a:rPr>
              <a:t>হেসে</a:t>
            </a:r>
            <a:r>
              <a:rPr lang="en-US" sz="2400" b="1" dirty="0" smtClean="0">
                <a:latin typeface="NikoshBAN" pitchFamily="2" charset="0"/>
              </a:rPr>
              <a:t>।।</a:t>
            </a:r>
          </a:p>
        </p:txBody>
      </p:sp>
      <p:pic>
        <p:nvPicPr>
          <p:cNvPr id="7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6788" y="795338"/>
            <a:ext cx="3986212" cy="335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800371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 autoUpdateAnimBg="0"/>
      <p:bldP spid="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ame 3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5403"/>
            </a:avLst>
          </a:prstGeom>
          <a:solidFill>
            <a:srgbClr val="00B050"/>
          </a:solidFill>
          <a:ln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514600" y="685800"/>
            <a:ext cx="4572000" cy="923330"/>
          </a:xfrm>
          <a:prstGeom prst="rect">
            <a:avLst/>
          </a:prstGeom>
          <a:solidFill>
            <a:srgbClr val="92D050"/>
          </a:solidFill>
        </p:spPr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en-US" sz="54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দলগত</a:t>
            </a:r>
            <a:r>
              <a:rPr lang="en-US" sz="5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কাজ</a:t>
            </a:r>
            <a:endParaRPr lang="en-US" sz="5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04800" y="2817674"/>
            <a:ext cx="8458200" cy="2800767"/>
          </a:xfrm>
          <a:prstGeom prst="rect">
            <a:avLst/>
          </a:prstGeom>
          <a:solidFill>
            <a:srgbClr val="92D050"/>
          </a:solidFill>
        </p:spPr>
        <p:txBody>
          <a:bodyPr wrap="square">
            <a:spAutoFit/>
          </a:bodyPr>
          <a:lstStyle/>
          <a:p>
            <a:pPr eaLnBrk="1" hangingPunct="1">
              <a:defRPr/>
            </a:pPr>
            <a:r>
              <a:rPr lang="en-US" sz="44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bg2">
                    <a:lumMod val="1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জন্মভূমির</a:t>
            </a:r>
            <a:r>
              <a:rPr lang="en-US" sz="4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bg2">
                    <a:lumMod val="1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bg2">
                    <a:lumMod val="1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4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bg2">
                    <a:lumMod val="1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bg2">
                    <a:lumMod val="1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4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bg2">
                    <a:lumMod val="1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bg2">
                    <a:lumMod val="1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সৌন্দর্য</a:t>
            </a:r>
            <a:r>
              <a:rPr lang="en-US" sz="4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bg2">
                    <a:lumMod val="1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bg2">
                    <a:lumMod val="1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তোমাদের</a:t>
            </a:r>
            <a:endParaRPr lang="en-US" sz="4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bg2">
                  <a:lumMod val="10000"/>
                </a:schemeClr>
              </a:solidFill>
              <a:effectLst>
                <a:reflection blurRad="12700" stA="28000" endPos="45000" dist="1000" dir="5400000" sy="-100000" algn="bl" rotWithShape="0"/>
              </a:effectLst>
              <a:latin typeface="NikoshBAN" pitchFamily="2" charset="0"/>
              <a:cs typeface="NikoshBAN" pitchFamily="2" charset="0"/>
            </a:endParaRPr>
          </a:p>
          <a:p>
            <a:pPr eaLnBrk="1" hangingPunct="1">
              <a:defRPr/>
            </a:pPr>
            <a:r>
              <a:rPr lang="en-US" sz="44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bg2">
                    <a:lumMod val="1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আকৃষ্ট</a:t>
            </a:r>
            <a:r>
              <a:rPr lang="en-US" sz="4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bg2">
                    <a:lumMod val="1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bg2">
                    <a:lumMod val="1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4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bg2">
                    <a:lumMod val="1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bg2">
                    <a:lumMod val="1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4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bg2">
                    <a:lumMod val="1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bg2">
                    <a:lumMod val="1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কিভাবে</a:t>
            </a:r>
            <a:r>
              <a:rPr lang="en-US" sz="4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bg2">
                    <a:lumMod val="1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- </a:t>
            </a:r>
            <a:r>
              <a:rPr lang="en-US" sz="44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bg2">
                    <a:lumMod val="1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তা</a:t>
            </a:r>
            <a:r>
              <a:rPr lang="en-US" sz="4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bg2">
                    <a:lumMod val="1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bg2">
                    <a:lumMod val="1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দলে</a:t>
            </a:r>
            <a:r>
              <a:rPr lang="en-US" sz="4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bg2">
                    <a:lumMod val="1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</a:p>
          <a:p>
            <a:pPr eaLnBrk="1" hangingPunct="1">
              <a:defRPr/>
            </a:pPr>
            <a:r>
              <a:rPr lang="en-US" sz="44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bg2">
                    <a:lumMod val="1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আলোচনা</a:t>
            </a:r>
            <a:r>
              <a:rPr lang="en-US" sz="4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bg2">
                    <a:lumMod val="1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bg2">
                    <a:lumMod val="1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4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bg2">
                    <a:lumMod val="1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bg2">
                    <a:lumMod val="1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লিখ</a:t>
            </a:r>
            <a:r>
              <a:rPr lang="en-US" sz="4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bg2">
                    <a:lumMod val="1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।</a:t>
            </a:r>
          </a:p>
          <a:p>
            <a:pPr eaLnBrk="1" hangingPunct="1">
              <a:defRPr/>
            </a:pPr>
            <a:endParaRPr lang="en-US" sz="4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bg2">
                  <a:lumMod val="10000"/>
                </a:schemeClr>
              </a:solidFill>
              <a:effectLst>
                <a:reflection blurRad="12700" stA="28000" endPos="45000" dist="1000" dir="5400000" sy="-100000" algn="bl" rotWithShape="0"/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003717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ame 3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5403"/>
            </a:avLst>
          </a:prstGeom>
          <a:solidFill>
            <a:srgbClr val="00B050"/>
          </a:solidFill>
          <a:ln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2279216" y="457200"/>
            <a:ext cx="4419600" cy="16002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3352800" y="609600"/>
            <a:ext cx="1829348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eaLnBrk="1" hangingPunct="1">
              <a:defRPr/>
            </a:pPr>
            <a:r>
              <a:rPr lang="en-US" sz="54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5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52451" y="2245741"/>
            <a:ext cx="4071949" cy="64633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just" eaLnBrk="1" hangingPunct="1">
              <a:defRPr/>
            </a:pPr>
            <a:r>
              <a:rPr lang="en-US" sz="3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* </a:t>
            </a:r>
            <a:r>
              <a:rPr lang="en-US" sz="36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কবির</a:t>
            </a:r>
            <a:r>
              <a:rPr lang="en-US" sz="3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অঙ্গ</a:t>
            </a:r>
            <a:r>
              <a:rPr lang="en-US" sz="3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জুড়ায়</a:t>
            </a:r>
            <a:r>
              <a:rPr lang="en-US" sz="3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কিসে</a:t>
            </a:r>
            <a:r>
              <a:rPr lang="en-US" sz="3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?</a:t>
            </a:r>
          </a:p>
        </p:txBody>
      </p:sp>
      <p:sp>
        <p:nvSpPr>
          <p:cNvPr id="7" name="Rectangle 6"/>
          <p:cNvSpPr/>
          <p:nvPr/>
        </p:nvSpPr>
        <p:spPr>
          <a:xfrm>
            <a:off x="609600" y="4012195"/>
            <a:ext cx="5006499" cy="64633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sz="3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* </a:t>
            </a:r>
            <a:r>
              <a:rPr lang="en-US" sz="36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কবির</a:t>
            </a:r>
            <a:r>
              <a:rPr lang="en-US" sz="3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শেষ</a:t>
            </a:r>
            <a:r>
              <a:rPr lang="en-US" sz="3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ইচ্ছা</a:t>
            </a:r>
            <a:r>
              <a:rPr lang="en-US" sz="3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? </a:t>
            </a:r>
            <a:r>
              <a:rPr lang="en-US" sz="36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বর্ণনা</a:t>
            </a:r>
            <a:r>
              <a:rPr lang="en-US" sz="3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3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sp>
        <p:nvSpPr>
          <p:cNvPr id="8" name="Rectangle 7"/>
          <p:cNvSpPr/>
          <p:nvPr/>
        </p:nvSpPr>
        <p:spPr>
          <a:xfrm>
            <a:off x="638654" y="3124200"/>
            <a:ext cx="3857146" cy="64633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just" eaLnBrk="1" hangingPunct="1">
              <a:defRPr/>
            </a:pPr>
            <a:r>
              <a:rPr lang="en-US" sz="3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* </a:t>
            </a:r>
            <a:r>
              <a:rPr lang="en-US" sz="36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কবির</a:t>
            </a:r>
            <a:r>
              <a:rPr lang="en-US" sz="3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জন্ম</a:t>
            </a:r>
            <a:r>
              <a:rPr lang="en-US" sz="3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সার্থক</a:t>
            </a:r>
            <a:r>
              <a:rPr lang="en-US" sz="3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কেন</a:t>
            </a:r>
            <a:r>
              <a:rPr lang="en-US" sz="3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?</a:t>
            </a:r>
          </a:p>
        </p:txBody>
      </p:sp>
      <p:sp>
        <p:nvSpPr>
          <p:cNvPr id="9" name="Rectangle 8"/>
          <p:cNvSpPr/>
          <p:nvPr/>
        </p:nvSpPr>
        <p:spPr>
          <a:xfrm>
            <a:off x="541221" y="4854714"/>
            <a:ext cx="8241359" cy="64633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just" eaLnBrk="1" hangingPunct="1">
              <a:defRPr/>
            </a:pPr>
            <a:r>
              <a:rPr lang="en-US" sz="3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* </a:t>
            </a:r>
            <a:r>
              <a:rPr lang="en-US" sz="36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কবি</a:t>
            </a:r>
            <a:r>
              <a:rPr lang="en-US" sz="3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তাঁর</a:t>
            </a:r>
            <a:r>
              <a:rPr lang="en-US" sz="3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জন্মভূমিকে</a:t>
            </a:r>
            <a:r>
              <a:rPr lang="en-US" sz="3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‘</a:t>
            </a:r>
            <a:r>
              <a:rPr lang="en-US" sz="36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মা</a:t>
            </a:r>
            <a:r>
              <a:rPr lang="en-US" sz="3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’ </a:t>
            </a:r>
            <a:r>
              <a:rPr lang="en-US" sz="36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3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সম্বোধন</a:t>
            </a:r>
            <a:r>
              <a:rPr lang="en-US" sz="3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করেছেন</a:t>
            </a:r>
            <a:r>
              <a:rPr lang="en-US" sz="3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কেন</a:t>
            </a:r>
            <a:r>
              <a:rPr lang="en-US" sz="3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8800371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ame 3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5403"/>
            </a:avLst>
          </a:prstGeom>
          <a:solidFill>
            <a:srgbClr val="00B050"/>
          </a:solidFill>
          <a:ln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685800" y="3124200"/>
            <a:ext cx="8077200" cy="1200329"/>
          </a:xfrm>
          <a:prstGeom prst="rect">
            <a:avLst/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571500" indent="-571500" eaLnBrk="1" hangingPunct="1">
              <a:buFont typeface="Wingdings" pitchFamily="2" charset="2"/>
              <a:buChar char="q"/>
            </a:pPr>
            <a:r>
              <a:rPr lang="en-US" altLang="en-US" sz="3600" b="1" dirty="0" err="1">
                <a:solidFill>
                  <a:srgbClr val="7030A0"/>
                </a:solidFill>
                <a:latin typeface="NikoshBAN" pitchFamily="2" charset="0"/>
              </a:rPr>
              <a:t>জন্মভূমি</a:t>
            </a:r>
            <a:r>
              <a:rPr lang="en-US" altLang="en-US" sz="3600" b="1" dirty="0">
                <a:solidFill>
                  <a:srgbClr val="7030A0"/>
                </a:solidFill>
                <a:latin typeface="NikoshBAN" pitchFamily="2" charset="0"/>
              </a:rPr>
              <a:t> </a:t>
            </a:r>
            <a:r>
              <a:rPr lang="en-US" altLang="en-US" sz="3600" b="1" dirty="0" err="1">
                <a:solidFill>
                  <a:srgbClr val="7030A0"/>
                </a:solidFill>
                <a:latin typeface="NikoshBAN" pitchFamily="2" charset="0"/>
              </a:rPr>
              <a:t>কবিতার</a:t>
            </a:r>
            <a:r>
              <a:rPr lang="en-US" altLang="en-US" sz="3600" b="1" dirty="0">
                <a:solidFill>
                  <a:srgbClr val="7030A0"/>
                </a:solidFill>
                <a:latin typeface="NikoshBAN" pitchFamily="2" charset="0"/>
              </a:rPr>
              <a:t> </a:t>
            </a:r>
            <a:r>
              <a:rPr lang="en-US" altLang="en-US" sz="3600" b="1" dirty="0" err="1">
                <a:solidFill>
                  <a:srgbClr val="7030A0"/>
                </a:solidFill>
                <a:latin typeface="NikoshBAN" pitchFamily="2" charset="0"/>
              </a:rPr>
              <a:t>আলোকে</a:t>
            </a:r>
            <a:r>
              <a:rPr lang="en-US" altLang="en-US" sz="3600" b="1" dirty="0">
                <a:solidFill>
                  <a:srgbClr val="7030A0"/>
                </a:solidFill>
                <a:latin typeface="NikoshBAN" pitchFamily="2" charset="0"/>
              </a:rPr>
              <a:t> </a:t>
            </a:r>
            <a:r>
              <a:rPr lang="en-US" altLang="en-US" sz="3600" b="1" dirty="0" err="1">
                <a:solidFill>
                  <a:srgbClr val="7030A0"/>
                </a:solidFill>
                <a:latin typeface="NikoshBAN" pitchFamily="2" charset="0"/>
              </a:rPr>
              <a:t>কবির</a:t>
            </a:r>
            <a:r>
              <a:rPr lang="en-US" altLang="en-US" sz="3600" b="1" dirty="0">
                <a:solidFill>
                  <a:srgbClr val="7030A0"/>
                </a:solidFill>
                <a:latin typeface="NikoshBAN" pitchFamily="2" charset="0"/>
              </a:rPr>
              <a:t> </a:t>
            </a:r>
            <a:r>
              <a:rPr lang="en-US" altLang="en-US" sz="3600" b="1" dirty="0" err="1">
                <a:solidFill>
                  <a:srgbClr val="7030A0"/>
                </a:solidFill>
                <a:latin typeface="NikoshBAN" pitchFamily="2" charset="0"/>
              </a:rPr>
              <a:t>দেশপ্রেম</a:t>
            </a:r>
            <a:r>
              <a:rPr lang="en-US" altLang="en-US" sz="3600" b="1" dirty="0">
                <a:solidFill>
                  <a:srgbClr val="7030A0"/>
                </a:solidFill>
                <a:latin typeface="NikoshBAN" pitchFamily="2" charset="0"/>
              </a:rPr>
              <a:t> </a:t>
            </a:r>
            <a:r>
              <a:rPr lang="en-US" altLang="en-US" sz="3600" b="1" dirty="0" err="1">
                <a:solidFill>
                  <a:srgbClr val="7030A0"/>
                </a:solidFill>
                <a:latin typeface="NikoshBAN" pitchFamily="2" charset="0"/>
              </a:rPr>
              <a:t>বিশ্লেষণ</a:t>
            </a:r>
            <a:r>
              <a:rPr lang="en-US" altLang="en-US" sz="3600" b="1" dirty="0">
                <a:solidFill>
                  <a:srgbClr val="7030A0"/>
                </a:solidFill>
                <a:latin typeface="NikoshBAN" pitchFamily="2" charset="0"/>
              </a:rPr>
              <a:t> </a:t>
            </a:r>
            <a:r>
              <a:rPr lang="en-US" altLang="en-US" sz="3600" b="1" dirty="0" err="1">
                <a:solidFill>
                  <a:srgbClr val="7030A0"/>
                </a:solidFill>
                <a:latin typeface="NikoshBAN" pitchFamily="2" charset="0"/>
              </a:rPr>
              <a:t>কর</a:t>
            </a:r>
            <a:r>
              <a:rPr lang="en-US" altLang="en-US" sz="3600" b="1" dirty="0">
                <a:solidFill>
                  <a:srgbClr val="7030A0"/>
                </a:solidFill>
                <a:latin typeface="NikoshBAN" pitchFamily="2" charset="0"/>
              </a:rPr>
              <a:t>।</a:t>
            </a:r>
            <a:endParaRPr lang="en-US" altLang="en-US" sz="1200" b="1" dirty="0">
              <a:solidFill>
                <a:srgbClr val="7030A0"/>
              </a:solidFill>
              <a:latin typeface="NikoshBAN" pitchFamily="2" charset="0"/>
            </a:endParaRPr>
          </a:p>
        </p:txBody>
      </p:sp>
      <p:sp>
        <p:nvSpPr>
          <p:cNvPr id="5" name="TextBox 5"/>
          <p:cNvSpPr txBox="1">
            <a:spLocks noChangeArrowheads="1"/>
          </p:cNvSpPr>
          <p:nvPr/>
        </p:nvSpPr>
        <p:spPr bwMode="auto">
          <a:xfrm>
            <a:off x="1828800" y="685800"/>
            <a:ext cx="4822825" cy="1108075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bn-BD" altLang="en-US" sz="6600" dirty="0">
                <a:solidFill>
                  <a:srgbClr val="05014F"/>
                </a:solidFill>
                <a:latin typeface="NikoshBAN" pitchFamily="2" charset="0"/>
                <a:cs typeface="NikoshBAN" pitchFamily="2" charset="0"/>
              </a:rPr>
              <a:t>বাড়ির কাজ</a:t>
            </a:r>
            <a:endParaRPr lang="en-US" altLang="en-US" sz="4000" dirty="0">
              <a:solidFill>
                <a:srgbClr val="05014F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00371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ame 3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5403"/>
            </a:avLst>
          </a:prstGeom>
          <a:solidFill>
            <a:srgbClr val="00B050"/>
          </a:solidFill>
          <a:ln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3276600" y="1052015"/>
            <a:ext cx="4989963" cy="852985"/>
          </a:xfrm>
          <a:prstGeom prst="rect">
            <a:avLst/>
          </a:prstGeom>
        </p:spPr>
        <p:txBody>
          <a:bodyPr anchor="ctr">
            <a:prstTxWarp prst="textPlain">
              <a:avLst/>
            </a:prstTxWarp>
            <a:normAutofit/>
          </a:bodyPr>
          <a:lstStyle/>
          <a:p>
            <a:pPr algn="ctr">
              <a:defRPr/>
            </a:pPr>
            <a:r>
              <a:rPr lang="bn-BD" sz="4400" dirty="0">
                <a:ea typeface="+mj-ea"/>
              </a:rPr>
              <a:t> </a:t>
            </a:r>
            <a:r>
              <a:rPr lang="bn-BD" sz="44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ea typeface="+mj-ea"/>
              </a:rPr>
              <a:t>পরিচিতি </a:t>
            </a:r>
            <a:endParaRPr lang="en-US" sz="44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00206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ea typeface="+mj-ea"/>
            </a:endParaRPr>
          </a:p>
        </p:txBody>
      </p:sp>
      <p:sp>
        <p:nvSpPr>
          <p:cNvPr id="10" name="Oval 9"/>
          <p:cNvSpPr/>
          <p:nvPr/>
        </p:nvSpPr>
        <p:spPr>
          <a:xfrm>
            <a:off x="609600" y="457207"/>
            <a:ext cx="2688610" cy="2169994"/>
          </a:xfrm>
          <a:prstGeom prst="ellipse">
            <a:avLst/>
          </a:prstGeom>
          <a:blipFill dpi="0"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381001" y="3013770"/>
            <a:ext cx="8382000" cy="3539430"/>
          </a:xfrm>
          <a:prstGeom prst="rect">
            <a:avLst/>
          </a:prstGeom>
          <a:solidFill>
            <a:srgbClr val="00B0F0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সাইফুর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রহমান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</a:p>
          <a:p>
            <a:pPr algn="ctr"/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সিনিয়র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</a:p>
          <a:p>
            <a:pPr algn="ctr"/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দক্ষিণা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চরণ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পাইলট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উচ্চ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বিদ্যালয়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,</a:t>
            </a:r>
          </a:p>
          <a:p>
            <a:pPr algn="ctr"/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চুনারুঘাট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-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হবিগঞ্জ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।</a:t>
            </a:r>
          </a:p>
          <a:p>
            <a:pPr algn="ctr"/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মোবাইল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০১৭২০২৭২৬১১</a:t>
            </a:r>
          </a:p>
          <a:p>
            <a:pPr algn="ctr"/>
            <a:r>
              <a:rPr lang="en-US" sz="32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  <a:hlinkClick r:id="rId3"/>
              </a:rPr>
              <a:t>saifurkader@gmail.com</a:t>
            </a:r>
            <a:endParaRPr lang="en-US" sz="3200" dirty="0" smtClean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3200" dirty="0" smtClean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56577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 animBg="1"/>
      <p:bldP spid="11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ame 3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5403"/>
            </a:avLst>
          </a:prstGeom>
          <a:solidFill>
            <a:srgbClr val="00B050"/>
          </a:solidFill>
          <a:ln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Title 1"/>
          <p:cNvSpPr>
            <a:spLocks noGrp="1"/>
          </p:cNvSpPr>
          <p:nvPr>
            <p:ph type="ctrTitle"/>
          </p:nvPr>
        </p:nvSpPr>
        <p:spPr>
          <a:xfrm>
            <a:off x="3048000" y="2590800"/>
            <a:ext cx="2438400" cy="1143000"/>
          </a:xfrm>
          <a:solidFill>
            <a:srgbClr val="00B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bn-IN" sz="6600" dirty="0">
                <a:latin typeface="NikoshBAN" pitchFamily="2" charset="0"/>
                <a:cs typeface="NikoshBAN" pitchFamily="2" charset="0"/>
                <a:hlinkClick r:id="" action="ppaction://noaction"/>
              </a:rPr>
              <a:t>ধন্যবাদ</a:t>
            </a:r>
            <a:endParaRPr lang="en-US" sz="6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486400" y="2519080"/>
            <a:ext cx="3337776" cy="2135560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8759" y="5166023"/>
            <a:ext cx="2331442" cy="127982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8800" y="471055"/>
            <a:ext cx="2895600" cy="189114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8759" y="471055"/>
            <a:ext cx="2331442" cy="2048025"/>
          </a:xfrm>
          <a:prstGeom prst="rect">
            <a:avLst/>
          </a:prstGeom>
        </p:spPr>
      </p:pic>
      <p:pic>
        <p:nvPicPr>
          <p:cNvPr id="9" name="Content Placeholder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2519080"/>
            <a:ext cx="2590800" cy="2135560"/>
          </a:xfrm>
          <a:prstGeom prst="rect">
            <a:avLst/>
          </a:prstGeom>
        </p:spPr>
      </p:pic>
      <p:pic>
        <p:nvPicPr>
          <p:cNvPr id="10" name="Content Placeholder 1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457201"/>
            <a:ext cx="2590800" cy="190500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381000" y="4654640"/>
            <a:ext cx="2590800" cy="1791207"/>
          </a:xfrm>
          <a:prstGeom prst="rect">
            <a:avLst/>
          </a:prstGeom>
          <a:blipFill dpi="0"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5486400" y="4654640"/>
            <a:ext cx="3337776" cy="1791207"/>
          </a:xfrm>
          <a:prstGeom prst="rect">
            <a:avLst/>
          </a:prstGeom>
          <a:blipFill dpi="0" rotWithShape="1"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Content Placeholder 4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7658" y="3810000"/>
            <a:ext cx="2331442" cy="1143000"/>
          </a:xfrm>
          <a:prstGeom prst="rect">
            <a:avLst/>
          </a:prstGeom>
          <a:blipFill dpi="0"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</p:pic>
      <p:pic>
        <p:nvPicPr>
          <p:cNvPr id="14" name="Picture 3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471056"/>
            <a:ext cx="3124200" cy="18911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800371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1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ame 3"/>
          <p:cNvSpPr/>
          <p:nvPr/>
        </p:nvSpPr>
        <p:spPr>
          <a:xfrm>
            <a:off x="24581" y="0"/>
            <a:ext cx="9144000" cy="6858000"/>
          </a:xfrm>
          <a:prstGeom prst="frame">
            <a:avLst>
              <a:gd name="adj1" fmla="val 5403"/>
            </a:avLst>
          </a:prstGeom>
          <a:solidFill>
            <a:srgbClr val="00B050"/>
          </a:solidFill>
          <a:ln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05581" y="381000"/>
            <a:ext cx="8382000" cy="6186309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bn-BD" sz="8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 পরিচিতি </a:t>
            </a:r>
            <a:endParaRPr lang="en-US" sz="8000" b="1" dirty="0" smtClean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sz="4400" b="1" dirty="0" smtClean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4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শ্রেনীঃ </a:t>
            </a:r>
            <a:r>
              <a:rPr lang="en-US" sz="48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যষ্ঠ</a:t>
            </a:r>
            <a:r>
              <a:rPr lang="en-US" sz="4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শ্রেণি</a:t>
            </a:r>
            <a:r>
              <a:rPr lang="en-US" sz="4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bn-BD" sz="4800" b="1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4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বিষয়ঃ </a:t>
            </a:r>
            <a:r>
              <a:rPr lang="bn-BD" sz="4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বাংলা</a:t>
            </a:r>
            <a:r>
              <a:rPr lang="en-US" sz="4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সাহিত্য</a:t>
            </a:r>
            <a:r>
              <a:rPr lang="en-US" sz="4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( </a:t>
            </a:r>
            <a:r>
              <a:rPr lang="en-US" sz="48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চারুপাঠ</a:t>
            </a:r>
            <a:r>
              <a:rPr lang="en-US" sz="4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)</a:t>
            </a:r>
            <a:endParaRPr lang="bn-BD" sz="4800" b="1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4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সময়ঃ  ৫০ মিঃ </a:t>
            </a:r>
          </a:p>
          <a:p>
            <a:r>
              <a:rPr lang="bn-BD" sz="4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শিক্ষার্থীর সংখাঃ   ৫০ জন </a:t>
            </a:r>
            <a:endParaRPr lang="en-US" sz="4800" b="1" dirty="0" smtClean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sz="4000" b="1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sz="4000" b="1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6629400" y="1524001"/>
            <a:ext cx="2133600" cy="304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8800371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ame 3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5403"/>
            </a:avLst>
          </a:prstGeom>
          <a:solidFill>
            <a:srgbClr val="00B050"/>
          </a:solidFill>
          <a:ln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TextBox 3"/>
          <p:cNvSpPr txBox="1">
            <a:spLocks noChangeArrowheads="1"/>
          </p:cNvSpPr>
          <p:nvPr/>
        </p:nvSpPr>
        <p:spPr bwMode="auto">
          <a:xfrm>
            <a:off x="838200" y="1374775"/>
            <a:ext cx="7467600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4000" b="1" dirty="0" err="1">
                <a:latin typeface="NikoshBAN" pitchFamily="2" charset="0"/>
              </a:rPr>
              <a:t>এবার</a:t>
            </a:r>
            <a:r>
              <a:rPr lang="en-US" altLang="en-US" sz="4000" b="1" dirty="0">
                <a:latin typeface="NikoshBAN" pitchFamily="2" charset="0"/>
              </a:rPr>
              <a:t> </a:t>
            </a:r>
            <a:r>
              <a:rPr lang="en-US" altLang="en-US" sz="4000" b="1" dirty="0" err="1">
                <a:latin typeface="NikoshBAN" pitchFamily="2" charset="0"/>
              </a:rPr>
              <a:t>আমরা</a:t>
            </a:r>
            <a:r>
              <a:rPr lang="en-US" altLang="en-US" sz="4000" b="1" dirty="0">
                <a:latin typeface="NikoshBAN" pitchFamily="2" charset="0"/>
              </a:rPr>
              <a:t> </a:t>
            </a:r>
            <a:r>
              <a:rPr lang="en-US" altLang="en-US" sz="4000" b="1" dirty="0" err="1">
                <a:latin typeface="NikoshBAN" pitchFamily="2" charset="0"/>
              </a:rPr>
              <a:t>একটি</a:t>
            </a:r>
            <a:r>
              <a:rPr lang="en-US" altLang="en-US" sz="4000" b="1" dirty="0">
                <a:latin typeface="NikoshBAN" pitchFamily="2" charset="0"/>
              </a:rPr>
              <a:t> </a:t>
            </a:r>
            <a:r>
              <a:rPr lang="en-US" altLang="en-US" sz="4000" b="1" dirty="0" err="1">
                <a:latin typeface="NikoshBAN" pitchFamily="2" charset="0"/>
              </a:rPr>
              <a:t>গানের</a:t>
            </a:r>
            <a:r>
              <a:rPr lang="en-US" altLang="en-US" sz="4000" b="1" dirty="0">
                <a:latin typeface="NikoshBAN" pitchFamily="2" charset="0"/>
              </a:rPr>
              <a:t> </a:t>
            </a:r>
            <a:r>
              <a:rPr lang="en-US" altLang="en-US" sz="4000" b="1" dirty="0" err="1">
                <a:latin typeface="NikoshBAN" pitchFamily="2" charset="0"/>
              </a:rPr>
              <a:t>অংশ</a:t>
            </a:r>
            <a:r>
              <a:rPr lang="en-US" altLang="en-US" sz="4000" b="1" dirty="0">
                <a:latin typeface="NikoshBAN" pitchFamily="2" charset="0"/>
              </a:rPr>
              <a:t> </a:t>
            </a:r>
            <a:r>
              <a:rPr lang="en-US" altLang="en-US" sz="4000" b="1" dirty="0" err="1">
                <a:latin typeface="NikoshBAN" pitchFamily="2" charset="0"/>
              </a:rPr>
              <a:t>বিশেষ</a:t>
            </a:r>
            <a:r>
              <a:rPr lang="en-US" altLang="en-US" sz="4000" b="1" dirty="0">
                <a:latin typeface="NikoshBAN" pitchFamily="2" charset="0"/>
              </a:rPr>
              <a:t> </a:t>
            </a:r>
            <a:r>
              <a:rPr lang="en-US" altLang="en-US" sz="4000" b="1" dirty="0" err="1">
                <a:latin typeface="NikoshBAN" pitchFamily="2" charset="0"/>
              </a:rPr>
              <a:t>দেখবো</a:t>
            </a:r>
            <a:r>
              <a:rPr lang="en-US" altLang="en-US" sz="4000" b="1" dirty="0">
                <a:latin typeface="NikoshBAN" pitchFamily="2" charset="0"/>
              </a:rPr>
              <a:t> …</a:t>
            </a:r>
          </a:p>
        </p:txBody>
      </p:sp>
      <p:graphicFrame>
        <p:nvGraphicFramePr>
          <p:cNvPr id="5" name="Object 1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87004643"/>
              </p:ext>
            </p:extLst>
          </p:nvPr>
        </p:nvGraphicFramePr>
        <p:xfrm>
          <a:off x="2438400" y="3200400"/>
          <a:ext cx="2819400" cy="1371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9" name="Packager Shell Object" showAsIcon="1" r:id="rId3" imgW="1416600" imgH="682560" progId="Package">
                  <p:embed/>
                </p:oleObj>
              </mc:Choice>
              <mc:Fallback>
                <p:oleObj name="Packager Shell Object" showAsIcon="1" r:id="rId3" imgW="1416600" imgH="682560" progId="Packag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38400" y="3200400"/>
                        <a:ext cx="2819400" cy="1371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8800371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ame 3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5403"/>
            </a:avLst>
          </a:prstGeom>
          <a:solidFill>
            <a:srgbClr val="00B050"/>
          </a:solidFill>
          <a:ln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461129" y="1"/>
            <a:ext cx="4625471" cy="186204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en-US" sz="115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4">
                    <a:lumMod val="5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জন্মভূমি</a:t>
            </a:r>
            <a:endParaRPr lang="en-US" sz="115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accent4">
                  <a:lumMod val="50000"/>
                </a:schemeClr>
              </a:solidFill>
              <a:effectLst>
                <a:reflection blurRad="12700" stA="28000" endPos="45000" dist="1000" dir="5400000" sy="-100000" algn="bl" rotWithShape="0"/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6172200" y="1487488"/>
            <a:ext cx="2700338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/>
            <a:r>
              <a:rPr lang="en-US" altLang="en-US" sz="3600">
                <a:solidFill>
                  <a:schemeClr val="bg1"/>
                </a:solidFill>
                <a:latin typeface="NikoshBAN" pitchFamily="2" charset="0"/>
              </a:rPr>
              <a:t>- রবীন্দ্রনাথ ঠাকুর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4236628" y="1668959"/>
            <a:ext cx="4572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err="1" smtClean="0"/>
              <a:t>রবীন্দ্র</a:t>
            </a:r>
            <a:r>
              <a:rPr lang="en-US" sz="4400" b="1" dirty="0" smtClean="0"/>
              <a:t> </a:t>
            </a:r>
            <a:r>
              <a:rPr lang="en-US" sz="4400" b="1" dirty="0" err="1" smtClean="0"/>
              <a:t>নাথ</a:t>
            </a:r>
            <a:r>
              <a:rPr lang="en-US" sz="4400" b="1" dirty="0" smtClean="0"/>
              <a:t> </a:t>
            </a:r>
            <a:r>
              <a:rPr lang="en-US" sz="4400" b="1" dirty="0" err="1" smtClean="0"/>
              <a:t>ঠাকুর</a:t>
            </a:r>
            <a:r>
              <a:rPr lang="en-US" sz="4400" b="1" dirty="0" smtClean="0"/>
              <a:t> </a:t>
            </a:r>
            <a:endParaRPr lang="en-US" sz="4400" b="1" dirty="0"/>
          </a:p>
        </p:txBody>
      </p:sp>
      <p:sp>
        <p:nvSpPr>
          <p:cNvPr id="6" name="Rectangle 5"/>
          <p:cNvSpPr/>
          <p:nvPr/>
        </p:nvSpPr>
        <p:spPr>
          <a:xfrm>
            <a:off x="393290" y="2667000"/>
            <a:ext cx="3645310" cy="3812458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4358456" y="2697480"/>
            <a:ext cx="4450172" cy="3812458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00371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ame 3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5403"/>
            </a:avLst>
          </a:prstGeom>
          <a:solidFill>
            <a:srgbClr val="00B050"/>
          </a:solidFill>
          <a:ln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429000" y="457200"/>
            <a:ext cx="2129109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eaLnBrk="1" hangingPunct="1">
              <a:defRPr/>
            </a:pPr>
            <a:r>
              <a:rPr lang="en-US" sz="54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5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5"/>
          <p:cNvSpPr txBox="1">
            <a:spLocks noChangeArrowheads="1"/>
          </p:cNvSpPr>
          <p:nvPr/>
        </p:nvSpPr>
        <p:spPr bwMode="auto">
          <a:xfrm>
            <a:off x="1752600" y="1295400"/>
            <a:ext cx="5105400" cy="646331"/>
          </a:xfrm>
          <a:prstGeom prst="rect">
            <a:avLst/>
          </a:prstGeom>
          <a:solidFill>
            <a:srgbClr val="92D05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3600" dirty="0">
                <a:latin typeface="NikoshBAN" pitchFamily="2" charset="0"/>
              </a:rPr>
              <a:t>এ </a:t>
            </a:r>
            <a:r>
              <a:rPr lang="en-US" altLang="en-US" sz="3600" dirty="0" err="1">
                <a:latin typeface="NikoshBAN" pitchFamily="2" charset="0"/>
              </a:rPr>
              <a:t>পাঠ</a:t>
            </a:r>
            <a:r>
              <a:rPr lang="en-US" altLang="en-US" sz="3600" dirty="0">
                <a:latin typeface="NikoshBAN" pitchFamily="2" charset="0"/>
              </a:rPr>
              <a:t> </a:t>
            </a:r>
            <a:r>
              <a:rPr lang="en-US" altLang="en-US" sz="3600" dirty="0" err="1">
                <a:latin typeface="NikoshBAN" pitchFamily="2" charset="0"/>
              </a:rPr>
              <a:t>শেষে</a:t>
            </a:r>
            <a:r>
              <a:rPr lang="en-US" altLang="en-US" sz="3600" dirty="0">
                <a:latin typeface="NikoshBAN" pitchFamily="2" charset="0"/>
              </a:rPr>
              <a:t> </a:t>
            </a:r>
            <a:r>
              <a:rPr lang="en-US" altLang="en-US" sz="3600" dirty="0" err="1">
                <a:latin typeface="NikoshBAN" pitchFamily="2" charset="0"/>
              </a:rPr>
              <a:t>শিক্ষার্থীরা</a:t>
            </a:r>
            <a:r>
              <a:rPr lang="en-US" altLang="en-US" sz="3600" dirty="0">
                <a:latin typeface="NikoshBAN" pitchFamily="2" charset="0"/>
              </a:rPr>
              <a:t> . . </a:t>
            </a:r>
          </a:p>
        </p:txBody>
      </p:sp>
      <p:sp>
        <p:nvSpPr>
          <p:cNvPr id="6" name="TextBox 6"/>
          <p:cNvSpPr txBox="1">
            <a:spLocks noChangeArrowheads="1"/>
          </p:cNvSpPr>
          <p:nvPr/>
        </p:nvSpPr>
        <p:spPr bwMode="auto">
          <a:xfrm>
            <a:off x="381000" y="2133600"/>
            <a:ext cx="8458200" cy="36009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3200" b="1" dirty="0">
                <a:latin typeface="NikoshBAN" pitchFamily="2" charset="0"/>
              </a:rPr>
              <a:t>১। </a:t>
            </a:r>
            <a:r>
              <a:rPr lang="en-US" altLang="en-US" sz="3200" b="1" dirty="0" err="1">
                <a:latin typeface="NikoshBAN" pitchFamily="2" charset="0"/>
              </a:rPr>
              <a:t>কবি</a:t>
            </a:r>
            <a:r>
              <a:rPr lang="en-US" altLang="en-US" sz="3200" b="1" dirty="0">
                <a:latin typeface="NikoshBAN" pitchFamily="2" charset="0"/>
              </a:rPr>
              <a:t> </a:t>
            </a:r>
            <a:r>
              <a:rPr lang="en-US" altLang="en-US" sz="3200" b="1" dirty="0" err="1">
                <a:latin typeface="NikoshBAN" pitchFamily="2" charset="0"/>
              </a:rPr>
              <a:t>পরিচিতি</a:t>
            </a:r>
            <a:r>
              <a:rPr lang="en-US" altLang="en-US" sz="3200" b="1" dirty="0">
                <a:latin typeface="NikoshBAN" pitchFamily="2" charset="0"/>
              </a:rPr>
              <a:t> </a:t>
            </a:r>
            <a:r>
              <a:rPr lang="en-US" altLang="en-US" sz="3200" b="1" dirty="0" err="1">
                <a:latin typeface="NikoshBAN" pitchFamily="2" charset="0"/>
              </a:rPr>
              <a:t>উল্লেখ</a:t>
            </a:r>
            <a:r>
              <a:rPr lang="en-US" altLang="en-US" sz="3200" b="1" dirty="0">
                <a:latin typeface="NikoshBAN" pitchFamily="2" charset="0"/>
              </a:rPr>
              <a:t> </a:t>
            </a:r>
            <a:r>
              <a:rPr lang="en-US" altLang="en-US" sz="3200" b="1" dirty="0" err="1">
                <a:latin typeface="NikoshBAN" pitchFamily="2" charset="0"/>
              </a:rPr>
              <a:t>করতে</a:t>
            </a:r>
            <a:r>
              <a:rPr lang="en-US" altLang="en-US" sz="3200" b="1" dirty="0">
                <a:latin typeface="NikoshBAN" pitchFamily="2" charset="0"/>
              </a:rPr>
              <a:t> </a:t>
            </a:r>
            <a:r>
              <a:rPr lang="en-US" altLang="en-US" sz="3200" b="1" dirty="0" err="1">
                <a:latin typeface="NikoshBAN" pitchFamily="2" charset="0"/>
              </a:rPr>
              <a:t>পারবে</a:t>
            </a:r>
            <a:r>
              <a:rPr lang="en-US" altLang="en-US" sz="3200" b="1" dirty="0">
                <a:latin typeface="NikoshBAN" pitchFamily="2" charset="0"/>
              </a:rPr>
              <a:t>।</a:t>
            </a:r>
          </a:p>
          <a:p>
            <a:pPr eaLnBrk="1" hangingPunct="1"/>
            <a:r>
              <a:rPr lang="en-US" altLang="en-US" sz="3200" b="1" dirty="0">
                <a:latin typeface="NikoshBAN" pitchFamily="2" charset="0"/>
              </a:rPr>
              <a:t>২। </a:t>
            </a:r>
            <a:r>
              <a:rPr lang="en-US" altLang="en-US" sz="3200" b="1" dirty="0" err="1">
                <a:latin typeface="NikoshBAN" pitchFamily="2" charset="0"/>
              </a:rPr>
              <a:t>শুদ্ধ</a:t>
            </a:r>
            <a:r>
              <a:rPr lang="en-US" altLang="en-US" sz="3200" b="1" dirty="0">
                <a:latin typeface="NikoshBAN" pitchFamily="2" charset="0"/>
              </a:rPr>
              <a:t> </a:t>
            </a:r>
            <a:r>
              <a:rPr lang="en-US" altLang="en-US" sz="3200" b="1" dirty="0" err="1">
                <a:latin typeface="NikoshBAN" pitchFamily="2" charset="0"/>
              </a:rPr>
              <a:t>উচ্চারণে</a:t>
            </a:r>
            <a:r>
              <a:rPr lang="en-US" altLang="en-US" sz="3200" b="1" dirty="0">
                <a:latin typeface="NikoshBAN" pitchFamily="2" charset="0"/>
              </a:rPr>
              <a:t> </a:t>
            </a:r>
            <a:r>
              <a:rPr lang="en-US" altLang="en-US" sz="3200" b="1" dirty="0" err="1">
                <a:latin typeface="NikoshBAN" pitchFamily="2" charset="0"/>
              </a:rPr>
              <a:t>কবিতাটি</a:t>
            </a:r>
            <a:r>
              <a:rPr lang="en-US" altLang="en-US" sz="3200" b="1" dirty="0">
                <a:latin typeface="NikoshBAN" pitchFamily="2" charset="0"/>
              </a:rPr>
              <a:t> </a:t>
            </a:r>
            <a:r>
              <a:rPr lang="en-US" altLang="en-US" sz="3200" b="1" dirty="0" err="1">
                <a:latin typeface="NikoshBAN" pitchFamily="2" charset="0"/>
              </a:rPr>
              <a:t>আবৃত্তি</a:t>
            </a:r>
            <a:r>
              <a:rPr lang="en-US" altLang="en-US" sz="3200" b="1" dirty="0">
                <a:latin typeface="NikoshBAN" pitchFamily="2" charset="0"/>
              </a:rPr>
              <a:t> </a:t>
            </a:r>
            <a:r>
              <a:rPr lang="en-US" altLang="en-US" sz="3200" b="1" dirty="0" err="1">
                <a:latin typeface="NikoshBAN" pitchFamily="2" charset="0"/>
              </a:rPr>
              <a:t>করতে</a:t>
            </a:r>
            <a:r>
              <a:rPr lang="en-US" altLang="en-US" sz="3200" b="1" dirty="0">
                <a:latin typeface="NikoshBAN" pitchFamily="2" charset="0"/>
              </a:rPr>
              <a:t> </a:t>
            </a:r>
            <a:r>
              <a:rPr lang="en-US" altLang="en-US" sz="3200" b="1" dirty="0" smtClean="0">
                <a:latin typeface="NikoshBAN" pitchFamily="2" charset="0"/>
              </a:rPr>
              <a:t> </a:t>
            </a:r>
          </a:p>
          <a:p>
            <a:pPr eaLnBrk="1" hangingPunct="1"/>
            <a:r>
              <a:rPr lang="en-US" altLang="en-US" sz="3200" b="1" dirty="0">
                <a:latin typeface="NikoshBAN" pitchFamily="2" charset="0"/>
              </a:rPr>
              <a:t> </a:t>
            </a:r>
            <a:r>
              <a:rPr lang="en-US" altLang="en-US" sz="3200" b="1" dirty="0" smtClean="0">
                <a:latin typeface="NikoshBAN" pitchFamily="2" charset="0"/>
              </a:rPr>
              <a:t>   </a:t>
            </a:r>
            <a:r>
              <a:rPr lang="en-US" altLang="en-US" sz="3200" b="1" dirty="0" err="1" smtClean="0">
                <a:latin typeface="NikoshBAN" pitchFamily="2" charset="0"/>
              </a:rPr>
              <a:t>পারবে</a:t>
            </a:r>
            <a:r>
              <a:rPr lang="en-US" altLang="en-US" sz="3200" b="1" dirty="0">
                <a:latin typeface="NikoshBAN" pitchFamily="2" charset="0"/>
              </a:rPr>
              <a:t>।</a:t>
            </a:r>
          </a:p>
          <a:p>
            <a:pPr eaLnBrk="1" hangingPunct="1"/>
            <a:r>
              <a:rPr lang="en-US" altLang="en-US" sz="3200" b="1" dirty="0">
                <a:latin typeface="NikoshBAN" pitchFamily="2" charset="0"/>
              </a:rPr>
              <a:t>৩। </a:t>
            </a:r>
            <a:r>
              <a:rPr lang="en-US" altLang="en-US" sz="3200" b="1" dirty="0" err="1">
                <a:latin typeface="NikoshBAN" pitchFamily="2" charset="0"/>
              </a:rPr>
              <a:t>নতুন</a:t>
            </a:r>
            <a:r>
              <a:rPr lang="en-US" altLang="en-US" sz="3200" b="1" dirty="0">
                <a:latin typeface="NikoshBAN" pitchFamily="2" charset="0"/>
              </a:rPr>
              <a:t> </a:t>
            </a:r>
            <a:r>
              <a:rPr lang="en-US" altLang="en-US" sz="3200" b="1" dirty="0" err="1">
                <a:latin typeface="NikoshBAN" pitchFamily="2" charset="0"/>
              </a:rPr>
              <a:t>শব্দগুলোর</a:t>
            </a:r>
            <a:r>
              <a:rPr lang="en-US" altLang="en-US" sz="3200" b="1" dirty="0">
                <a:latin typeface="NikoshBAN" pitchFamily="2" charset="0"/>
              </a:rPr>
              <a:t> (</a:t>
            </a:r>
            <a:r>
              <a:rPr lang="en-US" altLang="en-US" sz="3200" b="1" dirty="0" err="1">
                <a:latin typeface="NikoshBAN" pitchFamily="2" charset="0"/>
              </a:rPr>
              <a:t>সার্থক</a:t>
            </a:r>
            <a:r>
              <a:rPr lang="en-US" altLang="en-US" sz="3200" b="1" dirty="0">
                <a:latin typeface="NikoshBAN" pitchFamily="2" charset="0"/>
              </a:rPr>
              <a:t>, </a:t>
            </a:r>
            <a:r>
              <a:rPr lang="en-US" altLang="en-US" sz="3200" b="1" dirty="0" err="1">
                <a:latin typeface="NikoshBAN" pitchFamily="2" charset="0"/>
              </a:rPr>
              <a:t>জনম</a:t>
            </a:r>
            <a:r>
              <a:rPr lang="en-US" altLang="en-US" sz="3200" b="1" dirty="0">
                <a:latin typeface="NikoshBAN" pitchFamily="2" charset="0"/>
              </a:rPr>
              <a:t>, </a:t>
            </a:r>
            <a:r>
              <a:rPr lang="en-US" altLang="en-US" sz="3200" b="1" dirty="0" err="1" smtClean="0">
                <a:latin typeface="NikoshBAN" pitchFamily="2" charset="0"/>
              </a:rPr>
              <a:t>মুদব</a:t>
            </a:r>
            <a:r>
              <a:rPr lang="en-US" altLang="en-US" sz="3200" b="1" dirty="0" smtClean="0">
                <a:latin typeface="NikoshBAN" pitchFamily="2" charset="0"/>
              </a:rPr>
              <a:t>)</a:t>
            </a:r>
            <a:r>
              <a:rPr lang="en-US" altLang="en-US" sz="3200" b="1" dirty="0" err="1" smtClean="0">
                <a:latin typeface="NikoshBAN" pitchFamily="2" charset="0"/>
              </a:rPr>
              <a:t>অর্থ</a:t>
            </a:r>
            <a:r>
              <a:rPr lang="en-US" altLang="en-US" sz="3200" b="1" dirty="0" smtClean="0">
                <a:latin typeface="NikoshBAN" pitchFamily="2" charset="0"/>
              </a:rPr>
              <a:t>   </a:t>
            </a:r>
          </a:p>
          <a:p>
            <a:pPr eaLnBrk="1" hangingPunct="1"/>
            <a:r>
              <a:rPr lang="en-US" altLang="en-US" sz="3200" b="1" dirty="0">
                <a:latin typeface="NikoshBAN" pitchFamily="2" charset="0"/>
              </a:rPr>
              <a:t> </a:t>
            </a:r>
            <a:r>
              <a:rPr lang="en-US" altLang="en-US" sz="3200" b="1" dirty="0" smtClean="0">
                <a:latin typeface="NikoshBAN" pitchFamily="2" charset="0"/>
              </a:rPr>
              <a:t>    </a:t>
            </a:r>
            <a:r>
              <a:rPr lang="en-US" altLang="en-US" sz="3200" b="1" dirty="0" err="1" smtClean="0">
                <a:latin typeface="NikoshBAN" pitchFamily="2" charset="0"/>
              </a:rPr>
              <a:t>বলতে</a:t>
            </a:r>
            <a:r>
              <a:rPr lang="en-US" altLang="en-US" sz="3200" b="1" dirty="0" smtClean="0">
                <a:latin typeface="NikoshBAN" pitchFamily="2" charset="0"/>
              </a:rPr>
              <a:t> </a:t>
            </a:r>
            <a:r>
              <a:rPr lang="en-US" altLang="en-US" sz="3200" b="1" dirty="0">
                <a:latin typeface="NikoshBAN" pitchFamily="2" charset="0"/>
              </a:rPr>
              <a:t>ও  </a:t>
            </a:r>
            <a:r>
              <a:rPr lang="en-US" altLang="en-US" sz="3200" b="1" dirty="0" err="1" smtClean="0">
                <a:latin typeface="NikoshBAN" pitchFamily="2" charset="0"/>
              </a:rPr>
              <a:t>বাক্যে</a:t>
            </a:r>
            <a:r>
              <a:rPr lang="en-US" altLang="en-US" sz="3200" b="1" dirty="0" smtClean="0">
                <a:latin typeface="NikoshBAN" pitchFamily="2" charset="0"/>
              </a:rPr>
              <a:t> </a:t>
            </a:r>
            <a:r>
              <a:rPr lang="en-US" altLang="en-US" sz="3200" b="1" dirty="0" err="1">
                <a:latin typeface="NikoshBAN" pitchFamily="2" charset="0"/>
              </a:rPr>
              <a:t>প্রয়োগ</a:t>
            </a:r>
            <a:r>
              <a:rPr lang="en-US" altLang="en-US" sz="3200" b="1" dirty="0">
                <a:latin typeface="NikoshBAN" pitchFamily="2" charset="0"/>
              </a:rPr>
              <a:t> </a:t>
            </a:r>
            <a:r>
              <a:rPr lang="en-US" altLang="en-US" sz="3200" b="1" dirty="0" err="1">
                <a:latin typeface="NikoshBAN" pitchFamily="2" charset="0"/>
              </a:rPr>
              <a:t>করতে</a:t>
            </a:r>
            <a:r>
              <a:rPr lang="en-US" altLang="en-US" sz="3200" b="1" dirty="0">
                <a:latin typeface="NikoshBAN" pitchFamily="2" charset="0"/>
              </a:rPr>
              <a:t> </a:t>
            </a:r>
            <a:r>
              <a:rPr lang="en-US" altLang="en-US" sz="3200" b="1" dirty="0" err="1">
                <a:latin typeface="NikoshBAN" pitchFamily="2" charset="0"/>
              </a:rPr>
              <a:t>পারবে</a:t>
            </a:r>
            <a:r>
              <a:rPr lang="en-US" altLang="en-US" sz="3200" b="1" dirty="0">
                <a:latin typeface="NikoshBAN" pitchFamily="2" charset="0"/>
              </a:rPr>
              <a:t>।</a:t>
            </a:r>
          </a:p>
          <a:p>
            <a:pPr eaLnBrk="1" hangingPunct="1"/>
            <a:r>
              <a:rPr lang="en-US" altLang="en-US" sz="3200" b="1" dirty="0">
                <a:latin typeface="NikoshBAN" pitchFamily="2" charset="0"/>
              </a:rPr>
              <a:t>৪। </a:t>
            </a:r>
            <a:r>
              <a:rPr lang="en-US" altLang="en-US" sz="3200" b="1" dirty="0" err="1">
                <a:latin typeface="NikoshBAN" pitchFamily="2" charset="0"/>
              </a:rPr>
              <a:t>জন্মভূমি</a:t>
            </a:r>
            <a:r>
              <a:rPr lang="en-US" altLang="en-US" sz="3200" b="1" dirty="0">
                <a:latin typeface="NikoshBAN" pitchFamily="2" charset="0"/>
              </a:rPr>
              <a:t> </a:t>
            </a:r>
            <a:r>
              <a:rPr lang="en-US" altLang="en-US" sz="3200" b="1" dirty="0" err="1">
                <a:latin typeface="NikoshBAN" pitchFamily="2" charset="0"/>
              </a:rPr>
              <a:t>কবিতার</a:t>
            </a:r>
            <a:r>
              <a:rPr lang="en-US" altLang="en-US" sz="3200" b="1" dirty="0">
                <a:latin typeface="NikoshBAN" pitchFamily="2" charset="0"/>
              </a:rPr>
              <a:t> </a:t>
            </a:r>
            <a:r>
              <a:rPr lang="en-US" altLang="en-US" sz="3200" b="1" dirty="0" err="1">
                <a:latin typeface="NikoshBAN" pitchFamily="2" charset="0"/>
              </a:rPr>
              <a:t>আলোকে</a:t>
            </a:r>
            <a:r>
              <a:rPr lang="en-US" altLang="en-US" sz="3200" b="1" dirty="0">
                <a:latin typeface="NikoshBAN" pitchFamily="2" charset="0"/>
              </a:rPr>
              <a:t> </a:t>
            </a:r>
            <a:r>
              <a:rPr lang="en-US" altLang="en-US" sz="3200" b="1" dirty="0" err="1">
                <a:latin typeface="NikoshBAN" pitchFamily="2" charset="0"/>
              </a:rPr>
              <a:t>কবির</a:t>
            </a:r>
            <a:r>
              <a:rPr lang="en-US" altLang="en-US" sz="3200" b="1" dirty="0">
                <a:latin typeface="NikoshBAN" pitchFamily="2" charset="0"/>
              </a:rPr>
              <a:t> </a:t>
            </a:r>
            <a:r>
              <a:rPr lang="en-US" altLang="en-US" sz="3200" b="1" dirty="0" err="1">
                <a:latin typeface="NikoshBAN" pitchFamily="2" charset="0"/>
              </a:rPr>
              <a:t>দেশ</a:t>
            </a:r>
            <a:r>
              <a:rPr lang="en-US" altLang="en-US" sz="3200" b="1" dirty="0">
                <a:latin typeface="NikoshBAN" pitchFamily="2" charset="0"/>
              </a:rPr>
              <a:t> </a:t>
            </a:r>
            <a:r>
              <a:rPr lang="en-US" altLang="en-US" sz="3200" b="1" dirty="0" smtClean="0">
                <a:latin typeface="NikoshBAN" pitchFamily="2" charset="0"/>
              </a:rPr>
              <a:t>   </a:t>
            </a:r>
          </a:p>
          <a:p>
            <a:pPr eaLnBrk="1" hangingPunct="1"/>
            <a:r>
              <a:rPr lang="en-US" altLang="en-US" sz="3200" b="1" dirty="0">
                <a:latin typeface="NikoshBAN" pitchFamily="2" charset="0"/>
              </a:rPr>
              <a:t> </a:t>
            </a:r>
            <a:r>
              <a:rPr lang="en-US" altLang="en-US" sz="3200" b="1" dirty="0" smtClean="0">
                <a:latin typeface="NikoshBAN" pitchFamily="2" charset="0"/>
              </a:rPr>
              <a:t>    </a:t>
            </a:r>
            <a:r>
              <a:rPr lang="en-US" altLang="en-US" sz="3200" b="1" dirty="0" err="1" smtClean="0">
                <a:latin typeface="NikoshBAN" pitchFamily="2" charset="0"/>
              </a:rPr>
              <a:t>প্রেম</a:t>
            </a:r>
            <a:r>
              <a:rPr lang="en-US" altLang="en-US" sz="3200" b="1" dirty="0" smtClean="0">
                <a:latin typeface="NikoshBAN" pitchFamily="2" charset="0"/>
              </a:rPr>
              <a:t> </a:t>
            </a:r>
            <a:r>
              <a:rPr lang="en-US" altLang="en-US" sz="3200" b="1" dirty="0" err="1" smtClean="0">
                <a:latin typeface="NikoshBAN" pitchFamily="2" charset="0"/>
              </a:rPr>
              <a:t>ব্যাখ্যা</a:t>
            </a:r>
            <a:r>
              <a:rPr lang="en-US" altLang="en-US" sz="3200" b="1" dirty="0">
                <a:latin typeface="NikoshBAN" pitchFamily="2" charset="0"/>
              </a:rPr>
              <a:t> </a:t>
            </a:r>
            <a:r>
              <a:rPr lang="en-US" altLang="en-US" sz="3200" b="1" dirty="0" err="1" smtClean="0">
                <a:latin typeface="NikoshBAN" pitchFamily="2" charset="0"/>
              </a:rPr>
              <a:t>করতে</a:t>
            </a:r>
            <a:r>
              <a:rPr lang="en-US" altLang="en-US" sz="3200" b="1" dirty="0" smtClean="0">
                <a:latin typeface="NikoshBAN" pitchFamily="2" charset="0"/>
              </a:rPr>
              <a:t> </a:t>
            </a:r>
            <a:r>
              <a:rPr lang="en-US" altLang="en-US" sz="3200" b="1" dirty="0" err="1" smtClean="0">
                <a:latin typeface="NikoshBAN" pitchFamily="2" charset="0"/>
              </a:rPr>
              <a:t>পারবে</a:t>
            </a:r>
            <a:r>
              <a:rPr lang="en-US" altLang="en-US" sz="3600" dirty="0" smtClean="0">
                <a:latin typeface="NikoshBAN" pitchFamily="2" charset="0"/>
              </a:rPr>
              <a:t>।</a:t>
            </a:r>
            <a:endParaRPr lang="en-US" altLang="en-US" sz="3600" dirty="0">
              <a:latin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00371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80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800" decel="10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ame 3"/>
          <p:cNvSpPr/>
          <p:nvPr/>
        </p:nvSpPr>
        <p:spPr>
          <a:xfrm>
            <a:off x="-228600" y="-76200"/>
            <a:ext cx="9753600" cy="7162800"/>
          </a:xfrm>
          <a:prstGeom prst="frame">
            <a:avLst>
              <a:gd name="adj1" fmla="val 5403"/>
            </a:avLst>
          </a:prstGeom>
          <a:solidFill>
            <a:srgbClr val="00B050"/>
          </a:solidFill>
          <a:ln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3" name="Group 23"/>
          <p:cNvGrpSpPr>
            <a:grpSpLocks/>
          </p:cNvGrpSpPr>
          <p:nvPr/>
        </p:nvGrpSpPr>
        <p:grpSpPr bwMode="auto">
          <a:xfrm>
            <a:off x="5515193" y="566737"/>
            <a:ext cx="3247805" cy="2582266"/>
            <a:chOff x="5520790" y="228600"/>
            <a:chExt cx="3318410" cy="2911709"/>
          </a:xfrm>
        </p:grpSpPr>
        <p:sp>
          <p:nvSpPr>
            <p:cNvPr id="5" name="Oval 4"/>
            <p:cNvSpPr/>
            <p:nvPr/>
          </p:nvSpPr>
          <p:spPr bwMode="auto">
            <a:xfrm>
              <a:off x="5756275" y="267406"/>
              <a:ext cx="3082925" cy="1866194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  <a:effectLst>
              <a:glow rad="139700">
                <a:schemeClr val="accent2">
                  <a:satMod val="175000"/>
                  <a:alpha val="40000"/>
                </a:schemeClr>
              </a:glow>
            </a:effectLst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</p:sp>
        <p:cxnSp>
          <p:nvCxnSpPr>
            <p:cNvPr id="6" name="Straight Arrow Connector 5"/>
            <p:cNvCxnSpPr>
              <a:stCxn id="27" idx="6"/>
            </p:cNvCxnSpPr>
            <p:nvPr/>
          </p:nvCxnSpPr>
          <p:spPr bwMode="auto">
            <a:xfrm flipV="1">
              <a:off x="5520790" y="1980557"/>
              <a:ext cx="1295400" cy="1159752"/>
            </a:xfrm>
            <a:prstGeom prst="straightConnector1">
              <a:avLst/>
            </a:prstGeom>
            <a:ln w="571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TextBox 24"/>
            <p:cNvSpPr txBox="1">
              <a:spLocks noChangeArrowheads="1"/>
            </p:cNvSpPr>
            <p:nvPr/>
          </p:nvSpPr>
          <p:spPr bwMode="auto">
            <a:xfrm>
              <a:off x="6781800" y="228600"/>
              <a:ext cx="914400" cy="3817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/>
              <a:r>
                <a:rPr lang="en-US" altLang="en-US" sz="1600" b="1" dirty="0" err="1">
                  <a:solidFill>
                    <a:srgbClr val="05014F"/>
                  </a:solidFill>
                  <a:latin typeface="NikoshBAN" pitchFamily="2" charset="0"/>
                </a:rPr>
                <a:t>জন্ম</a:t>
              </a:r>
              <a:endParaRPr lang="en-US" altLang="en-US" sz="1600" b="1" dirty="0">
                <a:solidFill>
                  <a:srgbClr val="05014F"/>
                </a:solidFill>
                <a:latin typeface="NikoshBAN" pitchFamily="2" charset="0"/>
              </a:endParaRPr>
            </a:p>
          </p:txBody>
        </p:sp>
      </p:grpSp>
      <p:sp>
        <p:nvSpPr>
          <p:cNvPr id="8" name="TextBox 27"/>
          <p:cNvSpPr txBox="1">
            <a:spLocks noChangeArrowheads="1"/>
          </p:cNvSpPr>
          <p:nvPr/>
        </p:nvSpPr>
        <p:spPr bwMode="auto">
          <a:xfrm>
            <a:off x="5943600" y="952498"/>
            <a:ext cx="2819398" cy="9848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dirty="0">
                <a:latin typeface="NikoshBAN" pitchFamily="2" charset="0"/>
              </a:rPr>
              <a:t>১৮৬১ </a:t>
            </a:r>
            <a:r>
              <a:rPr lang="en-US" altLang="en-US" dirty="0" err="1">
                <a:latin typeface="NikoshBAN" pitchFamily="2" charset="0"/>
              </a:rPr>
              <a:t>খ্রিষ্টাব্দের</a:t>
            </a:r>
            <a:r>
              <a:rPr lang="en-US" altLang="en-US" dirty="0">
                <a:latin typeface="NikoshBAN" pitchFamily="2" charset="0"/>
              </a:rPr>
              <a:t> ৭ই </a:t>
            </a:r>
            <a:r>
              <a:rPr lang="en-US" altLang="en-US" dirty="0" err="1">
                <a:latin typeface="NikoshBAN" pitchFamily="2" charset="0"/>
              </a:rPr>
              <a:t>মে</a:t>
            </a:r>
            <a:r>
              <a:rPr lang="en-US" altLang="en-US" dirty="0">
                <a:latin typeface="NikoshBAN" pitchFamily="2" charset="0"/>
              </a:rPr>
              <a:t>  </a:t>
            </a:r>
            <a:r>
              <a:rPr lang="en-US" altLang="en-US" dirty="0" err="1">
                <a:latin typeface="NikoshBAN" pitchFamily="2" charset="0"/>
              </a:rPr>
              <a:t>কলকাতার</a:t>
            </a:r>
            <a:r>
              <a:rPr lang="en-US" altLang="en-US" dirty="0">
                <a:latin typeface="NikoshBAN" pitchFamily="2" charset="0"/>
              </a:rPr>
              <a:t> </a:t>
            </a:r>
            <a:r>
              <a:rPr lang="en-US" altLang="en-US" sz="2000" dirty="0" err="1">
                <a:latin typeface="NikoshBAN" pitchFamily="2" charset="0"/>
              </a:rPr>
              <a:t>জোড়াসাঁকোর</a:t>
            </a:r>
            <a:r>
              <a:rPr lang="en-US" altLang="en-US" sz="2000" dirty="0">
                <a:latin typeface="NikoshBAN" pitchFamily="2" charset="0"/>
              </a:rPr>
              <a:t> </a:t>
            </a:r>
            <a:r>
              <a:rPr lang="en-US" altLang="en-US" sz="2000" dirty="0" err="1">
                <a:latin typeface="NikoshBAN" pitchFamily="2" charset="0"/>
              </a:rPr>
              <a:t>বিখ্যাত</a:t>
            </a:r>
            <a:r>
              <a:rPr lang="en-US" altLang="en-US" sz="2000" dirty="0">
                <a:latin typeface="NikoshBAN" pitchFamily="2" charset="0"/>
              </a:rPr>
              <a:t> </a:t>
            </a:r>
            <a:r>
              <a:rPr lang="en-US" altLang="en-US" sz="2000" dirty="0" err="1">
                <a:latin typeface="NikoshBAN" pitchFamily="2" charset="0"/>
              </a:rPr>
              <a:t>ঠাকুর</a:t>
            </a:r>
            <a:r>
              <a:rPr lang="en-US" altLang="en-US" sz="2000" dirty="0">
                <a:latin typeface="NikoshBAN" pitchFamily="2" charset="0"/>
              </a:rPr>
              <a:t> </a:t>
            </a:r>
            <a:r>
              <a:rPr lang="en-US" altLang="en-US" sz="2000" dirty="0" err="1">
                <a:latin typeface="NikoshBAN" pitchFamily="2" charset="0"/>
              </a:rPr>
              <a:t>পরিবারে</a:t>
            </a:r>
            <a:endParaRPr lang="en-US" altLang="en-US" sz="2000" dirty="0">
              <a:latin typeface="NikoshBAN" pitchFamily="2" charset="0"/>
            </a:endParaRPr>
          </a:p>
        </p:txBody>
      </p:sp>
      <p:grpSp>
        <p:nvGrpSpPr>
          <p:cNvPr id="9" name="Group 24"/>
          <p:cNvGrpSpPr>
            <a:grpSpLocks/>
          </p:cNvGrpSpPr>
          <p:nvPr/>
        </p:nvGrpSpPr>
        <p:grpSpPr bwMode="auto">
          <a:xfrm>
            <a:off x="4800600" y="2634736"/>
            <a:ext cx="3981450" cy="3951802"/>
            <a:chOff x="5486400" y="3429000"/>
            <a:chExt cx="3295650" cy="3157539"/>
          </a:xfrm>
        </p:grpSpPr>
        <p:sp>
          <p:nvSpPr>
            <p:cNvPr id="10" name="Oval 9"/>
            <p:cNvSpPr/>
            <p:nvPr/>
          </p:nvSpPr>
          <p:spPr bwMode="auto">
            <a:xfrm>
              <a:off x="5715008" y="4572000"/>
              <a:ext cx="3067042" cy="2014539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  <a:effectLst>
              <a:glow rad="139700">
                <a:schemeClr val="accent2">
                  <a:satMod val="175000"/>
                  <a:alpha val="40000"/>
                </a:schemeClr>
              </a:glow>
            </a:effectLst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rgbClr r="0" g="0" b="0"/>
            </a:effectRef>
            <a:fontRef idx="minor">
              <a:schemeClr val="lt1"/>
            </a:fontRef>
          </p:style>
        </p:sp>
        <p:cxnSp>
          <p:nvCxnSpPr>
            <p:cNvPr id="11" name="Straight Arrow Connector 10"/>
            <p:cNvCxnSpPr/>
            <p:nvPr/>
          </p:nvCxnSpPr>
          <p:spPr bwMode="auto">
            <a:xfrm>
              <a:off x="5486400" y="3429000"/>
              <a:ext cx="1447800" cy="1066800"/>
            </a:xfrm>
            <a:prstGeom prst="straightConnector1">
              <a:avLst/>
            </a:prstGeom>
            <a:ln w="571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TextBox 31"/>
            <p:cNvSpPr txBox="1">
              <a:spLocks noChangeArrowheads="1"/>
            </p:cNvSpPr>
            <p:nvPr/>
          </p:nvSpPr>
          <p:spPr bwMode="auto">
            <a:xfrm>
              <a:off x="6737684" y="4760113"/>
              <a:ext cx="1524000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n-US" altLang="en-US" sz="1600" b="1" dirty="0" err="1">
                  <a:solidFill>
                    <a:srgbClr val="05014F"/>
                  </a:solidFill>
                  <a:latin typeface="NikoshBAN" pitchFamily="2" charset="0"/>
                </a:rPr>
                <a:t>কর্ম</a:t>
              </a:r>
              <a:r>
                <a:rPr lang="en-US" altLang="en-US" sz="1600" b="1" dirty="0">
                  <a:solidFill>
                    <a:srgbClr val="05014F"/>
                  </a:solidFill>
                  <a:latin typeface="NikoshBAN" pitchFamily="2" charset="0"/>
                </a:rPr>
                <a:t> </a:t>
              </a:r>
              <a:r>
                <a:rPr lang="en-US" altLang="en-US" sz="1600" b="1" dirty="0" err="1">
                  <a:solidFill>
                    <a:srgbClr val="05014F"/>
                  </a:solidFill>
                  <a:latin typeface="NikoshBAN" pitchFamily="2" charset="0"/>
                </a:rPr>
                <a:t>জীবন</a:t>
              </a:r>
              <a:endParaRPr lang="en-US" altLang="en-US" sz="1600" b="1" dirty="0">
                <a:solidFill>
                  <a:srgbClr val="05014F"/>
                </a:solidFill>
                <a:latin typeface="NikoshBAN" pitchFamily="2" charset="0"/>
              </a:endParaRPr>
            </a:p>
          </p:txBody>
        </p:sp>
      </p:grpSp>
      <p:sp>
        <p:nvSpPr>
          <p:cNvPr id="13" name="TextBox 32"/>
          <p:cNvSpPr txBox="1">
            <a:spLocks noChangeArrowheads="1"/>
          </p:cNvSpPr>
          <p:nvPr/>
        </p:nvSpPr>
        <p:spPr bwMode="auto">
          <a:xfrm>
            <a:off x="5486400" y="4724400"/>
            <a:ext cx="2971800" cy="15081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altLang="en-US" dirty="0" err="1">
                <a:latin typeface="NikoshBAN" pitchFamily="2" charset="0"/>
              </a:rPr>
              <a:t>তিনি</a:t>
            </a:r>
            <a:r>
              <a:rPr lang="en-US" altLang="en-US" dirty="0">
                <a:latin typeface="NikoshBAN" pitchFamily="2" charset="0"/>
              </a:rPr>
              <a:t> </a:t>
            </a:r>
            <a:r>
              <a:rPr lang="en-US" altLang="en-US" dirty="0" err="1">
                <a:latin typeface="NikoshBAN" pitchFamily="2" charset="0"/>
              </a:rPr>
              <a:t>একাধারে</a:t>
            </a:r>
            <a:r>
              <a:rPr lang="en-US" altLang="en-US" dirty="0">
                <a:latin typeface="NikoshBAN" pitchFamily="2" charset="0"/>
              </a:rPr>
              <a:t> </a:t>
            </a:r>
            <a:r>
              <a:rPr lang="en-US" altLang="en-US" dirty="0" err="1">
                <a:latin typeface="NikoshBAN" pitchFamily="2" charset="0"/>
              </a:rPr>
              <a:t>সাহিত্যিক</a:t>
            </a:r>
            <a:r>
              <a:rPr lang="en-US" altLang="en-US" dirty="0">
                <a:latin typeface="NikoshBAN" pitchFamily="2" charset="0"/>
              </a:rPr>
              <a:t>, </a:t>
            </a:r>
            <a:r>
              <a:rPr lang="en-US" altLang="en-US" dirty="0" err="1">
                <a:latin typeface="NikoshBAN" pitchFamily="2" charset="0"/>
              </a:rPr>
              <a:t>চিন্তাবিদ</a:t>
            </a:r>
            <a:r>
              <a:rPr lang="en-US" altLang="en-US" dirty="0">
                <a:latin typeface="NikoshBAN" pitchFamily="2" charset="0"/>
              </a:rPr>
              <a:t>, </a:t>
            </a:r>
            <a:r>
              <a:rPr lang="en-US" altLang="en-US" dirty="0" err="1">
                <a:latin typeface="NikoshBAN" pitchFamily="2" charset="0"/>
              </a:rPr>
              <a:t>শিক্ষাবিদ</a:t>
            </a:r>
            <a:r>
              <a:rPr lang="en-US" altLang="en-US" dirty="0">
                <a:latin typeface="NikoshBAN" pitchFamily="2" charset="0"/>
              </a:rPr>
              <a:t>, </a:t>
            </a:r>
            <a:r>
              <a:rPr lang="en-US" altLang="en-US" dirty="0" err="1">
                <a:latin typeface="NikoshBAN" pitchFamily="2" charset="0"/>
              </a:rPr>
              <a:t>সুরকার</a:t>
            </a:r>
            <a:r>
              <a:rPr lang="en-US" altLang="en-US" dirty="0">
                <a:latin typeface="NikoshBAN" pitchFamily="2" charset="0"/>
              </a:rPr>
              <a:t>, </a:t>
            </a:r>
            <a:r>
              <a:rPr lang="en-US" altLang="en-US" dirty="0" err="1">
                <a:latin typeface="NikoshBAN" pitchFamily="2" charset="0"/>
              </a:rPr>
              <a:t>গীতিকার</a:t>
            </a:r>
            <a:r>
              <a:rPr lang="en-US" altLang="en-US" dirty="0">
                <a:latin typeface="NikoshBAN" pitchFamily="2" charset="0"/>
              </a:rPr>
              <a:t>, </a:t>
            </a:r>
            <a:r>
              <a:rPr lang="en-US" altLang="en-US" dirty="0" err="1">
                <a:latin typeface="NikoshBAN" pitchFamily="2" charset="0"/>
              </a:rPr>
              <a:t>নাট্যকার</a:t>
            </a:r>
            <a:r>
              <a:rPr lang="en-US" altLang="en-US" dirty="0">
                <a:latin typeface="NikoshBAN" pitchFamily="2" charset="0"/>
              </a:rPr>
              <a:t>, </a:t>
            </a:r>
            <a:r>
              <a:rPr lang="en-US" altLang="en-US" dirty="0" err="1">
                <a:latin typeface="NikoshBAN" pitchFamily="2" charset="0"/>
              </a:rPr>
              <a:t>নাট্য</a:t>
            </a:r>
            <a:r>
              <a:rPr lang="en-US" altLang="en-US" dirty="0">
                <a:latin typeface="NikoshBAN" pitchFamily="2" charset="0"/>
              </a:rPr>
              <a:t> </a:t>
            </a:r>
            <a:r>
              <a:rPr lang="en-US" altLang="en-US" dirty="0" err="1">
                <a:latin typeface="NikoshBAN" pitchFamily="2" charset="0"/>
              </a:rPr>
              <a:t>নির্দেশক</a:t>
            </a:r>
            <a:r>
              <a:rPr lang="en-US" altLang="en-US" dirty="0">
                <a:latin typeface="NikoshBAN" pitchFamily="2" charset="0"/>
              </a:rPr>
              <a:t>, </a:t>
            </a:r>
            <a:r>
              <a:rPr lang="en-US" altLang="en-US" dirty="0" err="1">
                <a:latin typeface="NikoshBAN" pitchFamily="2" charset="0"/>
              </a:rPr>
              <a:t>অভিনেতা</a:t>
            </a:r>
            <a:r>
              <a:rPr lang="en-US" altLang="en-US" dirty="0">
                <a:latin typeface="NikoshBAN" pitchFamily="2" charset="0"/>
              </a:rPr>
              <a:t> </a:t>
            </a:r>
            <a:r>
              <a:rPr lang="en-US" altLang="en-US" dirty="0" err="1">
                <a:latin typeface="NikoshBAN" pitchFamily="2" charset="0"/>
              </a:rPr>
              <a:t>এবং</a:t>
            </a:r>
            <a:r>
              <a:rPr lang="en-US" altLang="en-US" dirty="0">
                <a:latin typeface="NikoshBAN" pitchFamily="2" charset="0"/>
              </a:rPr>
              <a:t> </a:t>
            </a:r>
            <a:r>
              <a:rPr lang="en-US" altLang="en-US" dirty="0" err="1">
                <a:latin typeface="NikoshBAN" pitchFamily="2" charset="0"/>
              </a:rPr>
              <a:t>চিত্রশিল্পী</a:t>
            </a:r>
            <a:r>
              <a:rPr lang="en-US" altLang="en-US" dirty="0">
                <a:latin typeface="NikoshBAN" pitchFamily="2" charset="0"/>
              </a:rPr>
              <a:t> </a:t>
            </a:r>
            <a:r>
              <a:rPr lang="en-US" altLang="en-US" dirty="0" err="1">
                <a:latin typeface="NikoshBAN" pitchFamily="2" charset="0"/>
              </a:rPr>
              <a:t>ছিলেন</a:t>
            </a:r>
            <a:r>
              <a:rPr lang="en-US" altLang="en-US" sz="2000" dirty="0">
                <a:latin typeface="NikoshBAN" pitchFamily="2" charset="0"/>
              </a:rPr>
              <a:t>।</a:t>
            </a:r>
            <a:endParaRPr lang="en-US" altLang="en-US" sz="2000" dirty="0"/>
          </a:p>
        </p:txBody>
      </p:sp>
      <p:grpSp>
        <p:nvGrpSpPr>
          <p:cNvPr id="14" name="Group 27"/>
          <p:cNvGrpSpPr>
            <a:grpSpLocks/>
          </p:cNvGrpSpPr>
          <p:nvPr/>
        </p:nvGrpSpPr>
        <p:grpSpPr bwMode="auto">
          <a:xfrm>
            <a:off x="228600" y="2808300"/>
            <a:ext cx="4572000" cy="3878250"/>
            <a:chOff x="228600" y="3429000"/>
            <a:chExt cx="3176588" cy="3257550"/>
          </a:xfrm>
        </p:grpSpPr>
        <p:sp>
          <p:nvSpPr>
            <p:cNvPr id="15" name="Oval 14"/>
            <p:cNvSpPr/>
            <p:nvPr/>
          </p:nvSpPr>
          <p:spPr bwMode="auto">
            <a:xfrm>
              <a:off x="228600" y="4648200"/>
              <a:ext cx="3176588" cy="2038350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  <a:effectLst>
              <a:glow rad="139700">
                <a:schemeClr val="accent2">
                  <a:satMod val="175000"/>
                  <a:alpha val="40000"/>
                </a:schemeClr>
              </a:glow>
            </a:effectLst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rgbClr r="0" g="0" b="0"/>
            </a:effectRef>
            <a:fontRef idx="minor">
              <a:schemeClr val="lt1"/>
            </a:fontRef>
          </p:style>
        </p:sp>
        <p:cxnSp>
          <p:nvCxnSpPr>
            <p:cNvPr id="16" name="Straight Arrow Connector 15"/>
            <p:cNvCxnSpPr/>
            <p:nvPr/>
          </p:nvCxnSpPr>
          <p:spPr bwMode="auto">
            <a:xfrm rot="10800000" flipV="1">
              <a:off x="1817688" y="3429000"/>
              <a:ext cx="1382712" cy="1143000"/>
            </a:xfrm>
            <a:prstGeom prst="straightConnector1">
              <a:avLst/>
            </a:prstGeom>
            <a:ln w="571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TextBox 35"/>
            <p:cNvSpPr txBox="1">
              <a:spLocks noChangeArrowheads="1"/>
            </p:cNvSpPr>
            <p:nvPr/>
          </p:nvSpPr>
          <p:spPr bwMode="auto">
            <a:xfrm>
              <a:off x="914400" y="4736068"/>
              <a:ext cx="198120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n-US" altLang="en-US" b="1" dirty="0" err="1">
                  <a:solidFill>
                    <a:srgbClr val="05014F"/>
                  </a:solidFill>
                  <a:latin typeface="NikoshBAN" pitchFamily="2" charset="0"/>
                </a:rPr>
                <a:t>উল্লেখযোগ্য</a:t>
              </a:r>
              <a:r>
                <a:rPr lang="en-US" altLang="en-US" b="1" dirty="0">
                  <a:solidFill>
                    <a:srgbClr val="05014F"/>
                  </a:solidFill>
                  <a:latin typeface="NikoshBAN" pitchFamily="2" charset="0"/>
                </a:rPr>
                <a:t> </a:t>
              </a:r>
              <a:r>
                <a:rPr lang="en-US" altLang="en-US" b="1" dirty="0" err="1">
                  <a:solidFill>
                    <a:srgbClr val="05014F"/>
                  </a:solidFill>
                  <a:latin typeface="NikoshBAN" pitchFamily="2" charset="0"/>
                </a:rPr>
                <a:t>গ্রন্থ</a:t>
              </a:r>
              <a:endParaRPr lang="bn-BD" altLang="en-US" b="1" dirty="0">
                <a:solidFill>
                  <a:srgbClr val="05014F"/>
                </a:solidFill>
                <a:latin typeface="NikoshBAN" pitchFamily="2" charset="0"/>
              </a:endParaRPr>
            </a:p>
          </p:txBody>
        </p:sp>
      </p:grpSp>
      <p:sp>
        <p:nvSpPr>
          <p:cNvPr id="18" name="TextBox 36"/>
          <p:cNvSpPr txBox="1">
            <a:spLocks noChangeArrowheads="1"/>
          </p:cNvSpPr>
          <p:nvPr/>
        </p:nvSpPr>
        <p:spPr bwMode="auto">
          <a:xfrm>
            <a:off x="762000" y="4691896"/>
            <a:ext cx="3616284" cy="1785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dirty="0" err="1">
                <a:latin typeface="NikoshBAN" pitchFamily="2" charset="0"/>
              </a:rPr>
              <a:t>কাব্য</a:t>
            </a:r>
            <a:r>
              <a:rPr lang="en-US" altLang="en-US" dirty="0">
                <a:latin typeface="NikoshBAN" pitchFamily="2" charset="0"/>
              </a:rPr>
              <a:t>- </a:t>
            </a:r>
            <a:r>
              <a:rPr lang="en-US" altLang="en-US" dirty="0" err="1">
                <a:latin typeface="NikoshBAN" pitchFamily="2" charset="0"/>
              </a:rPr>
              <a:t>সোনার</a:t>
            </a:r>
            <a:r>
              <a:rPr lang="en-US" altLang="en-US" dirty="0">
                <a:latin typeface="NikoshBAN" pitchFamily="2" charset="0"/>
              </a:rPr>
              <a:t> </a:t>
            </a:r>
            <a:r>
              <a:rPr lang="en-US" altLang="en-US" dirty="0" err="1">
                <a:latin typeface="NikoshBAN" pitchFamily="2" charset="0"/>
              </a:rPr>
              <a:t>তরী</a:t>
            </a:r>
            <a:r>
              <a:rPr lang="en-US" altLang="en-US" dirty="0">
                <a:latin typeface="NikoshBAN" pitchFamily="2" charset="0"/>
              </a:rPr>
              <a:t>, </a:t>
            </a:r>
            <a:r>
              <a:rPr lang="en-US" altLang="en-US" dirty="0" err="1">
                <a:latin typeface="NikoshBAN" pitchFamily="2" charset="0"/>
              </a:rPr>
              <a:t>গীতাঞ্জলি</a:t>
            </a:r>
            <a:r>
              <a:rPr lang="en-US" altLang="en-US" dirty="0">
                <a:latin typeface="NikoshBAN" pitchFamily="2" charset="0"/>
              </a:rPr>
              <a:t>, </a:t>
            </a:r>
            <a:r>
              <a:rPr lang="en-US" altLang="en-US" dirty="0" err="1">
                <a:latin typeface="NikoshBAN" pitchFamily="2" charset="0"/>
              </a:rPr>
              <a:t>বলাকা</a:t>
            </a:r>
            <a:endParaRPr lang="en-US" altLang="en-US" dirty="0">
              <a:latin typeface="NikoshBAN" pitchFamily="2" charset="0"/>
            </a:endParaRPr>
          </a:p>
          <a:p>
            <a:pPr eaLnBrk="1" hangingPunct="1"/>
            <a:r>
              <a:rPr lang="en-US" altLang="en-US" dirty="0" err="1">
                <a:latin typeface="NikoshBAN" pitchFamily="2" charset="0"/>
              </a:rPr>
              <a:t>উপন্যাস</a:t>
            </a:r>
            <a:r>
              <a:rPr lang="en-US" altLang="en-US" dirty="0">
                <a:latin typeface="NikoshBAN" pitchFamily="2" charset="0"/>
              </a:rPr>
              <a:t>- </a:t>
            </a:r>
            <a:r>
              <a:rPr lang="en-US" altLang="en-US" dirty="0" err="1">
                <a:latin typeface="NikoshBAN" pitchFamily="2" charset="0"/>
              </a:rPr>
              <a:t>ঘরে</a:t>
            </a:r>
            <a:r>
              <a:rPr lang="en-US" altLang="en-US" dirty="0">
                <a:latin typeface="NikoshBAN" pitchFamily="2" charset="0"/>
              </a:rPr>
              <a:t> </a:t>
            </a:r>
            <a:r>
              <a:rPr lang="en-US" altLang="en-US" dirty="0" err="1">
                <a:latin typeface="NikoshBAN" pitchFamily="2" charset="0"/>
              </a:rPr>
              <a:t>বাইরে</a:t>
            </a:r>
            <a:r>
              <a:rPr lang="en-US" altLang="en-US" dirty="0">
                <a:latin typeface="NikoshBAN" pitchFamily="2" charset="0"/>
              </a:rPr>
              <a:t>, </a:t>
            </a:r>
            <a:r>
              <a:rPr lang="en-US" altLang="en-US" dirty="0" err="1">
                <a:latin typeface="NikoshBAN" pitchFamily="2" charset="0"/>
              </a:rPr>
              <a:t>গোরা</a:t>
            </a:r>
            <a:r>
              <a:rPr lang="en-US" altLang="en-US" dirty="0">
                <a:latin typeface="NikoshBAN" pitchFamily="2" charset="0"/>
              </a:rPr>
              <a:t>, </a:t>
            </a:r>
            <a:r>
              <a:rPr lang="en-US" altLang="en-US" dirty="0" err="1">
                <a:latin typeface="NikoshBAN" pitchFamily="2" charset="0"/>
              </a:rPr>
              <a:t>যোগাযোগ</a:t>
            </a:r>
            <a:endParaRPr lang="en-US" altLang="en-US" dirty="0">
              <a:latin typeface="NikoshBAN" pitchFamily="2" charset="0"/>
            </a:endParaRPr>
          </a:p>
          <a:p>
            <a:pPr eaLnBrk="1" hangingPunct="1"/>
            <a:r>
              <a:rPr lang="en-US" altLang="en-US" dirty="0" err="1">
                <a:latin typeface="NikoshBAN" pitchFamily="2" charset="0"/>
              </a:rPr>
              <a:t>শেষের</a:t>
            </a:r>
            <a:r>
              <a:rPr lang="en-US" altLang="en-US" dirty="0">
                <a:latin typeface="NikoshBAN" pitchFamily="2" charset="0"/>
              </a:rPr>
              <a:t> </a:t>
            </a:r>
            <a:r>
              <a:rPr lang="en-US" altLang="en-US" dirty="0" err="1">
                <a:latin typeface="NikoshBAN" pitchFamily="2" charset="0"/>
              </a:rPr>
              <a:t>কবিতা</a:t>
            </a:r>
            <a:r>
              <a:rPr lang="en-US" altLang="en-US" dirty="0">
                <a:latin typeface="NikoshBAN" pitchFamily="2" charset="0"/>
              </a:rPr>
              <a:t>, </a:t>
            </a:r>
            <a:r>
              <a:rPr lang="en-US" altLang="en-US" dirty="0" err="1">
                <a:latin typeface="NikoshBAN" pitchFamily="2" charset="0"/>
              </a:rPr>
              <a:t>গল্পসংকলন</a:t>
            </a:r>
            <a:r>
              <a:rPr lang="en-US" altLang="en-US" dirty="0">
                <a:latin typeface="NikoshBAN" pitchFamily="2" charset="0"/>
              </a:rPr>
              <a:t>- </a:t>
            </a:r>
            <a:r>
              <a:rPr lang="en-US" altLang="en-US" dirty="0" err="1">
                <a:latin typeface="NikoshBAN" pitchFamily="2" charset="0"/>
              </a:rPr>
              <a:t>গল্পগুচ্ছ</a:t>
            </a:r>
            <a:endParaRPr lang="en-US" altLang="en-US" dirty="0">
              <a:latin typeface="NikoshBAN" pitchFamily="2" charset="0"/>
            </a:endParaRPr>
          </a:p>
          <a:p>
            <a:pPr algn="ctr" eaLnBrk="1" hangingPunct="1"/>
            <a:r>
              <a:rPr lang="en-US" altLang="en-US" sz="2000" dirty="0" err="1">
                <a:latin typeface="NikoshBAN" pitchFamily="2" charset="0"/>
              </a:rPr>
              <a:t>নাটক</a:t>
            </a:r>
            <a:r>
              <a:rPr lang="en-US" altLang="en-US" sz="2000" dirty="0">
                <a:latin typeface="NikoshBAN" pitchFamily="2" charset="0"/>
              </a:rPr>
              <a:t>- </a:t>
            </a:r>
            <a:r>
              <a:rPr lang="en-US" altLang="en-US" sz="2000" dirty="0" err="1">
                <a:latin typeface="NikoshBAN" pitchFamily="2" charset="0"/>
              </a:rPr>
              <a:t>বিসর্জন</a:t>
            </a:r>
            <a:r>
              <a:rPr lang="en-US" altLang="en-US" sz="2000" dirty="0">
                <a:latin typeface="NikoshBAN" pitchFamily="2" charset="0"/>
              </a:rPr>
              <a:t>, </a:t>
            </a:r>
            <a:r>
              <a:rPr lang="en-US" altLang="en-US" sz="2000" dirty="0" err="1">
                <a:latin typeface="NikoshBAN" pitchFamily="2" charset="0"/>
              </a:rPr>
              <a:t>রাজা</a:t>
            </a:r>
            <a:r>
              <a:rPr lang="en-US" altLang="en-US" sz="2000" dirty="0">
                <a:latin typeface="NikoshBAN" pitchFamily="2" charset="0"/>
              </a:rPr>
              <a:t>, </a:t>
            </a:r>
            <a:r>
              <a:rPr lang="en-US" altLang="en-US" sz="2000" dirty="0" err="1">
                <a:latin typeface="NikoshBAN" pitchFamily="2" charset="0"/>
              </a:rPr>
              <a:t>ডাকঘর</a:t>
            </a:r>
            <a:endParaRPr lang="en-US" altLang="en-US" sz="2000" dirty="0"/>
          </a:p>
        </p:txBody>
      </p:sp>
      <p:grpSp>
        <p:nvGrpSpPr>
          <p:cNvPr id="19" name="Group 29"/>
          <p:cNvGrpSpPr>
            <a:grpSpLocks/>
          </p:cNvGrpSpPr>
          <p:nvPr/>
        </p:nvGrpSpPr>
        <p:grpSpPr bwMode="auto">
          <a:xfrm>
            <a:off x="228600" y="685800"/>
            <a:ext cx="3176588" cy="2463203"/>
            <a:chOff x="76200" y="304800"/>
            <a:chExt cx="3328988" cy="2844203"/>
          </a:xfrm>
        </p:grpSpPr>
        <p:sp>
          <p:nvSpPr>
            <p:cNvPr id="20" name="Oval 19"/>
            <p:cNvSpPr/>
            <p:nvPr/>
          </p:nvSpPr>
          <p:spPr bwMode="auto">
            <a:xfrm>
              <a:off x="76200" y="304800"/>
              <a:ext cx="3124200" cy="2057400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  <a:effectLst>
              <a:glow rad="101600">
                <a:schemeClr val="accent2">
                  <a:satMod val="175000"/>
                  <a:alpha val="40000"/>
                </a:schemeClr>
              </a:glow>
            </a:effectLst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rgbClr r="0" g="0" b="0"/>
            </a:effectRef>
            <a:fontRef idx="minor">
              <a:schemeClr val="lt1"/>
            </a:fontRef>
          </p:style>
        </p:sp>
        <p:cxnSp>
          <p:nvCxnSpPr>
            <p:cNvPr id="21" name="Straight Arrow Connector 20"/>
            <p:cNvCxnSpPr>
              <a:stCxn id="27" idx="2"/>
              <a:endCxn id="20" idx="4"/>
            </p:cNvCxnSpPr>
            <p:nvPr/>
          </p:nvCxnSpPr>
          <p:spPr bwMode="auto">
            <a:xfrm flipH="1" flipV="1">
              <a:off x="1638300" y="2362200"/>
              <a:ext cx="1766888" cy="786803"/>
            </a:xfrm>
            <a:prstGeom prst="straightConnector1">
              <a:avLst/>
            </a:prstGeom>
            <a:ln w="571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TextBox 38"/>
            <p:cNvSpPr txBox="1">
              <a:spLocks noChangeArrowheads="1"/>
            </p:cNvSpPr>
            <p:nvPr/>
          </p:nvSpPr>
          <p:spPr bwMode="auto">
            <a:xfrm>
              <a:off x="838200" y="304800"/>
              <a:ext cx="1447800" cy="523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/>
              <a:r>
                <a:rPr lang="en-US" altLang="en-US" sz="2800" b="1" dirty="0" err="1">
                  <a:solidFill>
                    <a:srgbClr val="05014F"/>
                  </a:solidFill>
                  <a:latin typeface="NikoshBAN" pitchFamily="2" charset="0"/>
                </a:rPr>
                <a:t>মৃত্যু</a:t>
              </a:r>
              <a:endParaRPr lang="en-US" altLang="en-US" sz="2800" b="1" dirty="0">
                <a:solidFill>
                  <a:srgbClr val="05014F"/>
                </a:solidFill>
              </a:endParaRPr>
            </a:p>
          </p:txBody>
        </p:sp>
      </p:grpSp>
      <p:sp>
        <p:nvSpPr>
          <p:cNvPr id="23" name="TextBox 39"/>
          <p:cNvSpPr txBox="1">
            <a:spLocks noChangeArrowheads="1"/>
          </p:cNvSpPr>
          <p:nvPr/>
        </p:nvSpPr>
        <p:spPr bwMode="auto">
          <a:xfrm>
            <a:off x="457200" y="1270000"/>
            <a:ext cx="2514600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altLang="en-US" sz="2000" dirty="0">
                <a:latin typeface="NikoshBAN" pitchFamily="2" charset="0"/>
              </a:rPr>
              <a:t>১৯৪১ </a:t>
            </a:r>
            <a:r>
              <a:rPr lang="en-US" altLang="en-US" sz="2000" dirty="0" err="1">
                <a:latin typeface="NikoshBAN" pitchFamily="2" charset="0"/>
              </a:rPr>
              <a:t>খ্রিষ্টাব্দের</a:t>
            </a:r>
            <a:r>
              <a:rPr lang="en-US" altLang="en-US" sz="2000" dirty="0">
                <a:latin typeface="NikoshBAN" pitchFamily="2" charset="0"/>
              </a:rPr>
              <a:t> ৭ই </a:t>
            </a:r>
            <a:r>
              <a:rPr lang="en-US" altLang="en-US" sz="2000" dirty="0" err="1">
                <a:latin typeface="NikoshBAN" pitchFamily="2" charset="0"/>
              </a:rPr>
              <a:t>আগষ্ট</a:t>
            </a:r>
            <a:r>
              <a:rPr lang="en-US" altLang="en-US" sz="2000" dirty="0">
                <a:latin typeface="NikoshBAN" pitchFamily="2" charset="0"/>
              </a:rPr>
              <a:t> </a:t>
            </a:r>
            <a:r>
              <a:rPr lang="en-US" altLang="en-US" sz="2000" dirty="0" err="1">
                <a:latin typeface="NikoshBAN" pitchFamily="2" charset="0"/>
              </a:rPr>
              <a:t>কলকাতায়</a:t>
            </a:r>
            <a:r>
              <a:rPr lang="en-US" altLang="en-US" sz="2000" dirty="0">
                <a:latin typeface="NikoshBAN" pitchFamily="2" charset="0"/>
              </a:rPr>
              <a:t> </a:t>
            </a:r>
            <a:r>
              <a:rPr lang="en-US" altLang="en-US" sz="2000" dirty="0" err="1">
                <a:latin typeface="NikoshBAN" pitchFamily="2" charset="0"/>
              </a:rPr>
              <a:t>তিনি</a:t>
            </a:r>
            <a:r>
              <a:rPr lang="en-US" altLang="en-US" sz="2000" dirty="0">
                <a:latin typeface="NikoshBAN" pitchFamily="2" charset="0"/>
              </a:rPr>
              <a:t> </a:t>
            </a:r>
            <a:r>
              <a:rPr lang="en-US" altLang="en-US" sz="2000" dirty="0" err="1">
                <a:latin typeface="NikoshBAN" pitchFamily="2" charset="0"/>
              </a:rPr>
              <a:t>মৃত্যুবরণ</a:t>
            </a:r>
            <a:r>
              <a:rPr lang="en-US" altLang="en-US" sz="2000" dirty="0">
                <a:latin typeface="NikoshBAN" pitchFamily="2" charset="0"/>
              </a:rPr>
              <a:t> </a:t>
            </a:r>
            <a:r>
              <a:rPr lang="en-US" altLang="en-US" sz="2000" dirty="0" err="1">
                <a:latin typeface="NikoshBAN" pitchFamily="2" charset="0"/>
              </a:rPr>
              <a:t>করেন</a:t>
            </a:r>
            <a:r>
              <a:rPr lang="en-US" altLang="en-US" sz="2000" dirty="0">
                <a:latin typeface="NikoshBAN" pitchFamily="2" charset="0"/>
              </a:rPr>
              <a:t>।</a:t>
            </a:r>
            <a:endParaRPr lang="en-US" altLang="en-US" sz="2000" dirty="0"/>
          </a:p>
        </p:txBody>
      </p:sp>
      <p:grpSp>
        <p:nvGrpSpPr>
          <p:cNvPr id="24" name="Group 23"/>
          <p:cNvGrpSpPr/>
          <p:nvPr/>
        </p:nvGrpSpPr>
        <p:grpSpPr>
          <a:xfrm>
            <a:off x="3265486" y="952499"/>
            <a:ext cx="2297114" cy="1028701"/>
            <a:chOff x="3203575" y="208757"/>
            <a:chExt cx="2511425" cy="1124744"/>
          </a:xfrm>
          <a:solidFill>
            <a:schemeClr val="accent5"/>
          </a:solidFill>
        </p:grpSpPr>
        <p:sp>
          <p:nvSpPr>
            <p:cNvPr id="25" name="Oval 24"/>
            <p:cNvSpPr/>
            <p:nvPr/>
          </p:nvSpPr>
          <p:spPr>
            <a:xfrm>
              <a:off x="3203575" y="208757"/>
              <a:ext cx="2511425" cy="1124744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26" name="TextBox 41"/>
            <p:cNvSpPr txBox="1">
              <a:spLocks noChangeArrowheads="1"/>
            </p:cNvSpPr>
            <p:nvPr/>
          </p:nvSpPr>
          <p:spPr bwMode="auto">
            <a:xfrm>
              <a:off x="3400425" y="533400"/>
              <a:ext cx="2100264" cy="52322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>
                <a:defRPr/>
              </a:pPr>
              <a:r>
                <a:rPr lang="en-US" altLang="en-US" sz="2800" dirty="0" err="1" smtClean="0">
                  <a:latin typeface="NikoshBAN" pitchFamily="2" charset="0"/>
                  <a:cs typeface="NikoshBAN" pitchFamily="2" charset="0"/>
                </a:rPr>
                <a:t>রবীন্দ্রনাথ</a:t>
              </a:r>
              <a:r>
                <a:rPr lang="en-US" altLang="en-US" sz="28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altLang="en-US" sz="2800" dirty="0" err="1" smtClean="0">
                  <a:latin typeface="NikoshBAN" pitchFamily="2" charset="0"/>
                  <a:cs typeface="NikoshBAN" pitchFamily="2" charset="0"/>
                </a:rPr>
                <a:t>ঠাকুর</a:t>
              </a:r>
              <a:endParaRPr lang="en-US" altLang="en-US" sz="2800" dirty="0" smtClean="0">
                <a:latin typeface="NikoshBAN" pitchFamily="2" charset="0"/>
                <a:cs typeface="NikoshBAN" pitchFamily="2" charset="0"/>
              </a:endParaRPr>
            </a:p>
          </p:txBody>
        </p:sp>
      </p:grpSp>
      <p:pic>
        <p:nvPicPr>
          <p:cNvPr id="27" name="Picture 36" descr="D:\Bangla Model Content\CLASS SIX\MOTHER LAND\DE15TAGORE_GKS3DMOH_782321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405188" y="1981200"/>
            <a:ext cx="2110007" cy="2335605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18800371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800" decel="100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800" decel="100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800" decel="100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8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8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8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800" decel="100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8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8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8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800" decel="100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800" decel="100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800" decel="100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800" decel="100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800" decel="100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800" decel="10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800" decel="10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800" decel="10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800" decel="100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5" dur="800" decel="100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800" decel="100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800" decel="100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3" grpId="0"/>
      <p:bldP spid="18" grpId="0"/>
      <p:bldP spid="2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ame 3"/>
          <p:cNvSpPr/>
          <p:nvPr/>
        </p:nvSpPr>
        <p:spPr>
          <a:xfrm>
            <a:off x="-19050" y="0"/>
            <a:ext cx="9144000" cy="6858000"/>
          </a:xfrm>
          <a:prstGeom prst="frame">
            <a:avLst>
              <a:gd name="adj1" fmla="val 5403"/>
            </a:avLst>
          </a:prstGeom>
          <a:solidFill>
            <a:srgbClr val="00B050"/>
          </a:solidFill>
          <a:ln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066800"/>
            <a:ext cx="3886200" cy="18827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9463" y="1066800"/>
            <a:ext cx="4021137" cy="18827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4502150"/>
            <a:ext cx="3733800" cy="1974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/>
          <p:cNvSpPr/>
          <p:nvPr/>
        </p:nvSpPr>
        <p:spPr>
          <a:xfrm>
            <a:off x="2667000" y="381000"/>
            <a:ext cx="4267200" cy="52322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en-US" sz="28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এছাড়াও</a:t>
            </a:r>
            <a:r>
              <a:rPr lang="en-US" sz="2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তিনি</a:t>
            </a:r>
            <a:r>
              <a:rPr lang="en-US" sz="2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প্রতিষ্ঠা</a:t>
            </a:r>
            <a:r>
              <a:rPr lang="en-US" sz="2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করেন</a:t>
            </a:r>
            <a:r>
              <a:rPr lang="en-US" sz="2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..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09600" y="3071813"/>
            <a:ext cx="7886700" cy="1200329"/>
          </a:xfrm>
          <a:prstGeom prst="rect">
            <a:avLst/>
          </a:prstGeom>
          <a:solidFill>
            <a:srgbClr val="92D050"/>
          </a:solidFill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just" eaLnBrk="1" hangingPunct="1">
              <a:defRPr/>
            </a:pPr>
            <a:r>
              <a:rPr lang="en-US" dirty="0" err="1" smtClean="0">
                <a:latin typeface="NikoshBAN" pitchFamily="2" charset="0"/>
              </a:rPr>
              <a:t>বিশ্বভারতী</a:t>
            </a:r>
            <a:r>
              <a:rPr lang="en-US" dirty="0" smtClean="0">
                <a:latin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</a:rPr>
              <a:t>বিশ্ববিদ্যালয়</a:t>
            </a:r>
            <a:r>
              <a:rPr lang="en-US" dirty="0" smtClean="0">
                <a:latin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</a:rPr>
              <a:t>ভারতের</a:t>
            </a:r>
            <a:r>
              <a:rPr lang="en-US" dirty="0" smtClean="0">
                <a:latin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</a:rPr>
              <a:t>একটি</a:t>
            </a:r>
            <a:r>
              <a:rPr lang="en-US" dirty="0" smtClean="0">
                <a:latin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</a:rPr>
              <a:t>কেন্দ্রীয়</a:t>
            </a:r>
            <a:r>
              <a:rPr lang="en-US" dirty="0" smtClean="0">
                <a:latin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</a:rPr>
              <a:t>বিশ্ববিদ্যালয়</a:t>
            </a:r>
            <a:r>
              <a:rPr lang="en-US" dirty="0" smtClean="0">
                <a:latin typeface="NikoshBAN" pitchFamily="2" charset="0"/>
              </a:rPr>
              <a:t>। </a:t>
            </a:r>
            <a:r>
              <a:rPr lang="en-US" dirty="0" err="1" smtClean="0">
                <a:latin typeface="NikoshBAN" pitchFamily="2" charset="0"/>
              </a:rPr>
              <a:t>এই</a:t>
            </a:r>
            <a:r>
              <a:rPr lang="en-US" dirty="0" smtClean="0">
                <a:latin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</a:rPr>
              <a:t>বিশ্ববিদ্যালয়টি</a:t>
            </a:r>
            <a:r>
              <a:rPr lang="en-US" dirty="0" smtClean="0">
                <a:latin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</a:rPr>
              <a:t>পশ্চিমবঙ্গ</a:t>
            </a:r>
            <a:r>
              <a:rPr lang="en-US" dirty="0" smtClean="0">
                <a:latin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</a:rPr>
              <a:t>রাজ্যের</a:t>
            </a:r>
            <a:r>
              <a:rPr lang="en-US" dirty="0" smtClean="0">
                <a:latin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</a:rPr>
              <a:t>বীরভূম</a:t>
            </a:r>
            <a:r>
              <a:rPr lang="en-US" dirty="0" smtClean="0">
                <a:latin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</a:rPr>
              <a:t>জেলার</a:t>
            </a:r>
            <a:r>
              <a:rPr lang="en-US" dirty="0" smtClean="0">
                <a:latin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</a:rPr>
              <a:t>বোলপুর</a:t>
            </a:r>
            <a:r>
              <a:rPr lang="en-US" dirty="0" smtClean="0">
                <a:latin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</a:rPr>
              <a:t>শহরে</a:t>
            </a:r>
            <a:r>
              <a:rPr lang="en-US" dirty="0" smtClean="0">
                <a:latin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</a:rPr>
              <a:t>অবস্থিত</a:t>
            </a:r>
            <a:r>
              <a:rPr lang="en-US" dirty="0" smtClean="0">
                <a:latin typeface="NikoshBAN" pitchFamily="2" charset="0"/>
              </a:rPr>
              <a:t>। ১৯২১ </a:t>
            </a:r>
            <a:r>
              <a:rPr lang="en-US" dirty="0" err="1" smtClean="0">
                <a:latin typeface="NikoshBAN" pitchFamily="2" charset="0"/>
              </a:rPr>
              <a:t>সালে</a:t>
            </a:r>
            <a:r>
              <a:rPr lang="en-US" dirty="0" smtClean="0">
                <a:latin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</a:rPr>
              <a:t>রবীন্দ্রনাথ</a:t>
            </a:r>
            <a:r>
              <a:rPr lang="en-US" dirty="0" smtClean="0">
                <a:latin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</a:rPr>
              <a:t>ঠাকুর</a:t>
            </a:r>
            <a:r>
              <a:rPr lang="en-US" dirty="0" smtClean="0">
                <a:latin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</a:rPr>
              <a:t>বিশ্বভারতী</a:t>
            </a:r>
            <a:r>
              <a:rPr lang="en-US" dirty="0" smtClean="0">
                <a:latin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</a:rPr>
              <a:t>প্রতিষ্ঠা</a:t>
            </a:r>
            <a:r>
              <a:rPr lang="en-US" dirty="0" smtClean="0">
                <a:latin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</a:rPr>
              <a:t>করেন</a:t>
            </a:r>
            <a:r>
              <a:rPr lang="en-US" dirty="0" smtClean="0">
                <a:latin typeface="NikoshBAN" pitchFamily="2" charset="0"/>
              </a:rPr>
              <a:t>। ১৯৫১ </a:t>
            </a:r>
            <a:r>
              <a:rPr lang="en-US" dirty="0" err="1" smtClean="0">
                <a:latin typeface="NikoshBAN" pitchFamily="2" charset="0"/>
              </a:rPr>
              <a:t>সালে</a:t>
            </a:r>
            <a:r>
              <a:rPr lang="en-US" dirty="0" smtClean="0">
                <a:latin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</a:rPr>
              <a:t>এটি</a:t>
            </a:r>
            <a:r>
              <a:rPr lang="en-US" dirty="0" smtClean="0">
                <a:latin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</a:rPr>
              <a:t>কেন্দ্রীয়</a:t>
            </a:r>
            <a:r>
              <a:rPr lang="en-US" dirty="0" smtClean="0">
                <a:latin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</a:rPr>
              <a:t>বিশ্ববিদ্যালয়ের</a:t>
            </a:r>
            <a:r>
              <a:rPr lang="en-US" dirty="0" smtClean="0">
                <a:latin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</a:rPr>
              <a:t>মর্যাদা</a:t>
            </a:r>
            <a:r>
              <a:rPr lang="en-US" dirty="0" smtClean="0">
                <a:latin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</a:rPr>
              <a:t>লাভ</a:t>
            </a:r>
            <a:r>
              <a:rPr lang="en-US" dirty="0" smtClean="0">
                <a:latin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</a:rPr>
              <a:t>করে</a:t>
            </a:r>
            <a:r>
              <a:rPr lang="en-US" dirty="0" smtClean="0">
                <a:latin typeface="NikoshBAN" pitchFamily="2" charset="0"/>
              </a:rPr>
              <a:t>।</a:t>
            </a:r>
          </a:p>
        </p:txBody>
      </p:sp>
      <p:sp>
        <p:nvSpPr>
          <p:cNvPr id="9" name="Left Arrow 8"/>
          <p:cNvSpPr/>
          <p:nvPr/>
        </p:nvSpPr>
        <p:spPr>
          <a:xfrm>
            <a:off x="4343400" y="4502150"/>
            <a:ext cx="4325937" cy="2286000"/>
          </a:xfrm>
          <a:prstGeom prst="left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defRPr/>
            </a:pPr>
            <a:r>
              <a:rPr lang="en-US" dirty="0" err="1">
                <a:solidFill>
                  <a:schemeClr val="tx1"/>
                </a:solidFill>
                <a:latin typeface="NikoshBAN" pitchFamily="2" charset="0"/>
                <a:cs typeface="Arial" charset="0"/>
              </a:rPr>
              <a:t>শান্তিনিকেতন</a:t>
            </a:r>
            <a:r>
              <a:rPr lang="en-US" dirty="0">
                <a:solidFill>
                  <a:schemeClr val="tx1"/>
                </a:solidFill>
                <a:latin typeface="NikoshBAN" pitchFamily="2" charset="0"/>
                <a:cs typeface="Arial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NikoshBAN" pitchFamily="2" charset="0"/>
                <a:cs typeface="Arial" charset="0"/>
              </a:rPr>
              <a:t>চত্বরে</a:t>
            </a:r>
            <a:r>
              <a:rPr lang="en-US" dirty="0">
                <a:solidFill>
                  <a:schemeClr val="tx1"/>
                </a:solidFill>
                <a:latin typeface="NikoshBAN" pitchFamily="2" charset="0"/>
                <a:cs typeface="Arial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NikoshBAN" pitchFamily="2" charset="0"/>
                <a:cs typeface="Arial" charset="0"/>
              </a:rPr>
              <a:t>নিজের</a:t>
            </a:r>
            <a:r>
              <a:rPr lang="en-US" dirty="0">
                <a:solidFill>
                  <a:schemeClr val="tx1"/>
                </a:solidFill>
                <a:latin typeface="NikoshBAN" pitchFamily="2" charset="0"/>
                <a:cs typeface="Arial" charset="0"/>
              </a:rPr>
              <a:t> ও </a:t>
            </a:r>
            <a:r>
              <a:rPr lang="en-US" dirty="0" err="1">
                <a:solidFill>
                  <a:schemeClr val="tx1"/>
                </a:solidFill>
                <a:latin typeface="NikoshBAN" pitchFamily="2" charset="0"/>
                <a:cs typeface="Arial" charset="0"/>
              </a:rPr>
              <a:t>অন্যান্য</a:t>
            </a:r>
            <a:r>
              <a:rPr lang="en-US" dirty="0">
                <a:solidFill>
                  <a:schemeClr val="tx1"/>
                </a:solidFill>
                <a:latin typeface="NikoshBAN" pitchFamily="2" charset="0"/>
                <a:cs typeface="Arial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NikoshBAN" pitchFamily="2" charset="0"/>
                <a:cs typeface="Arial" charset="0"/>
              </a:rPr>
              <a:t>আশ্রমিকদের</a:t>
            </a:r>
            <a:r>
              <a:rPr lang="en-US" dirty="0">
                <a:solidFill>
                  <a:schemeClr val="tx1"/>
                </a:solidFill>
                <a:latin typeface="NikoshBAN" pitchFamily="2" charset="0"/>
                <a:cs typeface="Arial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NikoshBAN" pitchFamily="2" charset="0"/>
                <a:cs typeface="Arial" charset="0"/>
              </a:rPr>
              <a:t>বসবাসের</a:t>
            </a:r>
            <a:r>
              <a:rPr lang="en-US" dirty="0">
                <a:solidFill>
                  <a:schemeClr val="tx1"/>
                </a:solidFill>
                <a:latin typeface="NikoshBAN" pitchFamily="2" charset="0"/>
                <a:cs typeface="Arial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NikoshBAN" pitchFamily="2" charset="0"/>
                <a:cs typeface="Arial" charset="0"/>
              </a:rPr>
              <a:t>জন্য</a:t>
            </a:r>
            <a:r>
              <a:rPr lang="en-US" dirty="0">
                <a:solidFill>
                  <a:schemeClr val="tx1"/>
                </a:solidFill>
                <a:latin typeface="NikoshBAN" pitchFamily="2" charset="0"/>
                <a:cs typeface="Arial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NikoshBAN" pitchFamily="2" charset="0"/>
                <a:cs typeface="Arial" charset="0"/>
              </a:rPr>
              <a:t>রবীন্দ্রনাথ</a:t>
            </a:r>
            <a:r>
              <a:rPr lang="en-US" dirty="0">
                <a:solidFill>
                  <a:schemeClr val="tx1"/>
                </a:solidFill>
                <a:latin typeface="NikoshBAN" pitchFamily="2" charset="0"/>
                <a:cs typeface="Arial" charset="0"/>
              </a:rPr>
              <a:t>  </a:t>
            </a:r>
            <a:r>
              <a:rPr lang="en-US" dirty="0" err="1">
                <a:solidFill>
                  <a:schemeClr val="tx1"/>
                </a:solidFill>
                <a:latin typeface="NikoshBAN" pitchFamily="2" charset="0"/>
                <a:cs typeface="Arial" charset="0"/>
              </a:rPr>
              <a:t>সৌকর্যমন্ডিত</a:t>
            </a:r>
            <a:r>
              <a:rPr lang="en-US" dirty="0">
                <a:solidFill>
                  <a:schemeClr val="tx1"/>
                </a:solidFill>
                <a:latin typeface="NikoshBAN" pitchFamily="2" charset="0"/>
                <a:cs typeface="Arial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NikoshBAN" pitchFamily="2" charset="0"/>
                <a:cs typeface="Arial" charset="0"/>
              </a:rPr>
              <a:t>একাধিক</a:t>
            </a:r>
            <a:r>
              <a:rPr lang="en-US" dirty="0">
                <a:solidFill>
                  <a:schemeClr val="tx1"/>
                </a:solidFill>
                <a:latin typeface="NikoshBAN" pitchFamily="2" charset="0"/>
                <a:cs typeface="Arial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NikoshBAN" pitchFamily="2" charset="0"/>
                <a:cs typeface="Arial" charset="0"/>
              </a:rPr>
              <a:t>স্থাপত্য</a:t>
            </a:r>
            <a:r>
              <a:rPr lang="en-US" dirty="0">
                <a:solidFill>
                  <a:schemeClr val="tx1"/>
                </a:solidFill>
                <a:latin typeface="NikoshBAN" pitchFamily="2" charset="0"/>
                <a:cs typeface="Arial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NikoshBAN" pitchFamily="2" charset="0"/>
                <a:cs typeface="Arial" charset="0"/>
              </a:rPr>
              <a:t>নির্মাণ</a:t>
            </a:r>
            <a:r>
              <a:rPr lang="en-US" dirty="0">
                <a:solidFill>
                  <a:schemeClr val="tx1"/>
                </a:solidFill>
                <a:latin typeface="NikoshBAN" pitchFamily="2" charset="0"/>
                <a:cs typeface="Arial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NikoshBAN" pitchFamily="2" charset="0"/>
                <a:cs typeface="Arial" charset="0"/>
              </a:rPr>
              <a:t>করিয়েছিলেন</a:t>
            </a:r>
            <a:r>
              <a:rPr lang="en-US" dirty="0">
                <a:solidFill>
                  <a:schemeClr val="tx1"/>
                </a:solidFill>
                <a:latin typeface="NikoshBAN" pitchFamily="2" charset="0"/>
                <a:cs typeface="Arial" charset="0"/>
              </a:rPr>
              <a:t>।</a:t>
            </a:r>
            <a:endParaRPr lang="en-US" sz="1600" dirty="0">
              <a:solidFill>
                <a:schemeClr val="tx1"/>
              </a:solidFill>
              <a:latin typeface="NikoshBAN" pitchFamily="2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00371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77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" dur="770" decel="100000"/>
                                        <p:tgtEl>
                                          <p:spTgt spid="3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0" dur="77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2" dur="77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4" presetID="5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77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" dur="770" decel="100000"/>
                                        <p:tgtEl>
                                          <p:spTgt spid="5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9" dur="77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3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1" dur="77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800" decel="10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ame 3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5403"/>
            </a:avLst>
          </a:prstGeom>
          <a:solidFill>
            <a:srgbClr val="00B050"/>
          </a:solidFill>
          <a:ln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762000" y="3581400"/>
            <a:ext cx="7467600" cy="21236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en-US" sz="44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বাংলাদেশের</a:t>
            </a:r>
            <a:r>
              <a:rPr lang="en-US" sz="4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জাতীয়</a:t>
            </a:r>
            <a:r>
              <a:rPr lang="en-US" sz="4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সঙ্গীত</a:t>
            </a:r>
            <a:endParaRPr lang="en-US" sz="4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NikoshBAN" pitchFamily="2" charset="0"/>
              <a:cs typeface="NikoshBAN" pitchFamily="2" charset="0"/>
            </a:endParaRPr>
          </a:p>
          <a:p>
            <a:pPr algn="ctr" eaLnBrk="1" hangingPunct="1">
              <a:defRPr/>
            </a:pPr>
            <a:r>
              <a:rPr lang="en-US" sz="4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‘‘</a:t>
            </a:r>
            <a:r>
              <a:rPr lang="en-US" sz="44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আমার</a:t>
            </a:r>
            <a:r>
              <a:rPr lang="en-US" sz="4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সোনার</a:t>
            </a:r>
            <a:r>
              <a:rPr lang="en-US" sz="4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বাংলা</a:t>
            </a:r>
            <a:r>
              <a:rPr lang="en-US" sz="4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’’</a:t>
            </a:r>
          </a:p>
          <a:p>
            <a:pPr algn="ctr" eaLnBrk="1" hangingPunct="1">
              <a:defRPr/>
            </a:pPr>
            <a:r>
              <a:rPr lang="en-US" sz="44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রবীন্দ্রনাথ</a:t>
            </a:r>
            <a:r>
              <a:rPr lang="en-US" sz="4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ঠাকুর</a:t>
            </a:r>
            <a:r>
              <a:rPr lang="en-US" sz="4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লিখে</a:t>
            </a:r>
            <a:r>
              <a:rPr lang="en-US" sz="4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গিয়েছেন</a:t>
            </a:r>
            <a:r>
              <a:rPr lang="en-US" sz="4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sp>
        <p:nvSpPr>
          <p:cNvPr id="7" name="Rectangle 6"/>
          <p:cNvSpPr/>
          <p:nvPr/>
        </p:nvSpPr>
        <p:spPr>
          <a:xfrm>
            <a:off x="990600" y="990600"/>
            <a:ext cx="7239000" cy="21236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en-US" sz="4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‘</a:t>
            </a:r>
            <a:r>
              <a:rPr lang="en-US" sz="44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গীতাঞ্জলি</a:t>
            </a:r>
            <a:r>
              <a:rPr lang="en-US" sz="4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’ </a:t>
            </a:r>
            <a:r>
              <a:rPr lang="en-US" sz="44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কাব্যের</a:t>
            </a:r>
            <a:r>
              <a:rPr lang="en-US" sz="4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জন্য</a:t>
            </a:r>
            <a:r>
              <a:rPr lang="en-US" sz="4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১৯১৩</a:t>
            </a:r>
          </a:p>
          <a:p>
            <a:pPr algn="ctr" eaLnBrk="1" hangingPunct="1">
              <a:defRPr/>
            </a:pPr>
            <a:r>
              <a:rPr lang="en-US" sz="44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সালে</a:t>
            </a:r>
            <a:r>
              <a:rPr lang="en-US" sz="4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রবীন্দ্রনাথ</a:t>
            </a:r>
            <a:r>
              <a:rPr lang="en-US" sz="4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ঠাকুর</a:t>
            </a:r>
            <a:r>
              <a:rPr lang="en-US" sz="4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‘</a:t>
            </a:r>
            <a:r>
              <a:rPr lang="en-US" sz="44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নোবেল</a:t>
            </a:r>
            <a:r>
              <a:rPr lang="en-US" sz="4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’</a:t>
            </a:r>
          </a:p>
          <a:p>
            <a:pPr algn="ctr" eaLnBrk="1" hangingPunct="1">
              <a:defRPr/>
            </a:pPr>
            <a:r>
              <a:rPr lang="en-US" sz="44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পুরস্কার</a:t>
            </a:r>
            <a:r>
              <a:rPr lang="en-US" sz="4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লাভ</a:t>
            </a:r>
            <a:r>
              <a:rPr lang="en-US" sz="4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করেন</a:t>
            </a:r>
            <a:r>
              <a:rPr lang="en-US" sz="4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en-US" sz="4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8800371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87</TotalTime>
  <Words>447</Words>
  <Application>Microsoft Office PowerPoint</Application>
  <PresentationFormat>On-screen Show (4:3)</PresentationFormat>
  <Paragraphs>81</Paragraphs>
  <Slides>20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2" baseType="lpstr">
      <vt:lpstr>Office Theme</vt:lpstr>
      <vt:lpstr>Package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ধন্যবাদ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toshiba</dc:creator>
  <cp:lastModifiedBy>toshiba</cp:lastModifiedBy>
  <cp:revision>20</cp:revision>
  <dcterms:created xsi:type="dcterms:W3CDTF">2020-03-30T14:40:36Z</dcterms:created>
  <dcterms:modified xsi:type="dcterms:W3CDTF">2020-04-04T02:29:25Z</dcterms:modified>
</cp:coreProperties>
</file>