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3" r:id="rId2"/>
    <p:sldId id="284" r:id="rId3"/>
    <p:sldId id="259" r:id="rId4"/>
    <p:sldId id="261" r:id="rId5"/>
    <p:sldId id="285" r:id="rId6"/>
    <p:sldId id="262" r:id="rId7"/>
    <p:sldId id="264" r:id="rId8"/>
    <p:sldId id="279" r:id="rId9"/>
    <p:sldId id="276" r:id="rId10"/>
    <p:sldId id="277" r:id="rId11"/>
    <p:sldId id="275" r:id="rId12"/>
    <p:sldId id="265" r:id="rId13"/>
    <p:sldId id="267" r:id="rId14"/>
    <p:sldId id="280" r:id="rId15"/>
    <p:sldId id="268" r:id="rId16"/>
    <p:sldId id="269" r:id="rId17"/>
    <p:sldId id="270" r:id="rId18"/>
    <p:sldId id="271" r:id="rId19"/>
    <p:sldId id="274" r:id="rId20"/>
    <p:sldId id="282" r:id="rId21"/>
    <p:sldId id="273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26B"/>
    <a:srgbClr val="FFFF99"/>
    <a:srgbClr val="FF66CC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302" y="-86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F2A37-27D9-40EC-B962-19D3C17ACFC8}">
      <dsp:nvSpPr>
        <dsp:cNvPr id="0" name=""/>
        <dsp:cNvSpPr/>
      </dsp:nvSpPr>
      <dsp:spPr>
        <a:xfrm>
          <a:off x="4929901" y="1834440"/>
          <a:ext cx="2331653" cy="2016974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অর্থ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উর্পাজন</a:t>
          </a:r>
          <a:endParaRPr lang="en-US" sz="48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6289" y="2168681"/>
        <a:ext cx="1558877" cy="1348492"/>
      </dsp:txXfrm>
    </dsp:sp>
    <dsp:sp modelId="{AF154F28-FBCB-479E-9529-D605E103B2E6}">
      <dsp:nvSpPr>
        <dsp:cNvPr id="0" name=""/>
        <dsp:cNvSpPr/>
      </dsp:nvSpPr>
      <dsp:spPr>
        <a:xfrm>
          <a:off x="6389965" y="869454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D2AB1-7EB3-4038-9510-D910DBD20501}">
      <dsp:nvSpPr>
        <dsp:cNvPr id="0" name=""/>
        <dsp:cNvSpPr/>
      </dsp:nvSpPr>
      <dsp:spPr>
        <a:xfrm>
          <a:off x="5130636" y="0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শিক্ষক</a:t>
          </a:r>
          <a:endParaRPr lang="en-US" sz="28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5447292" y="273945"/>
        <a:ext cx="1277461" cy="1105153"/>
      </dsp:txXfrm>
    </dsp:sp>
    <dsp:sp modelId="{2406F7C1-5B11-44AE-9081-A6E2695F143E}">
      <dsp:nvSpPr>
        <dsp:cNvPr id="0" name=""/>
        <dsp:cNvSpPr/>
      </dsp:nvSpPr>
      <dsp:spPr>
        <a:xfrm>
          <a:off x="7416673" y="2286511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232DD-DD32-4358-BE1D-D3813EBA01E4}">
      <dsp:nvSpPr>
        <dsp:cNvPr id="0" name=""/>
        <dsp:cNvSpPr/>
      </dsp:nvSpPr>
      <dsp:spPr>
        <a:xfrm>
          <a:off x="6897082" y="1016732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বাস চালক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7213738" y="1290677"/>
        <a:ext cx="1277461" cy="1105153"/>
      </dsp:txXfrm>
    </dsp:sp>
    <dsp:sp modelId="{606D9831-BA1B-4562-A506-6DDF9463C674}">
      <dsp:nvSpPr>
        <dsp:cNvPr id="0" name=""/>
        <dsp:cNvSpPr/>
      </dsp:nvSpPr>
      <dsp:spPr>
        <a:xfrm>
          <a:off x="6703455" y="3886102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40E35-6F43-4540-A914-83DD1505EAE0}">
      <dsp:nvSpPr>
        <dsp:cNvPr id="0" name=""/>
        <dsp:cNvSpPr/>
      </dsp:nvSpPr>
      <dsp:spPr>
        <a:xfrm>
          <a:off x="6897082" y="3015511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 বিক্রেতা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7213738" y="3289456"/>
        <a:ext cx="1277461" cy="1105153"/>
      </dsp:txXfrm>
    </dsp:sp>
    <dsp:sp modelId="{1BC73014-50BE-4862-8487-D10DF32D41AF}">
      <dsp:nvSpPr>
        <dsp:cNvPr id="0" name=""/>
        <dsp:cNvSpPr/>
      </dsp:nvSpPr>
      <dsp:spPr>
        <a:xfrm>
          <a:off x="4934240" y="4052146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0B41A-B3BD-4425-8B1A-B585D0BEF4B5}">
      <dsp:nvSpPr>
        <dsp:cNvPr id="0" name=""/>
        <dsp:cNvSpPr/>
      </dsp:nvSpPr>
      <dsp:spPr>
        <a:xfrm>
          <a:off x="5144680" y="4033381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মুচি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5461336" y="4307326"/>
        <a:ext cx="1277461" cy="1105153"/>
      </dsp:txXfrm>
    </dsp:sp>
    <dsp:sp modelId="{3987AC83-60AF-46D8-A710-F6D37045A860}">
      <dsp:nvSpPr>
        <dsp:cNvPr id="0" name=""/>
        <dsp:cNvSpPr/>
      </dsp:nvSpPr>
      <dsp:spPr>
        <a:xfrm>
          <a:off x="3890718" y="2635657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1FDE-FD82-4216-AF9A-03622F53E12C}">
      <dsp:nvSpPr>
        <dsp:cNvPr id="0" name=""/>
        <dsp:cNvSpPr/>
      </dsp:nvSpPr>
      <dsp:spPr>
        <a:xfrm>
          <a:off x="3384143" y="3016648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চাকরি</a:t>
          </a:r>
          <a:endParaRPr lang="en-US" sz="42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3700799" y="3290593"/>
        <a:ext cx="1277461" cy="1105153"/>
      </dsp:txXfrm>
    </dsp:sp>
    <dsp:sp modelId="{702942B2-2618-4BD2-87AA-4E3AE053CEB9}">
      <dsp:nvSpPr>
        <dsp:cNvPr id="0" name=""/>
        <dsp:cNvSpPr/>
      </dsp:nvSpPr>
      <dsp:spPr>
        <a:xfrm>
          <a:off x="3384143" y="1014458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US" sz="42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0799" y="1288403"/>
        <a:ext cx="1277461" cy="1105153"/>
      </dsp:txXfrm>
    </dsp:sp>
  </dsp:spTree>
</dsp:drawing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34397-1158-433F-A059-456DFCB07A5A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93910-949A-4A34-84E5-18ED78395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64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24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32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33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42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2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85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3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97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20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92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2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20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1105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sn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24" y="685800"/>
            <a:ext cx="3908795" cy="4491799"/>
          </a:xfrm>
          <a:prstGeom prst="rect">
            <a:avLst/>
          </a:prstGeom>
        </p:spPr>
      </p:pic>
      <p:pic>
        <p:nvPicPr>
          <p:cNvPr id="7" name="Picture 6" descr="podm.jpg"/>
          <p:cNvPicPr>
            <a:picLocks noChangeAspect="1"/>
          </p:cNvPicPr>
          <p:nvPr/>
        </p:nvPicPr>
        <p:blipFill>
          <a:blip r:embed="rId3"/>
          <a:srcRect l="25391" t="25234" r="23154" b="15854"/>
          <a:stretch>
            <a:fillRect/>
          </a:stretch>
        </p:blipFill>
        <p:spPr>
          <a:xfrm>
            <a:off x="1117995" y="670560"/>
            <a:ext cx="3118725" cy="4450080"/>
          </a:xfrm>
          <a:prstGeom prst="rect">
            <a:avLst/>
          </a:prstGeom>
          <a:effectLst/>
        </p:spPr>
      </p:pic>
      <p:pic>
        <p:nvPicPr>
          <p:cNvPr id="9" name="Picture 8" descr="podm.jpg"/>
          <p:cNvPicPr>
            <a:picLocks noChangeAspect="1"/>
          </p:cNvPicPr>
          <p:nvPr/>
        </p:nvPicPr>
        <p:blipFill>
          <a:blip r:embed="rId3"/>
          <a:srcRect l="25391" t="25234" r="23154" b="15854"/>
          <a:stretch>
            <a:fillRect/>
          </a:stretch>
        </p:blipFill>
        <p:spPr>
          <a:xfrm>
            <a:off x="8117029" y="701040"/>
            <a:ext cx="3008171" cy="4450080"/>
          </a:xfrm>
          <a:prstGeom prst="rect">
            <a:avLst/>
          </a:prstGeom>
          <a:effectLst/>
        </p:spPr>
      </p:pic>
      <p:sp>
        <p:nvSpPr>
          <p:cNvPr id="5" name="Rectangle 4"/>
          <p:cNvSpPr/>
          <p:nvPr/>
        </p:nvSpPr>
        <p:spPr>
          <a:xfrm>
            <a:off x="579120" y="5225534"/>
            <a:ext cx="10927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মাল্টিমিডিয়া </a:t>
            </a:r>
            <a:r>
              <a:rPr lang="en-US" sz="6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xmlns:lc="http://schemas.openxmlformats.org/drawingml/2006/lockedCanvas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025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3.7037E-7 L -0.00364 -0.14329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2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mw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" y="594360"/>
            <a:ext cx="3787140" cy="2738723"/>
          </a:xfrm>
          <a:prstGeom prst="rect">
            <a:avLst/>
          </a:prstGeom>
        </p:spPr>
      </p:pic>
      <p:pic>
        <p:nvPicPr>
          <p:cNvPr id="3" name="Picture 2" descr="k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48" y="609600"/>
            <a:ext cx="3917815" cy="2727960"/>
          </a:xfrm>
          <a:prstGeom prst="rect">
            <a:avLst/>
          </a:prstGeom>
        </p:spPr>
      </p:pic>
      <p:pic>
        <p:nvPicPr>
          <p:cNvPr id="4" name="Picture 3" descr="laxm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" y="3699511"/>
            <a:ext cx="2076937" cy="2274569"/>
          </a:xfrm>
          <a:prstGeom prst="rect">
            <a:avLst/>
          </a:prstGeom>
        </p:spPr>
      </p:pic>
      <p:pic>
        <p:nvPicPr>
          <p:cNvPr id="6" name="Picture 5" descr="Sorosot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29800" y="3822070"/>
            <a:ext cx="1686657" cy="2197730"/>
          </a:xfrm>
          <a:prstGeom prst="rect">
            <a:avLst/>
          </a:prstGeom>
        </p:spPr>
      </p:pic>
      <p:pic>
        <p:nvPicPr>
          <p:cNvPr id="7" name="Picture 6" descr="durga-mata-ima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51691" y="594360"/>
            <a:ext cx="3167869" cy="272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3230880"/>
            <a:ext cx="298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ব্রহ্মা, বিষ্ণু, শিব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520" y="3322320"/>
            <a:ext cx="298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1080" y="3230880"/>
            <a:ext cx="298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দূর্গা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120" y="5913120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লক্ষ্মী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3560" y="5882640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সরস্বতী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3823454"/>
            <a:ext cx="63703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ছবিগুলোতে আমরা ঈশ্বরের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ধরনের রূপ দেখতে পাচ্ছি?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49040" y="5088374"/>
            <a:ext cx="4541520" cy="1428214"/>
          </a:xfrm>
          <a:prstGeom prst="ellipse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সাকার রূপ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6278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1880" y="594360"/>
            <a:ext cx="5318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নিরাকার উপাসনা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upason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3181" y="1755865"/>
            <a:ext cx="4056017" cy="3120935"/>
          </a:xfrm>
          <a:prstGeom prst="rect">
            <a:avLst/>
          </a:prstGeom>
        </p:spPr>
      </p:pic>
      <p:pic>
        <p:nvPicPr>
          <p:cNvPr id="4" name="Picture 3" descr="prathon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840" y="1732510"/>
            <a:ext cx="3048000" cy="3172691"/>
          </a:xfrm>
          <a:prstGeom prst="rect">
            <a:avLst/>
          </a:prstGeom>
        </p:spPr>
      </p:pic>
      <p:pic>
        <p:nvPicPr>
          <p:cNvPr id="7" name="Picture 6" descr="jop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40" y="1767840"/>
            <a:ext cx="3093720" cy="3143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5135880"/>
            <a:ext cx="10789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ছবিগুলোতে আমরা কোন ধরনের উপাসনা দেখতে পাচ্ছি?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94012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1" y="394454"/>
            <a:ext cx="6248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নিরাকার উপাসনা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440" y="1567934"/>
            <a:ext cx="104089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ঈশ্বরকে নিরাকারভাবেও উপাসনা করা যায়। নিরাকার উপাসনায় ভক্ত নিজের আন্তরে ঈশ্বরকে অনুভব করেন। ঈশ্বরের নাম জপ করেন অর্থাৎ নীরবে ঈশ্বরের নাম মনে মনে উচ্চারণ করেন। ঈশ্বরের নাম কীর্তন করেন।তাঁর স্তব-স্তুতি করে তাঁর নিকট প্রার্থনা জানান। নিজের ও জগতের কল্যাণ কামনা করেন।</a:t>
            </a:r>
            <a:endParaRPr lang="en-US" sz="48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95836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" y="4295894"/>
            <a:ext cx="11094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উপাসনার পদ্ধতি সাকার বা নিরাকার যা-ই হোক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না-কেন, সবই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ঈশ্বরের উপাসনা।সুতারাং ঈশ্বরকে সাকার ও নিরাকার দুভাবেই উপাসনা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 যায়। নিরাকার ব্রহ্মই প্রয়োজনে সাকার রূপ ধারণ করেন।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 descr="upasona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670" y="1202741"/>
            <a:ext cx="4887210" cy="3140659"/>
          </a:xfrm>
          <a:prstGeom prst="rect">
            <a:avLst/>
          </a:prstGeom>
        </p:spPr>
      </p:pic>
      <p:pic>
        <p:nvPicPr>
          <p:cNvPr id="4" name="Picture 3" descr="dhan 3.jpg"/>
          <p:cNvPicPr>
            <a:picLocks noChangeAspect="1"/>
          </p:cNvPicPr>
          <p:nvPr/>
        </p:nvPicPr>
        <p:blipFill>
          <a:blip r:embed="rId3"/>
          <a:srcRect l="24703" t="-154"/>
          <a:stretch>
            <a:fillRect/>
          </a:stretch>
        </p:blipFill>
        <p:spPr>
          <a:xfrm>
            <a:off x="868680" y="1119566"/>
            <a:ext cx="4861560" cy="3219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" y="57912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নিরাকার রূপে ঈশ্বরের ধ্যান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609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সাকার রূপে ঈশ্বরের পূজা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54250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7640" y="462383"/>
            <a:ext cx="4861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7360" y="1385054"/>
            <a:ext cx="89611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EE426B"/>
                </a:solidFill>
                <a:latin typeface="NikoshBAN" pitchFamily="2" charset="0"/>
                <a:cs typeface="NikoshBAN" pitchFamily="2" charset="0"/>
              </a:rPr>
              <a:t>সাকার দলঃ</a:t>
            </a:r>
          </a:p>
          <a:p>
            <a:r>
              <a:rPr lang="bn-BD" sz="4800" dirty="0" smtClean="0">
                <a:solidFill>
                  <a:srgbClr val="EE426B"/>
                </a:solidFill>
                <a:latin typeface="NikoshBAN" pitchFamily="2" charset="0"/>
                <a:cs typeface="NikoshBAN" pitchFamily="2" charset="0"/>
              </a:rPr>
              <a:t>১। ঈশ্বরের সাকার রূপ কী? সাকার রূপের ৩টি নাম লেখ।</a:t>
            </a:r>
          </a:p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নিরাকার দলঃ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কীভাবে নিরাকার উপাসনা করতে হয়? ৩টি বাক্যে লেখ।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9801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80" y="4585454"/>
            <a:ext cx="10911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EE426B"/>
                </a:solidFill>
                <a:latin typeface="NikoshBAN" pitchFamily="2" charset="0"/>
                <a:cs typeface="NikoshBAN" pitchFamily="2" charset="0"/>
              </a:rPr>
              <a:t>উপাসনা</a:t>
            </a:r>
            <a:r>
              <a:rPr lang="en-US" sz="3200" dirty="0" smtClean="0">
                <a:solidFill>
                  <a:srgbClr val="EE426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EE426B"/>
                </a:solidFill>
                <a:latin typeface="NikoshBAN" pitchFamily="2" charset="0"/>
                <a:cs typeface="NikoshBAN" pitchFamily="2" charset="0"/>
              </a:rPr>
              <a:t>একটি নিত্যকর্ম। প্রতিদিন সকাল, দুপুর ও সন্ধ্যায় তিনবার ঈশ্বরের উপাসনা করা কর্তব্য। উপাসনার জন্য আমাদের দেহ- মনের পবিত্রতা প্রয়োজন। পরিষ্কার-পরিচ্ছন্ন হয়ে উপাসনা করতে হয়। মন্দিরে বা ঘরে বসে উপাসনা করা যায়। </a:t>
            </a:r>
            <a:endParaRPr lang="en-US" sz="3200" dirty="0">
              <a:solidFill>
                <a:srgbClr val="EE426B"/>
              </a:solidFill>
            </a:endParaRPr>
          </a:p>
        </p:txBody>
      </p:sp>
      <p:pic>
        <p:nvPicPr>
          <p:cNvPr id="4" name="Picture 3" descr="upasona 3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023360" y="487680"/>
            <a:ext cx="3992880" cy="2910840"/>
          </a:xfrm>
          <a:prstGeom prst="rect">
            <a:avLst/>
          </a:prstGeom>
        </p:spPr>
      </p:pic>
      <p:pic>
        <p:nvPicPr>
          <p:cNvPr id="6" name="Picture 5" descr="stob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 t="610" r="8984"/>
          <a:stretch>
            <a:fillRect/>
          </a:stretch>
        </p:blipFill>
        <p:spPr>
          <a:xfrm>
            <a:off x="8138160" y="2026920"/>
            <a:ext cx="3550920" cy="2484120"/>
          </a:xfrm>
          <a:prstGeom prst="rect">
            <a:avLst/>
          </a:prstGeom>
        </p:spPr>
      </p:pic>
      <p:pic>
        <p:nvPicPr>
          <p:cNvPr id="7" name="Picture 6" descr="prathona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" y="2103120"/>
            <a:ext cx="3188970" cy="2532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6712" y="1219200"/>
            <a:ext cx="2805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সকালের উপাসনা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3305294"/>
            <a:ext cx="2758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দুপুরের উপাসনা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2481" y="1356360"/>
            <a:ext cx="281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সন্ধ্যার উপাসনা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059815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308" y="5118854"/>
            <a:ext cx="88264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উপাসনা করার জন্য অনেক আসন বা বসার পদ্ধতি আছে। তবে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পদ্মাসন ও সুখাসন উপাসনার জন্য বিশেষ উপযোগী। </a:t>
            </a:r>
            <a:endParaRPr lang="en-US" sz="3600" dirty="0"/>
          </a:p>
        </p:txBody>
      </p:sp>
      <p:pic>
        <p:nvPicPr>
          <p:cNvPr id="3" name="Picture 2" descr="podmason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3230880" y="1447800"/>
            <a:ext cx="2956560" cy="3596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ukh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6225540" y="1310640"/>
            <a:ext cx="3756660" cy="3779521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7106" y="3122414"/>
            <a:ext cx="1720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পদ্মাসন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84964" y="2512814"/>
            <a:ext cx="16690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সুখাসন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5206" y="379214"/>
            <a:ext cx="59458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উপাসনা করার জন্য আসন </a:t>
            </a:r>
            <a:endParaRPr lang="en-US" sz="5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15644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760" y="4585454"/>
            <a:ext cx="113543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একা বসে এবং আনেকে একসঙ্গে বসে উপাসনা করা যায়। আনেকে একসঙ্গে বসে উপাসনা </a:t>
            </a:r>
          </a:p>
          <a:p>
            <a:r>
              <a:rPr lang="bn-BD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করাকে সমবেত উপাসনা বলে। এজন্য সপ্তাহের একটা নির্দিষ্ট দিনে সকলে মন্দির বা </a:t>
            </a:r>
          </a:p>
          <a:p>
            <a:pPr algn="ctr"/>
            <a:r>
              <a:rPr lang="bn-BD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পবিত্র স্থানে মিলিত হয়ে একসঙ্গে বসে উপাসনা করতে হয়</a:t>
            </a:r>
            <a:endParaRPr lang="en-US" sz="3200" dirty="0"/>
          </a:p>
        </p:txBody>
      </p:sp>
      <p:pic>
        <p:nvPicPr>
          <p:cNvPr id="3" name="Picture 2" descr="upas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640080"/>
            <a:ext cx="4826000" cy="3048000"/>
          </a:xfrm>
          <a:prstGeom prst="rect">
            <a:avLst/>
          </a:prstGeom>
        </p:spPr>
      </p:pic>
      <p:pic>
        <p:nvPicPr>
          <p:cNvPr id="4" name="Picture 3" descr="upasona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655320"/>
            <a:ext cx="4579620" cy="3007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1267" y="3564374"/>
            <a:ext cx="2839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সমবেত উপাসনা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793867" y="3533894"/>
            <a:ext cx="2534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উপাসনা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89244288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328160"/>
            <a:ext cx="10927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উপাসনার সময় আমরা ঈশ্বরের স্তুতি বা প্রশংসা করি। ঈশ্বরের মহিমা চিন্তা করি। উপাসনা করলে দেহ-মন পবিত্র হয়। উপাসনা আমাদেরকে সৎপথে বা ধর্মপথে পরিচালিত করে। তাই সৎপথে চলার জন্য আমরা নিয়মিত উপাসনা করব। ঈশ্বরের নিকট শক্তি প্রাথনা করব। নিজের ও আন্যের মঙ্গল কামনা করব।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romw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440" y="518160"/>
            <a:ext cx="6019800" cy="3688080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5" name="Picture 4" descr="podm.jpg"/>
          <p:cNvPicPr>
            <a:picLocks noChangeAspect="1"/>
          </p:cNvPicPr>
          <p:nvPr/>
        </p:nvPicPr>
        <p:blipFill>
          <a:blip r:embed="rId3"/>
          <a:srcRect l="25391" t="25234" r="23154" b="15854"/>
          <a:stretch>
            <a:fillRect/>
          </a:stretch>
        </p:blipFill>
        <p:spPr>
          <a:xfrm>
            <a:off x="838200" y="1706880"/>
            <a:ext cx="2321916" cy="24384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6" name="Picture 5" descr="podm.jpg"/>
          <p:cNvPicPr>
            <a:picLocks noChangeAspect="1"/>
          </p:cNvPicPr>
          <p:nvPr/>
        </p:nvPicPr>
        <p:blipFill>
          <a:blip r:embed="rId3"/>
          <a:srcRect l="25391" t="25234" r="23154" b="15854"/>
          <a:stretch>
            <a:fillRect/>
          </a:stretch>
        </p:blipFill>
        <p:spPr>
          <a:xfrm>
            <a:off x="9144000" y="1752600"/>
            <a:ext cx="2321916" cy="24384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820923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662" y="670560"/>
            <a:ext cx="912325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২৩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9354438059_a8ac9c9cc7_b-250x180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3876463" y="1542372"/>
            <a:ext cx="7543800" cy="4599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20200112_201028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 rot="5400000">
            <a:off x="372690" y="2385434"/>
            <a:ext cx="3779837" cy="2665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234953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91231_172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952399"/>
            <a:ext cx="2949275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72440" y="3710839"/>
            <a:ext cx="51358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উজ্বল</a:t>
            </a:r>
            <a:r>
              <a:rPr lang="en-US" sz="4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মাজুমদার</a:t>
            </a:r>
            <a:endParaRPr lang="en-US" sz="48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200112_201028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 rot="5400000">
            <a:off x="8511381" y="1135225"/>
            <a:ext cx="1844358" cy="1645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71613" y="1080254"/>
            <a:ext cx="3812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5120" y="2964359"/>
            <a:ext cx="4983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4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40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হিন্দুধর্ম ও নৈতিক শিক্ষা </a:t>
            </a:r>
            <a:endParaRPr lang="en-US" sz="40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উপসনা ও প্রার্থনা 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উপসনা।</a:t>
            </a:r>
            <a:r>
              <a:rPr lang="bn-IN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0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00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74397" y="3698002"/>
            <a:ext cx="3982243" cy="11582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60259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73881" y="434707"/>
            <a:ext cx="32021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680" y="1811774"/>
            <a:ext cx="9829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শুন্যস্থান পূরণ করঃ</a:t>
            </a:r>
          </a:p>
          <a:p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 ঈশ্বরের সাকার রূপ হচ্ছে বিভিন্ন...............।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 নিরাকার ব্রহ্মই প্রয়োজনে ............... রূপ ধারণ করেন।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 আনেকে একসঙ্গে বসে উপাসনা করাকে ............ উপাসনা বলে।</a:t>
            </a:r>
            <a:endParaRPr lang="en-US" sz="3600" dirty="0" smtClean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3200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দেব-দেবী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8722" y="3732014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সাকার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458887" y="4311134"/>
            <a:ext cx="1133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সমবেত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1980445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20" y="3749040"/>
            <a:ext cx="99822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pPr algn="ctr"/>
            <a:r>
              <a:rPr lang="bn-BD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উপাসনার উপকারিতা কী তা লিখে আনবে।</a:t>
            </a:r>
            <a:endParaRPr lang="en-US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tob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3609707" y="624839"/>
            <a:ext cx="5046613" cy="320824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743368" y="1188720"/>
            <a:ext cx="2686632" cy="2000056"/>
            <a:chOff x="736168" y="573437"/>
            <a:chExt cx="2340245" cy="1704813"/>
          </a:xfrm>
        </p:grpSpPr>
        <p:sp>
          <p:nvSpPr>
            <p:cNvPr id="8" name="Freeform 7"/>
            <p:cNvSpPr/>
            <p:nvPr/>
          </p:nvSpPr>
          <p:spPr>
            <a:xfrm>
              <a:off x="1131376" y="1162372"/>
              <a:ext cx="1549831" cy="1115878"/>
            </a:xfrm>
            <a:custGeom>
              <a:avLst/>
              <a:gdLst>
                <a:gd name="connsiteX0" fmla="*/ 503695 w 1549831"/>
                <a:gd name="connsiteY0" fmla="*/ 302215 h 1115878"/>
                <a:gd name="connsiteX1" fmla="*/ 503695 w 1549831"/>
                <a:gd name="connsiteY1" fmla="*/ 1030634 h 1115878"/>
                <a:gd name="connsiteX2" fmla="*/ 1046135 w 1549831"/>
                <a:gd name="connsiteY2" fmla="*/ 1030634 h 1115878"/>
                <a:gd name="connsiteX3" fmla="*/ 1046135 w 1549831"/>
                <a:gd name="connsiteY3" fmla="*/ 302215 h 1115878"/>
                <a:gd name="connsiteX4" fmla="*/ 0 w 1549831"/>
                <a:gd name="connsiteY4" fmla="*/ 0 h 1115878"/>
                <a:gd name="connsiteX5" fmla="*/ 1549831 w 1549831"/>
                <a:gd name="connsiteY5" fmla="*/ 0 h 1115878"/>
                <a:gd name="connsiteX6" fmla="*/ 1549831 w 1549831"/>
                <a:gd name="connsiteY6" fmla="*/ 1115878 h 1115878"/>
                <a:gd name="connsiteX7" fmla="*/ 0 w 1549831"/>
                <a:gd name="connsiteY7" fmla="*/ 1115878 h 111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9831" h="1115878">
                  <a:moveTo>
                    <a:pt x="503695" y="302215"/>
                  </a:moveTo>
                  <a:lnTo>
                    <a:pt x="503695" y="1030634"/>
                  </a:lnTo>
                  <a:lnTo>
                    <a:pt x="1046135" y="1030634"/>
                  </a:lnTo>
                  <a:lnTo>
                    <a:pt x="1046135" y="302215"/>
                  </a:lnTo>
                  <a:close/>
                  <a:moveTo>
                    <a:pt x="0" y="0"/>
                  </a:moveTo>
                  <a:lnTo>
                    <a:pt x="1549831" y="0"/>
                  </a:lnTo>
                  <a:lnTo>
                    <a:pt x="1549831" y="1115878"/>
                  </a:lnTo>
                  <a:lnTo>
                    <a:pt x="0" y="1115878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736168" y="573437"/>
              <a:ext cx="2340245" cy="697424"/>
            </a:xfrm>
            <a:prstGeom prst="triangl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7608" y="1203960"/>
            <a:ext cx="2686632" cy="2000056"/>
            <a:chOff x="736168" y="573437"/>
            <a:chExt cx="2340245" cy="1704813"/>
          </a:xfrm>
        </p:grpSpPr>
        <p:sp>
          <p:nvSpPr>
            <p:cNvPr id="14" name="Freeform 13"/>
            <p:cNvSpPr/>
            <p:nvPr/>
          </p:nvSpPr>
          <p:spPr>
            <a:xfrm>
              <a:off x="1131376" y="1162372"/>
              <a:ext cx="1549831" cy="1115878"/>
            </a:xfrm>
            <a:custGeom>
              <a:avLst/>
              <a:gdLst>
                <a:gd name="connsiteX0" fmla="*/ 503695 w 1549831"/>
                <a:gd name="connsiteY0" fmla="*/ 302215 h 1115878"/>
                <a:gd name="connsiteX1" fmla="*/ 503695 w 1549831"/>
                <a:gd name="connsiteY1" fmla="*/ 1030634 h 1115878"/>
                <a:gd name="connsiteX2" fmla="*/ 1046135 w 1549831"/>
                <a:gd name="connsiteY2" fmla="*/ 1030634 h 1115878"/>
                <a:gd name="connsiteX3" fmla="*/ 1046135 w 1549831"/>
                <a:gd name="connsiteY3" fmla="*/ 302215 h 1115878"/>
                <a:gd name="connsiteX4" fmla="*/ 0 w 1549831"/>
                <a:gd name="connsiteY4" fmla="*/ 0 h 1115878"/>
                <a:gd name="connsiteX5" fmla="*/ 1549831 w 1549831"/>
                <a:gd name="connsiteY5" fmla="*/ 0 h 1115878"/>
                <a:gd name="connsiteX6" fmla="*/ 1549831 w 1549831"/>
                <a:gd name="connsiteY6" fmla="*/ 1115878 h 1115878"/>
                <a:gd name="connsiteX7" fmla="*/ 0 w 1549831"/>
                <a:gd name="connsiteY7" fmla="*/ 1115878 h 111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9831" h="1115878">
                  <a:moveTo>
                    <a:pt x="503695" y="302215"/>
                  </a:moveTo>
                  <a:lnTo>
                    <a:pt x="503695" y="1030634"/>
                  </a:lnTo>
                  <a:lnTo>
                    <a:pt x="1046135" y="1030634"/>
                  </a:lnTo>
                  <a:lnTo>
                    <a:pt x="1046135" y="302215"/>
                  </a:lnTo>
                  <a:close/>
                  <a:moveTo>
                    <a:pt x="0" y="0"/>
                  </a:moveTo>
                  <a:lnTo>
                    <a:pt x="1549831" y="0"/>
                  </a:lnTo>
                  <a:lnTo>
                    <a:pt x="1549831" y="1115878"/>
                  </a:lnTo>
                  <a:lnTo>
                    <a:pt x="0" y="1115878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36168" y="573437"/>
              <a:ext cx="2340245" cy="697424"/>
            </a:xfrm>
            <a:prstGeom prst="triangl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85380121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thona 1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313207" y="931653"/>
            <a:ext cx="3709359" cy="3873007"/>
          </a:xfrm>
          <a:prstGeom prst="rect">
            <a:avLst/>
          </a:prstGeom>
          <a:effectLst/>
        </p:spPr>
      </p:pic>
      <p:pic>
        <p:nvPicPr>
          <p:cNvPr id="3" name="Picture 2" descr="red-blue-flow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080" y="1250544"/>
            <a:ext cx="2286000" cy="4053840"/>
          </a:xfrm>
          <a:prstGeom prst="rect">
            <a:avLst/>
          </a:prstGeom>
        </p:spPr>
      </p:pic>
      <p:pic>
        <p:nvPicPr>
          <p:cNvPr id="4" name="Picture 3" descr="red-blue-flow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880" y="1249680"/>
            <a:ext cx="2286000" cy="4053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3412" y="4642009"/>
            <a:ext cx="1048972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13800" b="1" dirty="0">
              <a:ln w="11430"/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3815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1316" y="548640"/>
            <a:ext cx="5665123" cy="193548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0040" y="2606040"/>
            <a:ext cx="7345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উপসনা কী তা বলতে পারবে;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উপসনা করার পদ্ধতি বলতে ও লিখতে পারবে;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সাকার ও নিরাকার উপসনা বর্ণনা করতে পারবে;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উপসনার উপকারিতা বলতে ও লিখতে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oroso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19" y="1283068"/>
            <a:ext cx="3079951" cy="4111892"/>
          </a:xfrm>
          <a:prstGeom prst="ellipse">
            <a:avLst/>
          </a:prstGeom>
          <a:ln w="762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ross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0809955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875" y="5348707"/>
            <a:ext cx="7431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তোমরা কি দেখতে পেলে?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6712" y="800153"/>
            <a:ext cx="743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48840" y="2255521"/>
          <a:ext cx="8336280" cy="1325879"/>
        </p:xfrm>
        <a:graphic>
          <a:graphicData uri="http://schemas.openxmlformats.org/presentationml/2006/ole">
            <p:oleObj spid="_x0000_s1026" name="Packager Shell Object" showAsIcon="1" r:id="rId3" imgW="10746720" imgH="86364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5003402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asona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58240"/>
            <a:ext cx="4693920" cy="2583862"/>
          </a:xfrm>
          <a:prstGeom prst="rect">
            <a:avLst/>
          </a:prstGeom>
        </p:spPr>
      </p:pic>
      <p:pic>
        <p:nvPicPr>
          <p:cNvPr id="3" name="Picture 2" descr="upasona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040" y="3611880"/>
            <a:ext cx="4541520" cy="2769870"/>
          </a:xfrm>
          <a:prstGeom prst="rect">
            <a:avLst/>
          </a:prstGeom>
        </p:spPr>
      </p:pic>
      <p:pic>
        <p:nvPicPr>
          <p:cNvPr id="5" name="Picture 4" descr="upason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3756660"/>
            <a:ext cx="4632960" cy="2667000"/>
          </a:xfrm>
          <a:prstGeom prst="rect">
            <a:avLst/>
          </a:prstGeom>
        </p:spPr>
      </p:pic>
      <p:pic>
        <p:nvPicPr>
          <p:cNvPr id="6" name="Picture 5" descr="u 1.jpg"/>
          <p:cNvPicPr>
            <a:picLocks noChangeAspect="1"/>
          </p:cNvPicPr>
          <p:nvPr/>
        </p:nvPicPr>
        <p:blipFill>
          <a:blip r:embed="rId5"/>
          <a:srcRect t="13436" b="13718"/>
          <a:stretch>
            <a:fillRect/>
          </a:stretch>
        </p:blipFill>
        <p:spPr>
          <a:xfrm>
            <a:off x="7193280" y="1188720"/>
            <a:ext cx="4541520" cy="2407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49240" y="1598414"/>
            <a:ext cx="1691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 </a:t>
            </a: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8912" y="257294"/>
            <a:ext cx="480208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কিছু ছবি দেখি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4251960"/>
            <a:ext cx="2425140" cy="1168539"/>
          </a:xfrm>
          <a:prstGeom prst="ellipse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উপাসনা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5710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053840"/>
            <a:ext cx="9387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উপাসনা অর্থ ঈশ্বরকে স্মরণ করা। একাগ্রচিত্রে ঈশ্বরকে ডাকা। ঈশ্বরের আরাধনা করা। উপাসনা ধর্মপালনের অন্যতম প্রধান অঙ্গ বা পদ্ধতি। ধ্যান, জপ, কীর্তন, পূজা, স্তব-স্তুতি, প্রার্থনা প্রভৃতি পদ্ধতিতে উপাসনা করা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uj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668818"/>
            <a:ext cx="4663440" cy="3359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98270" y="1066800"/>
            <a:ext cx="1832610" cy="252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9160" y="1234440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163534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5160" y="5410200"/>
            <a:ext cx="633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একাগ্রচিত্রে ঈশ্বরের চিন্তা করার নাম ধ্যান।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360" y="5394960"/>
            <a:ext cx="633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নীরবে ঈশ্বরের নাম উচ্চারণ করাকে বলে জপ।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1" y="5438894"/>
            <a:ext cx="7665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সরবে ঈশ্বরের নাম উচ্চারণ বা গুণগান করার নাম কীর্তন।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813561" y="5484614"/>
            <a:ext cx="8732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ঈশ্বরের প্রশংসা করে তাঁর নাম উচ্চারণ করাকে বলা হয় স্তব বা স্তুতি</a:t>
            </a:r>
            <a:endParaRPr lang="en-US" sz="3200" dirty="0"/>
          </a:p>
        </p:txBody>
      </p:sp>
      <p:pic>
        <p:nvPicPr>
          <p:cNvPr id="7" name="Picture 6" descr="dhan 1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2630855" y="655320"/>
            <a:ext cx="6870495" cy="4572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jop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440" y="634276"/>
            <a:ext cx="4312920" cy="4623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kriton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360" y="640080"/>
            <a:ext cx="6898640" cy="4602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stob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849" y="609599"/>
            <a:ext cx="7009515" cy="46939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3212457" y="805934"/>
            <a:ext cx="1191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ধ্যান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2323705" y="775454"/>
            <a:ext cx="8723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জপ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2548355" y="1964174"/>
            <a:ext cx="1207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কীর্তন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4858560" y="4372094"/>
            <a:ext cx="1954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স্তব বা স্তুতি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60701386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6560" y="501134"/>
            <a:ext cx="6842760" cy="221599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3800" b="1" dirty="0">
              <a:blipFill>
                <a:blip r:embed="rId2"/>
                <a:stretch>
                  <a:fillRect/>
                </a:stretch>
              </a:blip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4240" y="3061454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উপাসনা বলতে কী বোঝ?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উপাসনা করার ৩টি পদ্ধতির নাম লেখ।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45255799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8961" y="4067294"/>
            <a:ext cx="624829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সাকার উপাসনা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920" y="4783574"/>
            <a:ext cx="10286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‘সাকার’ অর্থ যার আকার বা রূপ আছে। আকার বা রূপের মাধ্যমে ঈশ্বরের আরাধনা করাই সাকার উপাসনা।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4" name="Picture 3" descr="st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1112520"/>
            <a:ext cx="5311140" cy="33680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 descr="upasona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929" y="1066800"/>
            <a:ext cx="4643307" cy="3398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109099" y="699254"/>
            <a:ext cx="9801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ছবিগুলোতে আমরা কোন ধরনের উপাসনা দেখতে পাচ্ছি?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66110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6000" dirty="0" smtClean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1185</TotalTime>
  <Words>599</Words>
  <Application>Microsoft Office PowerPoint</Application>
  <PresentationFormat>Custom</PresentationFormat>
  <Paragraphs>89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Theme1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BBGPS</cp:lastModifiedBy>
  <cp:revision>168</cp:revision>
  <dcterms:created xsi:type="dcterms:W3CDTF">2018-02-20T12:41:41Z</dcterms:created>
  <dcterms:modified xsi:type="dcterms:W3CDTF">2020-04-03T16:54:15Z</dcterms:modified>
</cp:coreProperties>
</file>