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6" r:id="rId12"/>
    <p:sldId id="277" r:id="rId13"/>
    <p:sldId id="278" r:id="rId14"/>
    <p:sldId id="279" r:id="rId15"/>
    <p:sldId id="265" r:id="rId16"/>
    <p:sldId id="272" r:id="rId17"/>
    <p:sldId id="266" r:id="rId18"/>
    <p:sldId id="267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2D95BC-912D-4880-AE38-0A57D86F73D5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58F562C-36BB-430C-A2AE-8FB9B4712E04}">
      <dgm:prSet/>
      <dgm:spPr/>
      <dgm:t>
        <a:bodyPr/>
        <a:lstStyle/>
        <a:p>
          <a:pPr algn="ctr" rtl="0"/>
          <a:r>
            <a:rPr lang="en-US" dirty="0" smtClean="0"/>
            <a:t>Dear Students </a:t>
          </a:r>
          <a:r>
            <a:rPr lang="en-US" dirty="0" err="1" smtClean="0"/>
            <a:t>আস্সালামু</a:t>
          </a:r>
          <a:r>
            <a:rPr lang="en-US" dirty="0" smtClean="0"/>
            <a:t> </a:t>
          </a:r>
          <a:r>
            <a:rPr lang="en-US" dirty="0" err="1" smtClean="0"/>
            <a:t>আলাইকুম</a:t>
          </a:r>
          <a:r>
            <a:rPr lang="en-US" dirty="0" smtClean="0"/>
            <a:t> </a:t>
          </a:r>
          <a:endParaRPr lang="en-US" dirty="0"/>
        </a:p>
      </dgm:t>
    </dgm:pt>
    <dgm:pt modelId="{D3AE1AC3-D98F-4EA4-8D38-B2528B65208C}" type="parTrans" cxnId="{4A2EF748-56CE-4C1E-9A79-8EAB7394E55A}">
      <dgm:prSet/>
      <dgm:spPr/>
      <dgm:t>
        <a:bodyPr/>
        <a:lstStyle/>
        <a:p>
          <a:pPr algn="ctr"/>
          <a:endParaRPr lang="en-US"/>
        </a:p>
      </dgm:t>
    </dgm:pt>
    <dgm:pt modelId="{1711F61D-4E69-4A53-8230-80F11DAB4A82}" type="sibTrans" cxnId="{4A2EF748-56CE-4C1E-9A79-8EAB7394E55A}">
      <dgm:prSet/>
      <dgm:spPr/>
      <dgm:t>
        <a:bodyPr/>
        <a:lstStyle/>
        <a:p>
          <a:pPr algn="ctr"/>
          <a:endParaRPr lang="en-US"/>
        </a:p>
      </dgm:t>
    </dgm:pt>
    <dgm:pt modelId="{080E0764-0020-44FB-A924-4E085ED0ABA2}" type="pres">
      <dgm:prSet presAssocID="{D82D95BC-912D-4880-AE38-0A57D86F73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95AD2C-9AB8-4455-B5C6-407169DBB860}" type="pres">
      <dgm:prSet presAssocID="{158F562C-36BB-430C-A2AE-8FB9B4712E0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2EF748-56CE-4C1E-9A79-8EAB7394E55A}" srcId="{D82D95BC-912D-4880-AE38-0A57D86F73D5}" destId="{158F562C-36BB-430C-A2AE-8FB9B4712E04}" srcOrd="0" destOrd="0" parTransId="{D3AE1AC3-D98F-4EA4-8D38-B2528B65208C}" sibTransId="{1711F61D-4E69-4A53-8230-80F11DAB4A82}"/>
    <dgm:cxn modelId="{A78B1DC8-C01F-414F-BEE0-901EDA4BE126}" type="presOf" srcId="{158F562C-36BB-430C-A2AE-8FB9B4712E04}" destId="{6995AD2C-9AB8-4455-B5C6-407169DBB860}" srcOrd="0" destOrd="0" presId="urn:microsoft.com/office/officeart/2005/8/layout/vList2"/>
    <dgm:cxn modelId="{A684E175-75BD-47A3-8EE5-1E9E10A38FBF}" type="presOf" srcId="{D82D95BC-912D-4880-AE38-0A57D86F73D5}" destId="{080E0764-0020-44FB-A924-4E085ED0ABA2}" srcOrd="0" destOrd="0" presId="urn:microsoft.com/office/officeart/2005/8/layout/vList2"/>
    <dgm:cxn modelId="{A3FFE32E-BB0A-4AED-8945-A1DF2CC5BBB3}" type="presParOf" srcId="{080E0764-0020-44FB-A924-4E085ED0ABA2}" destId="{6995AD2C-9AB8-4455-B5C6-407169DBB860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702F43-049B-42AA-8411-978F31F0677F}" type="doc">
      <dgm:prSet loTypeId="urn:microsoft.com/office/officeart/2005/8/layout/target3" loCatId="relationship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534B577-8B2B-4753-9B56-CB15DD35C972}">
      <dgm:prSet/>
      <dgm:spPr/>
      <dgm:t>
        <a:bodyPr/>
        <a:lstStyle/>
        <a:p>
          <a:pPr rtl="0"/>
          <a:r>
            <a:rPr lang="en-US" dirty="0" err="1" smtClean="0"/>
            <a:t>হিসাববিজ্ঞান</a:t>
          </a:r>
          <a:r>
            <a:rPr lang="en-US" dirty="0" smtClean="0"/>
            <a:t> ২য় </a:t>
          </a:r>
          <a:r>
            <a:rPr lang="en-US" dirty="0" err="1" smtClean="0"/>
            <a:t>পত্র</a:t>
          </a:r>
          <a:r>
            <a:rPr lang="en-US" dirty="0" smtClean="0"/>
            <a:t> (২৫৪)</a:t>
          </a:r>
          <a:endParaRPr lang="en-US" dirty="0"/>
        </a:p>
      </dgm:t>
    </dgm:pt>
    <dgm:pt modelId="{B9A74A64-DE81-4CCD-8A2B-777F68DEAD2F}" type="parTrans" cxnId="{9FF91DDF-35A3-407F-8898-31C692217FCD}">
      <dgm:prSet/>
      <dgm:spPr/>
      <dgm:t>
        <a:bodyPr/>
        <a:lstStyle/>
        <a:p>
          <a:endParaRPr lang="en-US"/>
        </a:p>
      </dgm:t>
    </dgm:pt>
    <dgm:pt modelId="{AE02F127-5197-4CAB-9E41-73BA9476EFA8}" type="sibTrans" cxnId="{9FF91DDF-35A3-407F-8898-31C692217FCD}">
      <dgm:prSet/>
      <dgm:spPr/>
      <dgm:t>
        <a:bodyPr/>
        <a:lstStyle/>
        <a:p>
          <a:endParaRPr lang="en-US"/>
        </a:p>
      </dgm:t>
    </dgm:pt>
    <dgm:pt modelId="{FF34EA4F-CBED-41CA-B59B-6B306EE1A3B7}">
      <dgm:prSet/>
      <dgm:spPr/>
      <dgm:t>
        <a:bodyPr/>
        <a:lstStyle/>
        <a:p>
          <a:pPr rtl="0"/>
          <a:r>
            <a:rPr lang="en-US" dirty="0" err="1" smtClean="0"/>
            <a:t>শ্রেণি</a:t>
          </a:r>
          <a:r>
            <a:rPr lang="en-US" dirty="0" smtClean="0"/>
            <a:t>: </a:t>
          </a:r>
          <a:r>
            <a:rPr lang="en-US" dirty="0" err="1" smtClean="0"/>
            <a:t>দ্বাদশ</a:t>
          </a:r>
          <a:endParaRPr lang="en-US" dirty="0"/>
        </a:p>
      </dgm:t>
    </dgm:pt>
    <dgm:pt modelId="{EAABBDDA-CF70-475F-A201-FB2C8DC87987}" type="parTrans" cxnId="{28C9FE6F-F54E-4AAA-9AE5-526E67DA409F}">
      <dgm:prSet/>
      <dgm:spPr/>
      <dgm:t>
        <a:bodyPr/>
        <a:lstStyle/>
        <a:p>
          <a:endParaRPr lang="en-US"/>
        </a:p>
      </dgm:t>
    </dgm:pt>
    <dgm:pt modelId="{BA234BB8-157D-4B89-AB97-C780D976775C}" type="sibTrans" cxnId="{28C9FE6F-F54E-4AAA-9AE5-526E67DA409F}">
      <dgm:prSet/>
      <dgm:spPr/>
      <dgm:t>
        <a:bodyPr/>
        <a:lstStyle/>
        <a:p>
          <a:endParaRPr lang="en-US"/>
        </a:p>
      </dgm:t>
    </dgm:pt>
    <dgm:pt modelId="{D4583B21-D493-4579-898A-34338AD6975D}">
      <dgm:prSet/>
      <dgm:spPr/>
      <dgm:t>
        <a:bodyPr/>
        <a:lstStyle/>
        <a:p>
          <a:pPr rtl="0"/>
          <a:r>
            <a:rPr lang="en-US" dirty="0" err="1" smtClean="0"/>
            <a:t>সময়</a:t>
          </a:r>
          <a:r>
            <a:rPr lang="en-US" dirty="0" smtClean="0"/>
            <a:t>: ৪৫ </a:t>
          </a:r>
          <a:r>
            <a:rPr lang="en-US" dirty="0" err="1" smtClean="0"/>
            <a:t>মিনিট</a:t>
          </a:r>
          <a:endParaRPr lang="en-US" dirty="0"/>
        </a:p>
      </dgm:t>
    </dgm:pt>
    <dgm:pt modelId="{81481A99-8B00-456C-BAAF-3773C3F1EB6A}" type="parTrans" cxnId="{DDDF4B9F-99CE-4DF4-887A-3D9B151A7659}">
      <dgm:prSet/>
      <dgm:spPr/>
      <dgm:t>
        <a:bodyPr/>
        <a:lstStyle/>
        <a:p>
          <a:endParaRPr lang="en-US"/>
        </a:p>
      </dgm:t>
    </dgm:pt>
    <dgm:pt modelId="{81FC1C11-D502-49C3-AE92-F2DF657BD808}" type="sibTrans" cxnId="{DDDF4B9F-99CE-4DF4-887A-3D9B151A7659}">
      <dgm:prSet/>
      <dgm:spPr/>
      <dgm:t>
        <a:bodyPr/>
        <a:lstStyle/>
        <a:p>
          <a:endParaRPr lang="en-US"/>
        </a:p>
      </dgm:t>
    </dgm:pt>
    <dgm:pt modelId="{F4C69FB6-F0E3-4C10-BFD2-78FA37F8E0E5}" type="pres">
      <dgm:prSet presAssocID="{78702F43-049B-42AA-8411-978F31F0677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E57CCA-3D6E-476C-906D-79F57D1F45A7}" type="pres">
      <dgm:prSet presAssocID="{A534B577-8B2B-4753-9B56-CB15DD35C972}" presName="circle1" presStyleLbl="node1" presStyleIdx="0" presStyleCnt="3"/>
      <dgm:spPr/>
    </dgm:pt>
    <dgm:pt modelId="{89E0AB90-E6C9-4A44-9651-EF9E1824A2A3}" type="pres">
      <dgm:prSet presAssocID="{A534B577-8B2B-4753-9B56-CB15DD35C972}" presName="space" presStyleCnt="0"/>
      <dgm:spPr/>
    </dgm:pt>
    <dgm:pt modelId="{2572DB39-90A0-4E02-A519-C36AB4983B7E}" type="pres">
      <dgm:prSet presAssocID="{A534B577-8B2B-4753-9B56-CB15DD35C972}" presName="rect1" presStyleLbl="alignAcc1" presStyleIdx="0" presStyleCnt="3"/>
      <dgm:spPr/>
      <dgm:t>
        <a:bodyPr/>
        <a:lstStyle/>
        <a:p>
          <a:endParaRPr lang="en-US"/>
        </a:p>
      </dgm:t>
    </dgm:pt>
    <dgm:pt modelId="{893ADB0E-AAAC-4948-8CD7-BD9C382EE990}" type="pres">
      <dgm:prSet presAssocID="{FF34EA4F-CBED-41CA-B59B-6B306EE1A3B7}" presName="vertSpace2" presStyleLbl="node1" presStyleIdx="0" presStyleCnt="3"/>
      <dgm:spPr/>
    </dgm:pt>
    <dgm:pt modelId="{40BCACA1-878E-4249-957F-CD4458DDFD17}" type="pres">
      <dgm:prSet presAssocID="{FF34EA4F-CBED-41CA-B59B-6B306EE1A3B7}" presName="circle2" presStyleLbl="node1" presStyleIdx="1" presStyleCnt="3"/>
      <dgm:spPr/>
    </dgm:pt>
    <dgm:pt modelId="{EAF5C198-35F3-4429-A1DE-E23328673D38}" type="pres">
      <dgm:prSet presAssocID="{FF34EA4F-CBED-41CA-B59B-6B306EE1A3B7}" presName="rect2" presStyleLbl="alignAcc1" presStyleIdx="1" presStyleCnt="3"/>
      <dgm:spPr/>
      <dgm:t>
        <a:bodyPr/>
        <a:lstStyle/>
        <a:p>
          <a:endParaRPr lang="en-US"/>
        </a:p>
      </dgm:t>
    </dgm:pt>
    <dgm:pt modelId="{20AAE734-DE04-4866-BE5C-ACC698770DA8}" type="pres">
      <dgm:prSet presAssocID="{D4583B21-D493-4579-898A-34338AD6975D}" presName="vertSpace3" presStyleLbl="node1" presStyleIdx="1" presStyleCnt="3"/>
      <dgm:spPr/>
    </dgm:pt>
    <dgm:pt modelId="{D3DB8747-3FC0-48AA-B56E-EB4B1D14E699}" type="pres">
      <dgm:prSet presAssocID="{D4583B21-D493-4579-898A-34338AD6975D}" presName="circle3" presStyleLbl="node1" presStyleIdx="2" presStyleCnt="3"/>
      <dgm:spPr/>
    </dgm:pt>
    <dgm:pt modelId="{52691D8D-98C9-4DEF-BA5F-1E43318D52EA}" type="pres">
      <dgm:prSet presAssocID="{D4583B21-D493-4579-898A-34338AD6975D}" presName="rect3" presStyleLbl="alignAcc1" presStyleIdx="2" presStyleCnt="3"/>
      <dgm:spPr/>
      <dgm:t>
        <a:bodyPr/>
        <a:lstStyle/>
        <a:p>
          <a:endParaRPr lang="en-US"/>
        </a:p>
      </dgm:t>
    </dgm:pt>
    <dgm:pt modelId="{CCDCDF1A-B62B-429C-BFA9-A8EB702F8A00}" type="pres">
      <dgm:prSet presAssocID="{A534B577-8B2B-4753-9B56-CB15DD35C972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17C88-007E-4296-BC9F-B183CAD4F7FE}" type="pres">
      <dgm:prSet presAssocID="{FF34EA4F-CBED-41CA-B59B-6B306EE1A3B7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471911-E6E5-4604-B2E3-085600DF8CA8}" type="pres">
      <dgm:prSet presAssocID="{D4583B21-D493-4579-898A-34338AD6975D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B65BD6-36D8-4CC2-B803-DB84B50BA4EB}" type="presOf" srcId="{A534B577-8B2B-4753-9B56-CB15DD35C972}" destId="{CCDCDF1A-B62B-429C-BFA9-A8EB702F8A00}" srcOrd="1" destOrd="0" presId="urn:microsoft.com/office/officeart/2005/8/layout/target3"/>
    <dgm:cxn modelId="{F66A5318-043A-4AEE-BDF9-7DCC19E76AC4}" type="presOf" srcId="{FF34EA4F-CBED-41CA-B59B-6B306EE1A3B7}" destId="{EAF5C198-35F3-4429-A1DE-E23328673D38}" srcOrd="0" destOrd="0" presId="urn:microsoft.com/office/officeart/2005/8/layout/target3"/>
    <dgm:cxn modelId="{A51DC706-631A-4948-83C0-62457E8B33FA}" type="presOf" srcId="{D4583B21-D493-4579-898A-34338AD6975D}" destId="{A8471911-E6E5-4604-B2E3-085600DF8CA8}" srcOrd="1" destOrd="0" presId="urn:microsoft.com/office/officeart/2005/8/layout/target3"/>
    <dgm:cxn modelId="{1BB699AB-4B0E-4E74-B6E4-E2870901F1C2}" type="presOf" srcId="{FF34EA4F-CBED-41CA-B59B-6B306EE1A3B7}" destId="{8C117C88-007E-4296-BC9F-B183CAD4F7FE}" srcOrd="1" destOrd="0" presId="urn:microsoft.com/office/officeart/2005/8/layout/target3"/>
    <dgm:cxn modelId="{DDDF4B9F-99CE-4DF4-887A-3D9B151A7659}" srcId="{78702F43-049B-42AA-8411-978F31F0677F}" destId="{D4583B21-D493-4579-898A-34338AD6975D}" srcOrd="2" destOrd="0" parTransId="{81481A99-8B00-456C-BAAF-3773C3F1EB6A}" sibTransId="{81FC1C11-D502-49C3-AE92-F2DF657BD808}"/>
    <dgm:cxn modelId="{5C703414-8C65-4974-BB9C-099D646B9688}" type="presOf" srcId="{D4583B21-D493-4579-898A-34338AD6975D}" destId="{52691D8D-98C9-4DEF-BA5F-1E43318D52EA}" srcOrd="0" destOrd="0" presId="urn:microsoft.com/office/officeart/2005/8/layout/target3"/>
    <dgm:cxn modelId="{F30447D9-AD64-4569-8360-E8D2AF4D4085}" type="presOf" srcId="{A534B577-8B2B-4753-9B56-CB15DD35C972}" destId="{2572DB39-90A0-4E02-A519-C36AB4983B7E}" srcOrd="0" destOrd="0" presId="urn:microsoft.com/office/officeart/2005/8/layout/target3"/>
    <dgm:cxn modelId="{28C9FE6F-F54E-4AAA-9AE5-526E67DA409F}" srcId="{78702F43-049B-42AA-8411-978F31F0677F}" destId="{FF34EA4F-CBED-41CA-B59B-6B306EE1A3B7}" srcOrd="1" destOrd="0" parTransId="{EAABBDDA-CF70-475F-A201-FB2C8DC87987}" sibTransId="{BA234BB8-157D-4B89-AB97-C780D976775C}"/>
    <dgm:cxn modelId="{DE34E87B-8BC9-4D3D-8F62-2D5C23831E13}" type="presOf" srcId="{78702F43-049B-42AA-8411-978F31F0677F}" destId="{F4C69FB6-F0E3-4C10-BFD2-78FA37F8E0E5}" srcOrd="0" destOrd="0" presId="urn:microsoft.com/office/officeart/2005/8/layout/target3"/>
    <dgm:cxn modelId="{9FF91DDF-35A3-407F-8898-31C692217FCD}" srcId="{78702F43-049B-42AA-8411-978F31F0677F}" destId="{A534B577-8B2B-4753-9B56-CB15DD35C972}" srcOrd="0" destOrd="0" parTransId="{B9A74A64-DE81-4CCD-8A2B-777F68DEAD2F}" sibTransId="{AE02F127-5197-4CAB-9E41-73BA9476EFA8}"/>
    <dgm:cxn modelId="{A6D30367-C07F-4E0A-AA81-D307FC0FAE12}" type="presParOf" srcId="{F4C69FB6-F0E3-4C10-BFD2-78FA37F8E0E5}" destId="{E4E57CCA-3D6E-476C-906D-79F57D1F45A7}" srcOrd="0" destOrd="0" presId="urn:microsoft.com/office/officeart/2005/8/layout/target3"/>
    <dgm:cxn modelId="{8C8B3FE2-5339-45F2-9789-0918CAA778AC}" type="presParOf" srcId="{F4C69FB6-F0E3-4C10-BFD2-78FA37F8E0E5}" destId="{89E0AB90-E6C9-4A44-9651-EF9E1824A2A3}" srcOrd="1" destOrd="0" presId="urn:microsoft.com/office/officeart/2005/8/layout/target3"/>
    <dgm:cxn modelId="{424F8904-0C0E-4281-8828-BFD2FBC3E5D4}" type="presParOf" srcId="{F4C69FB6-F0E3-4C10-BFD2-78FA37F8E0E5}" destId="{2572DB39-90A0-4E02-A519-C36AB4983B7E}" srcOrd="2" destOrd="0" presId="urn:microsoft.com/office/officeart/2005/8/layout/target3"/>
    <dgm:cxn modelId="{17B0A381-8B0D-43A2-9A5B-73BD47FF108C}" type="presParOf" srcId="{F4C69FB6-F0E3-4C10-BFD2-78FA37F8E0E5}" destId="{893ADB0E-AAAC-4948-8CD7-BD9C382EE990}" srcOrd="3" destOrd="0" presId="urn:microsoft.com/office/officeart/2005/8/layout/target3"/>
    <dgm:cxn modelId="{7B320EA3-FE5E-4082-B92A-C32A8D057B3F}" type="presParOf" srcId="{F4C69FB6-F0E3-4C10-BFD2-78FA37F8E0E5}" destId="{40BCACA1-878E-4249-957F-CD4458DDFD17}" srcOrd="4" destOrd="0" presId="urn:microsoft.com/office/officeart/2005/8/layout/target3"/>
    <dgm:cxn modelId="{2D3971AA-D937-4F8E-A32F-B88A609F59C8}" type="presParOf" srcId="{F4C69FB6-F0E3-4C10-BFD2-78FA37F8E0E5}" destId="{EAF5C198-35F3-4429-A1DE-E23328673D38}" srcOrd="5" destOrd="0" presId="urn:microsoft.com/office/officeart/2005/8/layout/target3"/>
    <dgm:cxn modelId="{33A4F632-A80D-4D8B-A486-47BB85CF4781}" type="presParOf" srcId="{F4C69FB6-F0E3-4C10-BFD2-78FA37F8E0E5}" destId="{20AAE734-DE04-4866-BE5C-ACC698770DA8}" srcOrd="6" destOrd="0" presId="urn:microsoft.com/office/officeart/2005/8/layout/target3"/>
    <dgm:cxn modelId="{2EFDC453-76C5-4B5B-B3EE-E77BAEC283CB}" type="presParOf" srcId="{F4C69FB6-F0E3-4C10-BFD2-78FA37F8E0E5}" destId="{D3DB8747-3FC0-48AA-B56E-EB4B1D14E699}" srcOrd="7" destOrd="0" presId="urn:microsoft.com/office/officeart/2005/8/layout/target3"/>
    <dgm:cxn modelId="{F5E7DE6D-6C67-4950-A960-9903B45C17DC}" type="presParOf" srcId="{F4C69FB6-F0E3-4C10-BFD2-78FA37F8E0E5}" destId="{52691D8D-98C9-4DEF-BA5F-1E43318D52EA}" srcOrd="8" destOrd="0" presId="urn:microsoft.com/office/officeart/2005/8/layout/target3"/>
    <dgm:cxn modelId="{90929723-3757-4113-AF0A-6A1D2C5947FE}" type="presParOf" srcId="{F4C69FB6-F0E3-4C10-BFD2-78FA37F8E0E5}" destId="{CCDCDF1A-B62B-429C-BFA9-A8EB702F8A00}" srcOrd="9" destOrd="0" presId="urn:microsoft.com/office/officeart/2005/8/layout/target3"/>
    <dgm:cxn modelId="{F6715927-02C4-4686-897A-3DEAB6888604}" type="presParOf" srcId="{F4C69FB6-F0E3-4C10-BFD2-78FA37F8E0E5}" destId="{8C117C88-007E-4296-BC9F-B183CAD4F7FE}" srcOrd="10" destOrd="0" presId="urn:microsoft.com/office/officeart/2005/8/layout/target3"/>
    <dgm:cxn modelId="{75049625-41D5-4AF2-A0C4-1B77A4B78DFD}" type="presParOf" srcId="{F4C69FB6-F0E3-4C10-BFD2-78FA37F8E0E5}" destId="{A8471911-E6E5-4604-B2E3-085600DF8CA8}" srcOrd="11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838200" y="1219200"/>
          <a:ext cx="7391400" cy="4337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388211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6" grpId="1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581400"/>
            <a:ext cx="6858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অব্যবসায়ী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প্রতিষ্ঠান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marL="342900" indent="-342900" algn="ctr"/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অব্যবসায়ী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প্রতিষ্ঠানের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কাজ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marL="342900" indent="-342900" algn="ctr"/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শিক্ষা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বিস্তার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marL="342900" indent="-342900" algn="ctr"/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স্বাস্থ্যসেবা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marL="342900" indent="-342900" algn="ctr"/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আর্তমানবতার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সেবা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marL="342900" indent="-342900" algn="ctr"/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আধ্যাতিক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চেতনাবোধ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জাগ্রত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করা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marL="342900" indent="-342900" algn="ctr"/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চিত্ত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বিনোদান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289113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অব্যবসায়ী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প্রতিষ্ঠান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natioal-mosque-dhaka-baitul-mokarrom-220617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399" y="628650"/>
            <a:ext cx="3623733" cy="2038350"/>
          </a:xfrm>
          <a:prstGeom prst="rect">
            <a:avLst/>
          </a:prstGeom>
        </p:spPr>
      </p:pic>
      <p:pic>
        <p:nvPicPr>
          <p:cNvPr id="5" name="Picture 4" descr="324452_155209147902621_2112650241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533400"/>
            <a:ext cx="3352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281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30580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/>
              <a:t>অব্যবসায়ী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প্রতিষ্ঠানের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আয়ের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উৎস</a:t>
            </a:r>
            <a:r>
              <a:rPr lang="en-US" sz="2800" dirty="0" smtClean="0"/>
              <a:t> ও </a:t>
            </a:r>
            <a:r>
              <a:rPr lang="en-US" sz="2800" dirty="0" err="1" smtClean="0"/>
              <a:t>ব্যয়ের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খাতসমূহ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471678"/>
            <a:ext cx="327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err="1" smtClean="0"/>
              <a:t>দান</a:t>
            </a:r>
            <a:r>
              <a:rPr lang="en-US" sz="2400" dirty="0" smtClean="0"/>
              <a:t>/</a:t>
            </a:r>
            <a:r>
              <a:rPr lang="en-US" sz="2400" dirty="0" err="1" smtClean="0"/>
              <a:t>অনুদান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err="1" smtClean="0"/>
              <a:t>আজীবন</a:t>
            </a:r>
            <a:r>
              <a:rPr lang="en-US" sz="2400" dirty="0" smtClean="0"/>
              <a:t> </a:t>
            </a:r>
            <a:r>
              <a:rPr lang="en-US" sz="2400" dirty="0" err="1" smtClean="0"/>
              <a:t>সভ্যের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চাঁদা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err="1" smtClean="0"/>
              <a:t>উইলকৃত</a:t>
            </a:r>
            <a:r>
              <a:rPr lang="en-US" sz="2400" dirty="0" smtClean="0"/>
              <a:t> </a:t>
            </a:r>
            <a:r>
              <a:rPr lang="en-US" sz="2400" dirty="0" err="1" smtClean="0"/>
              <a:t>ধনসম্পত্তি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err="1" smtClean="0"/>
              <a:t>বিশেষ</a:t>
            </a:r>
            <a:r>
              <a:rPr lang="en-US" sz="2400" dirty="0" smtClean="0"/>
              <a:t> </a:t>
            </a:r>
            <a:r>
              <a:rPr lang="en-US" sz="2400" dirty="0" err="1" smtClean="0"/>
              <a:t>তহবিলে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প্রাপ্তি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err="1" smtClean="0"/>
              <a:t>সম্পত্তি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বিক্রয়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err="1" smtClean="0"/>
              <a:t>ঋণ</a:t>
            </a:r>
            <a:r>
              <a:rPr lang="en-US" sz="2400" dirty="0" smtClean="0"/>
              <a:t> </a:t>
            </a:r>
            <a:r>
              <a:rPr lang="en-US" sz="2400" dirty="0" err="1" smtClean="0"/>
              <a:t>গ্রহণ</a:t>
            </a: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752600" y="1295400"/>
            <a:ext cx="5410200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অব্যবসায়ী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প্রতিষ্ঠানের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আয়ের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উৎসসমূহ</a:t>
            </a:r>
            <a:r>
              <a:rPr lang="en-US" sz="2400" dirty="0" smtClean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19600" y="2462748"/>
            <a:ext cx="457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err="1" smtClean="0"/>
              <a:t>চাঁদা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err="1" smtClean="0"/>
              <a:t>প্রবেশ</a:t>
            </a:r>
            <a:r>
              <a:rPr lang="en-US" sz="2400" dirty="0" smtClean="0"/>
              <a:t> </a:t>
            </a:r>
            <a:r>
              <a:rPr lang="en-US" sz="2400" dirty="0" err="1" smtClean="0"/>
              <a:t>ফি</a:t>
            </a:r>
            <a:r>
              <a:rPr lang="en-US" sz="2400" dirty="0" smtClean="0"/>
              <a:t>/</a:t>
            </a:r>
            <a:r>
              <a:rPr lang="en-US" sz="2400" dirty="0" err="1" smtClean="0"/>
              <a:t>ভর্তি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ফি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err="1" smtClean="0"/>
              <a:t>সুদ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প্রাপ্তি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err="1" smtClean="0"/>
              <a:t>লকার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ভাড়া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err="1" smtClean="0"/>
              <a:t>খাজনা</a:t>
            </a:r>
            <a:r>
              <a:rPr lang="en-US" sz="2400" dirty="0" smtClean="0"/>
              <a:t>/</a:t>
            </a:r>
            <a:r>
              <a:rPr lang="en-US" sz="2400" dirty="0" err="1" smtClean="0"/>
              <a:t>চারণ</a:t>
            </a:r>
            <a:r>
              <a:rPr lang="en-US" sz="2400" dirty="0" smtClean="0"/>
              <a:t> </a:t>
            </a:r>
            <a:r>
              <a:rPr lang="en-US" sz="2400" dirty="0" err="1" smtClean="0"/>
              <a:t>কর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err="1" smtClean="0"/>
              <a:t>পুরাতন</a:t>
            </a:r>
            <a:r>
              <a:rPr lang="en-US" sz="2400" dirty="0" smtClean="0"/>
              <a:t> </a:t>
            </a:r>
            <a:r>
              <a:rPr lang="en-US" sz="2400" dirty="0" err="1" smtClean="0"/>
              <a:t>খবরের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কাগজ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বিক্রয়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err="1" smtClean="0"/>
              <a:t>ম্যাগাজিন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বিক্রয়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err="1" smtClean="0"/>
              <a:t>ম্যাগাজিনে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বিজ্ঞাপন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বাবদ</a:t>
            </a:r>
            <a:r>
              <a:rPr lang="en-US" sz="2400" dirty="0" smtClean="0"/>
              <a:t> </a:t>
            </a:r>
            <a:r>
              <a:rPr lang="en-US" sz="2400" dirty="0" err="1" smtClean="0"/>
              <a:t>আয়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err="1" smtClean="0"/>
              <a:t>খাদ্য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পানীয়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বিক্রয়</a:t>
            </a:r>
            <a:r>
              <a:rPr lang="en-US" sz="2400" dirty="0" smtClean="0"/>
              <a:t>/</a:t>
            </a:r>
            <a:r>
              <a:rPr lang="en-US" sz="2400" dirty="0" err="1" smtClean="0"/>
              <a:t>ক্যান্টিন</a:t>
            </a:r>
            <a:r>
              <a:rPr lang="en-US" sz="2400" dirty="0" smtClean="0"/>
              <a:t> </a:t>
            </a:r>
            <a:r>
              <a:rPr lang="en-US" sz="2400" dirty="0" err="1" smtClean="0"/>
              <a:t>থেকে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মুনাফা</a:t>
            </a:r>
            <a:r>
              <a:rPr lang="en-US" sz="2400" dirty="0" smtClean="0"/>
              <a:t> </a:t>
            </a:r>
            <a:r>
              <a:rPr lang="en-US" sz="2400" dirty="0" err="1" smtClean="0"/>
              <a:t>ইত্যাদি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905000"/>
            <a:ext cx="800100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ক) </a:t>
            </a:r>
            <a:r>
              <a:rPr lang="en-US" sz="2400" dirty="0" err="1" smtClean="0"/>
              <a:t>মূলধন</a:t>
            </a:r>
            <a:r>
              <a:rPr lang="en-US" sz="2400" dirty="0" smtClean="0"/>
              <a:t> </a:t>
            </a:r>
            <a:r>
              <a:rPr lang="en-US" sz="2400" dirty="0" err="1" smtClean="0"/>
              <a:t>জাতীয়</a:t>
            </a:r>
            <a:r>
              <a:rPr lang="en-US" sz="2400" dirty="0" smtClean="0"/>
              <a:t> </a:t>
            </a:r>
            <a:r>
              <a:rPr lang="en-US" sz="2400" dirty="0" err="1" smtClean="0"/>
              <a:t>আয়সমূহ</a:t>
            </a:r>
            <a:r>
              <a:rPr lang="en-US" sz="2400" dirty="0" smtClean="0"/>
              <a:t>     খ)</a:t>
            </a:r>
            <a:r>
              <a:rPr lang="en-US" sz="2400" dirty="0" err="1" smtClean="0"/>
              <a:t>মুনাফা</a:t>
            </a:r>
            <a:r>
              <a:rPr lang="en-US" sz="2400" dirty="0" smtClean="0"/>
              <a:t> </a:t>
            </a:r>
            <a:r>
              <a:rPr lang="en-US" sz="2400" dirty="0" err="1" smtClean="0"/>
              <a:t>জাতীয়</a:t>
            </a:r>
            <a:r>
              <a:rPr lang="en-US" sz="2400" dirty="0" smtClean="0"/>
              <a:t> </a:t>
            </a:r>
            <a:r>
              <a:rPr lang="en-US" sz="2400" dirty="0" err="1" smtClean="0"/>
              <a:t>আয়সমূহ</a:t>
            </a:r>
            <a:r>
              <a:rPr lang="en-US" sz="2400" dirty="0" smtClean="0"/>
              <a:t>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p"/>
      <p:bldP spid="4" grpId="0" build="allAtOnce" animBg="1"/>
      <p:bldP spid="5" grpId="0" build="p"/>
      <p:bldP spid="6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80010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/>
              <a:t>অব্যবসায়ী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প্রতিষ্ঠানের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ব্যয়ের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খাতসমূহ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371600"/>
            <a:ext cx="79248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ক) </a:t>
            </a:r>
            <a:r>
              <a:rPr lang="en-US" sz="2400" dirty="0" err="1" smtClean="0"/>
              <a:t>মূলধন</a:t>
            </a:r>
            <a:r>
              <a:rPr lang="en-US" sz="2400" dirty="0" smtClean="0"/>
              <a:t> </a:t>
            </a:r>
            <a:r>
              <a:rPr lang="en-US" sz="2400" dirty="0" err="1" smtClean="0"/>
              <a:t>জাতীয়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ব্যয়সমূহ</a:t>
            </a:r>
            <a:r>
              <a:rPr lang="en-US" sz="2400" dirty="0" smtClean="0"/>
              <a:t>            খ) </a:t>
            </a:r>
            <a:r>
              <a:rPr lang="en-US" sz="2400" dirty="0" err="1" smtClean="0"/>
              <a:t>মুনাফা</a:t>
            </a:r>
            <a:r>
              <a:rPr lang="en-US" sz="2400" dirty="0" smtClean="0"/>
              <a:t> </a:t>
            </a:r>
            <a:r>
              <a:rPr lang="en-US" sz="2400" dirty="0" err="1" smtClean="0"/>
              <a:t>জাতীয়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ব্যয়সমূহ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38462" y="2667000"/>
            <a:ext cx="7162538" cy="39106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err="1" smtClean="0"/>
              <a:t>স্থায়ী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সম্পদ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ক্রয়</a:t>
            </a:r>
            <a:r>
              <a:rPr lang="en-US" sz="2400" dirty="0" smtClean="0"/>
              <a:t> ( </a:t>
            </a:r>
            <a:r>
              <a:rPr lang="en-US" sz="2400" dirty="0" err="1" smtClean="0"/>
              <a:t>আসবাবপত্র</a:t>
            </a:r>
            <a:r>
              <a:rPr lang="en-US" sz="2400" dirty="0" smtClean="0"/>
              <a:t>, </a:t>
            </a:r>
            <a:r>
              <a:rPr lang="en-US" sz="2400" dirty="0" err="1" smtClean="0"/>
              <a:t>সরঞ্জাম</a:t>
            </a:r>
            <a:r>
              <a:rPr lang="en-US" sz="2400" dirty="0" smtClean="0"/>
              <a:t> </a:t>
            </a:r>
            <a:r>
              <a:rPr lang="en-US" sz="2400" dirty="0" err="1" smtClean="0"/>
              <a:t>ইত্যাদি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ক্রয়</a:t>
            </a:r>
            <a:r>
              <a:rPr lang="en-US" sz="2400" dirty="0" smtClean="0"/>
              <a:t>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err="1" smtClean="0"/>
              <a:t>বিনিয়োগ</a:t>
            </a:r>
            <a:r>
              <a:rPr lang="en-US" sz="2400" dirty="0" smtClean="0"/>
              <a:t> (</a:t>
            </a:r>
            <a:r>
              <a:rPr lang="en-US" sz="2400" dirty="0" err="1" smtClean="0"/>
              <a:t>শেয়ার</a:t>
            </a:r>
            <a:r>
              <a:rPr lang="en-US" sz="2400" dirty="0" smtClean="0"/>
              <a:t>, </a:t>
            </a:r>
            <a:r>
              <a:rPr lang="en-US" sz="2400" dirty="0" err="1" smtClean="0"/>
              <a:t>ঋণপত্র</a:t>
            </a:r>
            <a:r>
              <a:rPr lang="en-US" sz="2400" dirty="0" smtClean="0"/>
              <a:t>, </a:t>
            </a:r>
            <a:r>
              <a:rPr lang="en-US" sz="2400" dirty="0" err="1" smtClean="0"/>
              <a:t>সঞ্চয়পত্র</a:t>
            </a:r>
            <a:r>
              <a:rPr lang="en-US" sz="2400" dirty="0" smtClean="0"/>
              <a:t> </a:t>
            </a:r>
            <a:r>
              <a:rPr lang="en-US" sz="2400" dirty="0" err="1" smtClean="0"/>
              <a:t>ইত্যাদি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ক্রয়</a:t>
            </a:r>
            <a:r>
              <a:rPr lang="en-US" sz="2400" dirty="0" smtClean="0"/>
              <a:t>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err="1" smtClean="0"/>
              <a:t>ভূমি</a:t>
            </a:r>
            <a:r>
              <a:rPr lang="en-US" sz="2400" dirty="0" smtClean="0"/>
              <a:t> </a:t>
            </a:r>
            <a:r>
              <a:rPr lang="en-US" sz="2400" dirty="0" err="1" smtClean="0"/>
              <a:t>উন্নয়ন</a:t>
            </a:r>
            <a:r>
              <a:rPr lang="en-US" sz="2400" dirty="0" smtClean="0"/>
              <a:t>/</a:t>
            </a:r>
            <a:r>
              <a:rPr lang="en-US" sz="2400" dirty="0" err="1" smtClean="0"/>
              <a:t>প্রাঙ্গণ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ব্যয়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err="1" smtClean="0"/>
              <a:t>বই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ক্রয়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err="1" smtClean="0"/>
              <a:t>বৈদ্যুতিক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সংস্থাপন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ব্যয়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err="1" smtClean="0"/>
              <a:t>দালানকোঠার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উন্নয়ন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err="1" smtClean="0"/>
              <a:t>ঋণ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পরিশোধ</a:t>
            </a:r>
            <a:r>
              <a:rPr lang="en-US" sz="2400" dirty="0" smtClean="0"/>
              <a:t> </a:t>
            </a:r>
            <a:r>
              <a:rPr lang="en-US" sz="2400" dirty="0" err="1" smtClean="0"/>
              <a:t>ইত্যাদি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057400"/>
            <a:ext cx="457200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ক) </a:t>
            </a:r>
            <a:r>
              <a:rPr lang="en-US" sz="2400" dirty="0" err="1" smtClean="0"/>
              <a:t>মূলধন</a:t>
            </a:r>
            <a:r>
              <a:rPr lang="en-US" sz="2400" dirty="0" smtClean="0"/>
              <a:t> </a:t>
            </a:r>
            <a:r>
              <a:rPr lang="en-US" sz="2400" dirty="0" err="1" smtClean="0"/>
              <a:t>জাতীয়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ব্যয়সমূহ</a:t>
            </a:r>
            <a:r>
              <a:rPr lang="en-US" sz="2400" dirty="0" smtClean="0"/>
              <a:t>: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allAtOnce" animBg="1"/>
      <p:bldP spid="4" grpId="0" build="p"/>
      <p:bldP spid="5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04800"/>
            <a:ext cx="7467600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খ) </a:t>
            </a:r>
            <a:r>
              <a:rPr lang="en-US" sz="2800" dirty="0" err="1" smtClean="0"/>
              <a:t>মুনাফা</a:t>
            </a:r>
            <a:r>
              <a:rPr lang="en-US" sz="2800" dirty="0" smtClean="0"/>
              <a:t> </a:t>
            </a:r>
            <a:r>
              <a:rPr lang="en-US" sz="2800" dirty="0" err="1" smtClean="0"/>
              <a:t>জাতীয়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ব্যয়সমূহ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920889"/>
            <a:ext cx="6096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err="1" smtClean="0"/>
              <a:t>বেতন</a:t>
            </a:r>
            <a:r>
              <a:rPr lang="en-US" sz="2400" dirty="0" smtClean="0"/>
              <a:t>/</a:t>
            </a:r>
            <a:r>
              <a:rPr lang="en-US" sz="2400" dirty="0" err="1" smtClean="0"/>
              <a:t>মজুরি</a:t>
            </a:r>
            <a:r>
              <a:rPr lang="en-US" sz="2400" dirty="0" smtClean="0"/>
              <a:t>/</a:t>
            </a:r>
            <a:r>
              <a:rPr lang="en-US" sz="2400" dirty="0" err="1" smtClean="0"/>
              <a:t>সম্মানী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err="1" smtClean="0"/>
              <a:t>বোনাস</a:t>
            </a:r>
            <a:r>
              <a:rPr lang="en-US" sz="2400" dirty="0" smtClean="0"/>
              <a:t>/</a:t>
            </a:r>
            <a:r>
              <a:rPr lang="en-US" sz="2400" dirty="0" err="1" smtClean="0"/>
              <a:t>উৎসব</a:t>
            </a:r>
            <a:r>
              <a:rPr lang="en-US" sz="2400" dirty="0" smtClean="0"/>
              <a:t> </a:t>
            </a:r>
            <a:r>
              <a:rPr lang="en-US" sz="2400" dirty="0" err="1" smtClean="0"/>
              <a:t>ভাতা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err="1" smtClean="0"/>
              <a:t>খবরের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কাজগ</a:t>
            </a:r>
            <a:r>
              <a:rPr lang="en-US" sz="2400" dirty="0" smtClean="0"/>
              <a:t>/</a:t>
            </a:r>
            <a:r>
              <a:rPr lang="en-US" sz="2400" dirty="0" err="1" smtClean="0"/>
              <a:t>সাময়িকী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err="1" smtClean="0"/>
              <a:t>ভাড়া</a:t>
            </a:r>
            <a:r>
              <a:rPr lang="en-US" sz="2400" dirty="0" smtClean="0"/>
              <a:t>, </a:t>
            </a:r>
            <a:r>
              <a:rPr lang="en-US" sz="2400" dirty="0" err="1" smtClean="0"/>
              <a:t>কর</a:t>
            </a:r>
            <a:r>
              <a:rPr lang="en-US" sz="2400" dirty="0" smtClean="0"/>
              <a:t> ও </a:t>
            </a:r>
            <a:r>
              <a:rPr lang="en-US" sz="2400" dirty="0" err="1" smtClean="0"/>
              <a:t>অভিকর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err="1" smtClean="0"/>
              <a:t>ছাপা</a:t>
            </a:r>
            <a:r>
              <a:rPr lang="en-US" sz="2400" dirty="0" smtClean="0"/>
              <a:t> ও </a:t>
            </a:r>
            <a:r>
              <a:rPr lang="en-US" sz="2400" dirty="0" err="1" smtClean="0"/>
              <a:t>মনিহারি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err="1" smtClean="0"/>
              <a:t>বিজ্ঞাপন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err="1" smtClean="0"/>
              <a:t>বিদ্যু</a:t>
            </a:r>
            <a:r>
              <a:rPr lang="en-US" sz="2400" dirty="0" smtClean="0"/>
              <a:t>ৎ </a:t>
            </a:r>
            <a:r>
              <a:rPr lang="en-US" sz="2400" dirty="0" err="1" smtClean="0"/>
              <a:t>খরচ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err="1" smtClean="0"/>
              <a:t>ডাক</a:t>
            </a:r>
            <a:r>
              <a:rPr lang="en-US" sz="2400" dirty="0" smtClean="0"/>
              <a:t> ও </a:t>
            </a:r>
            <a:r>
              <a:rPr lang="en-US" sz="2400" dirty="0" err="1" smtClean="0"/>
              <a:t>তার</a:t>
            </a:r>
            <a:r>
              <a:rPr lang="en-US" sz="2400" dirty="0" smtClean="0"/>
              <a:t>/</a:t>
            </a:r>
            <a:r>
              <a:rPr lang="en-US" sz="2400" dirty="0" err="1" smtClean="0"/>
              <a:t>টেলিফোন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বিল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err="1" smtClean="0"/>
              <a:t>আপ্যায়ন</a:t>
            </a:r>
            <a:r>
              <a:rPr lang="en-US" sz="2400" dirty="0" smtClean="0"/>
              <a:t> </a:t>
            </a:r>
            <a:r>
              <a:rPr lang="en-US" sz="2400" dirty="0" err="1" smtClean="0"/>
              <a:t>খরচ</a:t>
            </a:r>
            <a:r>
              <a:rPr lang="en-US" sz="2400" dirty="0" smtClean="0"/>
              <a:t> (</a:t>
            </a:r>
            <a:r>
              <a:rPr lang="en-US" sz="2400" dirty="0" err="1" smtClean="0"/>
              <a:t>খাদ্য</a:t>
            </a:r>
            <a:r>
              <a:rPr lang="en-US" sz="2400" dirty="0" smtClean="0"/>
              <a:t> ও </a:t>
            </a:r>
            <a:r>
              <a:rPr lang="en-US" sz="2400" dirty="0" err="1" smtClean="0"/>
              <a:t>পানীয়</a:t>
            </a:r>
            <a:r>
              <a:rPr lang="en-US" sz="2400" dirty="0" smtClean="0"/>
              <a:t>)</a:t>
            </a:r>
          </a:p>
          <a:p>
            <a:pPr marL="342900" indent="-342900">
              <a:buAutoNum type="arabicPeriod"/>
            </a:pPr>
            <a:r>
              <a:rPr lang="en-US" sz="2400" dirty="0" err="1" smtClean="0"/>
              <a:t>মেরামত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ব্যয়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err="1" smtClean="0"/>
              <a:t>খেলাধুলা</a:t>
            </a:r>
            <a:r>
              <a:rPr lang="en-US" sz="2400" dirty="0" smtClean="0"/>
              <a:t>/</a:t>
            </a:r>
            <a:r>
              <a:rPr lang="en-US" sz="2400" dirty="0" err="1" smtClean="0"/>
              <a:t>বিভিন্ন</a:t>
            </a:r>
            <a:r>
              <a:rPr lang="en-US" sz="2400" dirty="0" smtClean="0"/>
              <a:t> </a:t>
            </a:r>
            <a:r>
              <a:rPr lang="en-US" sz="2400" dirty="0" err="1" smtClean="0"/>
              <a:t>অনষ্ঠানের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খরচ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err="1" smtClean="0"/>
              <a:t>প্রাঙ্গণ</a:t>
            </a:r>
            <a:r>
              <a:rPr lang="en-US" sz="2400" dirty="0" smtClean="0"/>
              <a:t> </a:t>
            </a:r>
            <a:r>
              <a:rPr lang="en-US" sz="2400" dirty="0" err="1" smtClean="0"/>
              <a:t>কর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err="1" smtClean="0"/>
              <a:t>প্রাঙ্গণ</a:t>
            </a:r>
            <a:r>
              <a:rPr lang="en-US" sz="2400" dirty="0" smtClean="0"/>
              <a:t> </a:t>
            </a:r>
            <a:r>
              <a:rPr lang="en-US" sz="2400" dirty="0" err="1" smtClean="0"/>
              <a:t>রক্ষকের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মজুরি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err="1" smtClean="0"/>
              <a:t>দান</a:t>
            </a:r>
            <a:r>
              <a:rPr lang="en-US" sz="2400" dirty="0" smtClean="0"/>
              <a:t>/</a:t>
            </a:r>
            <a:r>
              <a:rPr lang="en-US" sz="2400" dirty="0" err="1" smtClean="0"/>
              <a:t>বৃত্তি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প্রদান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ইত্যাদি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err="1" smtClean="0"/>
              <a:t>সভা</a:t>
            </a:r>
            <a:r>
              <a:rPr lang="en-US" sz="2400" dirty="0" smtClean="0"/>
              <a:t>/</a:t>
            </a:r>
            <a:r>
              <a:rPr lang="en-US" sz="2400" dirty="0" err="1" smtClean="0"/>
              <a:t>সেমিনার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ইত্যাদি</a:t>
            </a:r>
            <a:r>
              <a:rPr lang="en-US" sz="2400" dirty="0" smtClean="0"/>
              <a:t> </a:t>
            </a:r>
            <a:r>
              <a:rPr lang="en-US" sz="2400" dirty="0" err="1" smtClean="0"/>
              <a:t>খরচ</a:t>
            </a:r>
            <a:endParaRPr 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224034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rabicPeriod"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প্রাপ্তি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প্রদান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হিসাব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marL="514350" indent="-514350" algn="ctr">
              <a:buAutoNum type="arabicPeriod"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আয়-ব্যয়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হিসাব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marL="514350" indent="-514350" algn="ctr">
              <a:buAutoNum type="arabicPeriod"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আর্থিক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অবস্থার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বিবরণী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990600"/>
            <a:ext cx="8001000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অব্যবসায়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প্রতিষ্ঠানে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যে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হিসাবসমূহ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রাখতে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হয়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762000"/>
            <a:ext cx="84582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দলীয়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কাজ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738180"/>
            <a:ext cx="8458200" cy="444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 err="1" smtClean="0"/>
              <a:t>ব্যবসায়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বলে</a:t>
            </a:r>
            <a:r>
              <a:rPr lang="en-US" sz="3200" dirty="0" smtClean="0"/>
              <a:t>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 err="1" smtClean="0"/>
              <a:t>অব্যবসায়ী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প্রতিষ্ঠান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বলে</a:t>
            </a:r>
            <a:r>
              <a:rPr lang="en-US" sz="3200" dirty="0" smtClean="0"/>
              <a:t>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 err="1" smtClean="0"/>
              <a:t>অব্যবসায়ী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প্রতিষ্ঠানের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আয়ের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উৎস</a:t>
            </a:r>
            <a:r>
              <a:rPr lang="en-US" sz="3200" dirty="0" smtClean="0"/>
              <a:t> </a:t>
            </a:r>
            <a:r>
              <a:rPr lang="en-US" sz="3200" dirty="0" err="1" smtClean="0"/>
              <a:t>কি</a:t>
            </a:r>
            <a:r>
              <a:rPr lang="en-US" sz="3200" dirty="0" smtClean="0"/>
              <a:t> </a:t>
            </a:r>
            <a:r>
              <a:rPr lang="en-US" sz="3200" dirty="0" err="1" smtClean="0"/>
              <a:t>কি</a:t>
            </a:r>
            <a:r>
              <a:rPr lang="en-US" sz="3200" dirty="0" smtClean="0"/>
              <a:t>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 err="1" smtClean="0"/>
              <a:t>অব্যবসায়ী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প্রতিষ্ঠানের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ব্যয়ের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খাতসমূহ</a:t>
            </a:r>
            <a:r>
              <a:rPr lang="en-US" sz="3200" dirty="0" smtClean="0"/>
              <a:t> </a:t>
            </a:r>
            <a:r>
              <a:rPr lang="en-US" sz="3200" dirty="0" err="1" smtClean="0"/>
              <a:t>কি</a:t>
            </a:r>
            <a:r>
              <a:rPr lang="en-US" sz="3200" dirty="0" smtClean="0"/>
              <a:t> </a:t>
            </a:r>
            <a:r>
              <a:rPr lang="en-US" sz="3200" dirty="0" err="1" smtClean="0"/>
              <a:t>কি</a:t>
            </a:r>
            <a:r>
              <a:rPr lang="en-US" sz="3200" dirty="0" smtClean="0"/>
              <a:t>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 err="1" smtClean="0"/>
              <a:t>অব্যবসায়ী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প্রতিষ্ঠানে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কোন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কোন</a:t>
            </a:r>
            <a:r>
              <a:rPr lang="en-US" sz="3200" dirty="0" smtClean="0"/>
              <a:t> </a:t>
            </a:r>
            <a:r>
              <a:rPr lang="en-US" sz="3200" dirty="0" err="1" smtClean="0"/>
              <a:t>হিসাব</a:t>
            </a:r>
            <a:r>
              <a:rPr lang="en-US" sz="3200" dirty="0" smtClean="0"/>
              <a:t> </a:t>
            </a:r>
            <a:r>
              <a:rPr lang="en-US" sz="3200" dirty="0" err="1" smtClean="0"/>
              <a:t>রাখা</a:t>
            </a:r>
            <a:r>
              <a:rPr lang="en-US" sz="3200" dirty="0" smtClean="0"/>
              <a:t> </a:t>
            </a:r>
            <a:r>
              <a:rPr lang="en-US" sz="3200" dirty="0" err="1" smtClean="0"/>
              <a:t>হয়</a:t>
            </a:r>
            <a:r>
              <a:rPr lang="en-US" sz="3200" dirty="0" smtClean="0"/>
              <a:t>?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196060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685800"/>
            <a:ext cx="8153400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শিখন</a:t>
            </a:r>
            <a:r>
              <a:rPr lang="en-US" sz="3200" dirty="0" smtClean="0"/>
              <a:t> </a:t>
            </a:r>
            <a:r>
              <a:rPr lang="en-US" sz="3200" dirty="0" err="1" smtClean="0"/>
              <a:t>মূল্যায়ন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1744682"/>
            <a:ext cx="792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 err="1" smtClean="0"/>
              <a:t>ব্যবসায়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বলে</a:t>
            </a:r>
            <a:r>
              <a:rPr lang="en-US" sz="2800" dirty="0" smtClean="0"/>
              <a:t>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 err="1" smtClean="0"/>
              <a:t>অব্যবসায়ী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প্রতিষ্ঠান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বলে</a:t>
            </a:r>
            <a:r>
              <a:rPr lang="en-US" sz="2800" dirty="0" smtClean="0"/>
              <a:t>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 err="1" smtClean="0"/>
              <a:t>অব্যবসায়ী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প্রতিষ্ঠানের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আয়ের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উৎস</a:t>
            </a:r>
            <a:r>
              <a:rPr lang="en-US" sz="2800" dirty="0" smtClean="0"/>
              <a:t> </a:t>
            </a:r>
            <a:r>
              <a:rPr lang="en-US" sz="2800" dirty="0" err="1" smtClean="0"/>
              <a:t>কি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কি</a:t>
            </a:r>
            <a:r>
              <a:rPr lang="en-US" sz="2800" dirty="0" smtClean="0"/>
              <a:t>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 err="1" smtClean="0"/>
              <a:t>অব্যবসায়ী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প্রতিষ্ঠানের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ব্যয়ের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খাতসমূহ</a:t>
            </a:r>
            <a:r>
              <a:rPr lang="en-US" sz="2800" dirty="0" smtClean="0"/>
              <a:t> </a:t>
            </a:r>
            <a:r>
              <a:rPr lang="en-US" sz="2800" dirty="0" err="1" smtClean="0"/>
              <a:t>কি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কি</a:t>
            </a:r>
            <a:r>
              <a:rPr lang="en-US" sz="2800" dirty="0" smtClean="0"/>
              <a:t>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 err="1" smtClean="0"/>
              <a:t>অব্যবসায়ী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প্রতিষ্ঠানে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কোন</a:t>
            </a:r>
            <a:r>
              <a:rPr lang="en-US" sz="2800" dirty="0" smtClean="0"/>
              <a:t> </a:t>
            </a:r>
            <a:r>
              <a:rPr lang="en-US" sz="2800" dirty="0" err="1" smtClean="0"/>
              <a:t>হিসাব</a:t>
            </a:r>
            <a:r>
              <a:rPr lang="en-US" sz="2800" dirty="0" smtClean="0"/>
              <a:t> </a:t>
            </a:r>
            <a:r>
              <a:rPr lang="en-US" sz="2800" dirty="0" err="1" smtClean="0"/>
              <a:t>রাখা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 err="1" smtClean="0"/>
              <a:t>প্রাপ্তি</a:t>
            </a:r>
            <a:r>
              <a:rPr lang="en-US" sz="2800" dirty="0" smtClean="0"/>
              <a:t> ও </a:t>
            </a:r>
            <a:r>
              <a:rPr lang="en-US" sz="2800" dirty="0" err="1" smtClean="0"/>
              <a:t>প্রদান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হিসাব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কি</a:t>
            </a:r>
            <a:r>
              <a:rPr lang="en-US" sz="2800" dirty="0" smtClean="0"/>
              <a:t> </a:t>
            </a:r>
            <a:r>
              <a:rPr lang="en-US" sz="2800" dirty="0" err="1" smtClean="0"/>
              <a:t>বুঝায়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53621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78486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বাড়ির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কাজ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668482"/>
            <a:ext cx="792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 err="1" smtClean="0"/>
              <a:t>ব্যবসায়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বলে</a:t>
            </a:r>
            <a:r>
              <a:rPr lang="en-US" sz="2800" dirty="0" smtClean="0"/>
              <a:t>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 err="1" smtClean="0"/>
              <a:t>অব্যবসায়ী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প্রতিষ্ঠান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বলে</a:t>
            </a:r>
            <a:r>
              <a:rPr lang="en-US" sz="2800" dirty="0" smtClean="0"/>
              <a:t>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 err="1" smtClean="0"/>
              <a:t>অব্যবসায়ী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প্রতিষ্ঠানের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আয়ের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উৎস</a:t>
            </a:r>
            <a:r>
              <a:rPr lang="en-US" sz="2800" dirty="0" smtClean="0"/>
              <a:t> </a:t>
            </a:r>
            <a:r>
              <a:rPr lang="en-US" sz="2800" dirty="0" err="1" smtClean="0"/>
              <a:t>কি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কি</a:t>
            </a:r>
            <a:r>
              <a:rPr lang="en-US" sz="2800" dirty="0" smtClean="0"/>
              <a:t>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 err="1" smtClean="0"/>
              <a:t>অব্যবসায়ী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প্রতিষ্ঠানের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ব্যয়ের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খাতসমূহ</a:t>
            </a:r>
            <a:r>
              <a:rPr lang="en-US" sz="2800" dirty="0" smtClean="0"/>
              <a:t> </a:t>
            </a:r>
            <a:r>
              <a:rPr lang="en-US" sz="2800" dirty="0" err="1" smtClean="0"/>
              <a:t>কি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কি</a:t>
            </a:r>
            <a:r>
              <a:rPr lang="en-US" sz="2800" dirty="0" smtClean="0"/>
              <a:t>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 err="1" smtClean="0"/>
              <a:t>অব্যবসায়ী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প্রতিষ্ঠানে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কোন</a:t>
            </a:r>
            <a:r>
              <a:rPr lang="en-US" sz="2800" dirty="0" smtClean="0"/>
              <a:t> </a:t>
            </a:r>
            <a:r>
              <a:rPr lang="en-US" sz="2800" dirty="0" err="1" smtClean="0"/>
              <a:t>হিসাব</a:t>
            </a:r>
            <a:r>
              <a:rPr lang="en-US" sz="2800" dirty="0" smtClean="0"/>
              <a:t> </a:t>
            </a:r>
            <a:r>
              <a:rPr lang="en-US" sz="2800" dirty="0" err="1" smtClean="0"/>
              <a:t>রাখা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 err="1" smtClean="0"/>
              <a:t>প্রাপ্তি</a:t>
            </a:r>
            <a:r>
              <a:rPr lang="en-US" sz="2800" dirty="0" smtClean="0"/>
              <a:t> ও </a:t>
            </a:r>
            <a:r>
              <a:rPr lang="en-US" sz="2800" dirty="0" err="1" smtClean="0"/>
              <a:t>প্রদান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হিসাব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কি</a:t>
            </a:r>
            <a:r>
              <a:rPr lang="en-US" sz="2800" dirty="0" smtClean="0"/>
              <a:t> </a:t>
            </a:r>
            <a:r>
              <a:rPr lang="en-US" sz="2800" dirty="0" err="1" smtClean="0"/>
              <a:t>বুঝায়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16904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838200"/>
            <a:ext cx="71628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বুক</a:t>
            </a:r>
            <a:r>
              <a:rPr lang="en-US" sz="3600" dirty="0" smtClean="0"/>
              <a:t> </a:t>
            </a:r>
            <a:r>
              <a:rPr lang="en-US" sz="3600" dirty="0" err="1" smtClean="0"/>
              <a:t>রেফারেন্স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98120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১. </a:t>
            </a:r>
            <a:r>
              <a:rPr lang="en-US" sz="3200" dirty="0" err="1" smtClean="0"/>
              <a:t>উচ্চ</a:t>
            </a:r>
            <a:r>
              <a:rPr lang="en-US" sz="3200" dirty="0" smtClean="0"/>
              <a:t> </a:t>
            </a:r>
            <a:r>
              <a:rPr lang="en-US" sz="3200" dirty="0" err="1" smtClean="0"/>
              <a:t>মাধ্যমিক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হিসাববিজ্ঞান</a:t>
            </a:r>
            <a:r>
              <a:rPr lang="en-US" sz="3200" dirty="0" smtClean="0"/>
              <a:t> ১ম </a:t>
            </a:r>
            <a:r>
              <a:rPr lang="en-US" sz="3200" dirty="0" err="1" smtClean="0"/>
              <a:t>পত্র</a:t>
            </a:r>
            <a:endParaRPr lang="en-US" sz="3200" dirty="0" smtClean="0"/>
          </a:p>
          <a:p>
            <a:pPr algn="r"/>
            <a:r>
              <a:rPr lang="en-US" sz="3200" dirty="0" err="1" smtClean="0"/>
              <a:t>অক্ষরপত্র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প্রকাশনী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388620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২. </a:t>
            </a:r>
            <a:r>
              <a:rPr lang="en-US" sz="3200" dirty="0" err="1" smtClean="0"/>
              <a:t>উচ্চ</a:t>
            </a:r>
            <a:r>
              <a:rPr lang="en-US" sz="3200" dirty="0" smtClean="0"/>
              <a:t> </a:t>
            </a:r>
            <a:r>
              <a:rPr lang="en-US" sz="3200" dirty="0" err="1" smtClean="0"/>
              <a:t>মাধ্যমিক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হিসাববিজ্ঞান</a:t>
            </a:r>
            <a:r>
              <a:rPr lang="en-US" sz="3200" dirty="0" smtClean="0"/>
              <a:t> ১ম </a:t>
            </a:r>
            <a:r>
              <a:rPr lang="en-US" sz="3200" dirty="0" err="1" smtClean="0"/>
              <a:t>পত্র</a:t>
            </a:r>
            <a:endParaRPr lang="en-US" sz="3200" dirty="0" smtClean="0"/>
          </a:p>
          <a:p>
            <a:pPr algn="r"/>
            <a:r>
              <a:rPr lang="en-US" sz="3200" dirty="0" err="1" smtClean="0"/>
              <a:t>লেকচার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পাবলিকেশন্স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9731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/>
      <p:bldP spid="5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19400" y="2685871"/>
            <a:ext cx="335380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ধন্যবাদ</a:t>
            </a:r>
            <a:endParaRPr lang="en-US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37488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76300" y="1981200"/>
            <a:ext cx="7391400" cy="900899"/>
            <a:chOff x="0" y="1718511"/>
            <a:chExt cx="7391400" cy="900899"/>
          </a:xfrm>
        </p:grpSpPr>
        <p:sp>
          <p:nvSpPr>
            <p:cNvPr id="6" name="Rounded Rectangle 5"/>
            <p:cNvSpPr/>
            <p:nvPr/>
          </p:nvSpPr>
          <p:spPr>
            <a:xfrm>
              <a:off x="0" y="1718511"/>
              <a:ext cx="7391400" cy="9008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43978" y="1762489"/>
              <a:ext cx="7303444" cy="8129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500" kern="1200" dirty="0" smtClean="0"/>
                <a:t>Welcome to today’s class.</a:t>
              </a:r>
              <a:endParaRPr lang="en-US" sz="3500" kern="12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76300" y="3594901"/>
            <a:ext cx="7391400" cy="900899"/>
            <a:chOff x="0" y="2720211"/>
            <a:chExt cx="7391400" cy="900899"/>
          </a:xfrm>
        </p:grpSpPr>
        <p:sp>
          <p:nvSpPr>
            <p:cNvPr id="4" name="Rounded Rectangle 3"/>
            <p:cNvSpPr/>
            <p:nvPr/>
          </p:nvSpPr>
          <p:spPr>
            <a:xfrm>
              <a:off x="0" y="2720211"/>
              <a:ext cx="7391400" cy="90089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ounded Rectangle 6"/>
            <p:cNvSpPr/>
            <p:nvPr/>
          </p:nvSpPr>
          <p:spPr>
            <a:xfrm>
              <a:off x="43978" y="2764189"/>
              <a:ext cx="7303444" cy="8129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500" kern="1200" dirty="0" smtClean="0"/>
                <a:t>How are you all? </a:t>
              </a:r>
              <a:endParaRPr lang="en-US" sz="3500" kern="1200"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762000"/>
            <a:ext cx="77724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শিক্ষক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পরিচিতি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85800" y="2750127"/>
            <a:ext cx="7772400" cy="29648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আবুসাঈদ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মো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.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আশরাফুল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ইসলাম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প্রভাষক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হিসাববিজ্ঞান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)</a:t>
            </a:r>
          </a:p>
          <a:p>
            <a:pPr marL="0" indent="0">
              <a:buNone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চিটাগাং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ইউরিয়া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ফার্টিলাইজার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লি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.</a:t>
            </a:r>
          </a:p>
          <a:p>
            <a:pPr marL="0" indent="0">
              <a:buNone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রাংগাদিয়া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আনোয়ারা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চট্টগ্রাম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যোগাগযোগ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: ০১৭২১৪৫৮৪২৮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6080" y="2904744"/>
            <a:ext cx="1417320" cy="181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45033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914400" y="2143542"/>
          <a:ext cx="7391400" cy="2123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979317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8768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অব্যবসায়ী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প্রতিষ্ঠান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 descr="324452_155209147902621_2112650241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295400"/>
            <a:ext cx="3962400" cy="2971800"/>
          </a:xfrm>
          <a:prstGeom prst="rect">
            <a:avLst/>
          </a:prstGeom>
        </p:spPr>
      </p:pic>
      <p:pic>
        <p:nvPicPr>
          <p:cNvPr id="8" name="Picture 7" descr="natioal-mosque-dhaka-baitul-mokarrom-220617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4266" y="1295400"/>
            <a:ext cx="4334933" cy="2971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12954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চিটাগাং</a:t>
            </a:r>
            <a:r>
              <a:rPr lang="en-US" dirty="0" smtClean="0"/>
              <a:t> </a:t>
            </a:r>
            <a:r>
              <a:rPr lang="en-US" dirty="0" err="1" smtClean="0"/>
              <a:t>ইউরিয়া</a:t>
            </a:r>
            <a:r>
              <a:rPr lang="en-US" dirty="0" smtClean="0"/>
              <a:t> </a:t>
            </a:r>
            <a:r>
              <a:rPr lang="en-US" dirty="0" err="1" smtClean="0"/>
              <a:t>ফার্টিলাইজার</a:t>
            </a:r>
            <a:r>
              <a:rPr lang="en-US" dirty="0" smtClean="0"/>
              <a:t> </a:t>
            </a:r>
            <a:r>
              <a:rPr lang="en-US" dirty="0" err="1" smtClean="0"/>
              <a:t>স্কুল</a:t>
            </a:r>
            <a:r>
              <a:rPr lang="en-US" dirty="0" smtClean="0"/>
              <a:t> ও </a:t>
            </a:r>
            <a:r>
              <a:rPr lang="en-US" dirty="0" err="1" smtClean="0"/>
              <a:t>কলেজ</a:t>
            </a:r>
            <a:r>
              <a:rPr lang="en-US" dirty="0" smtClean="0"/>
              <a:t>, </a:t>
            </a:r>
            <a:r>
              <a:rPr lang="en-US" dirty="0" err="1" smtClean="0"/>
              <a:t>আনোয়ারা</a:t>
            </a:r>
            <a:r>
              <a:rPr lang="en-US" dirty="0" smtClean="0"/>
              <a:t>, </a:t>
            </a:r>
            <a:r>
              <a:rPr lang="en-US" dirty="0" err="1" smtClean="0"/>
              <a:t>চট্টগ্রাম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603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017455"/>
            <a:ext cx="723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SutonnyMJ" pitchFamily="2" charset="0"/>
                <a:cs typeface="SutonnyMJ" pitchFamily="2" charset="0"/>
              </a:rPr>
              <a:t>অধ্যায়-০১</a:t>
            </a:r>
          </a:p>
          <a:p>
            <a:pPr algn="ctr"/>
            <a:endParaRPr lang="en-US" sz="3600" dirty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অব্যবসায়ী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প্রতিষ্ঠানের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হিসাব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223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68514"/>
            <a:ext cx="784860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শিখনফল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cs typeface="SutonnyMJ" pitchFamily="2" charset="0"/>
              </a:rPr>
              <a:t>(Learning Outcomes)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2057400"/>
            <a:ext cx="78486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এই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পাঠ</a:t>
            </a:r>
            <a:r>
              <a:rPr lang="en-US" sz="3200" dirty="0" smtClean="0"/>
              <a:t> </a:t>
            </a:r>
            <a:r>
              <a:rPr lang="en-US" sz="3200" dirty="0" err="1" smtClean="0"/>
              <a:t>শেষে</a:t>
            </a:r>
            <a:r>
              <a:rPr lang="en-US" sz="3200" dirty="0" smtClean="0"/>
              <a:t> </a:t>
            </a:r>
            <a:r>
              <a:rPr lang="en-US" sz="3200" dirty="0" err="1" smtClean="0"/>
              <a:t>শিক্ষার্থীগণ</a:t>
            </a:r>
            <a:r>
              <a:rPr lang="en-US" sz="3200" dirty="0" smtClean="0"/>
              <a:t> –</a:t>
            </a:r>
          </a:p>
          <a:p>
            <a:endParaRPr lang="en-US" sz="32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 err="1" smtClean="0"/>
              <a:t>অব্যবসায়ী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প্রতিষ্ঠান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সম্পর্কে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 err="1" smtClean="0"/>
              <a:t>ব্যবসায়ী</a:t>
            </a:r>
            <a:r>
              <a:rPr lang="en-US" sz="2800" dirty="0" smtClean="0"/>
              <a:t> ও </a:t>
            </a:r>
            <a:r>
              <a:rPr lang="en-US" sz="2800" dirty="0" err="1" smtClean="0"/>
              <a:t>অবব্যসায়ী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প্রতিষ্ঠানের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মধ্যে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পার্থক্য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বর্ণনা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 err="1" smtClean="0"/>
              <a:t>অব্যবসায়ী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প্রতিষ্ঠানের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আয়ের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উৎস</a:t>
            </a:r>
            <a:r>
              <a:rPr lang="en-US" sz="2800" dirty="0" smtClean="0"/>
              <a:t> ও </a:t>
            </a:r>
            <a:r>
              <a:rPr lang="en-US" sz="2800" dirty="0" err="1" smtClean="0"/>
              <a:t>ব্যয়ের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খাতসমূহ</a:t>
            </a:r>
            <a:r>
              <a:rPr lang="en-US" sz="2800" dirty="0" smtClean="0"/>
              <a:t> </a:t>
            </a:r>
            <a:r>
              <a:rPr lang="en-US" sz="2800" dirty="0" err="1" smtClean="0"/>
              <a:t>বর্ণনা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34768877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593913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অব্যবসায়ী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প্রতিষ্ঠান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Bright prospects for heavy machinery industries-1920x750.jpg"/>
          <p:cNvPicPr>
            <a:picLocks noChangeAspect="1"/>
          </p:cNvPicPr>
          <p:nvPr/>
        </p:nvPicPr>
        <p:blipFill>
          <a:blip r:embed="rId2" cstate="print"/>
          <a:srcRect l="17940" r="17687" b="42"/>
          <a:stretch>
            <a:fillRect/>
          </a:stretch>
        </p:blipFill>
        <p:spPr>
          <a:xfrm>
            <a:off x="838200" y="457200"/>
            <a:ext cx="3616411" cy="2193561"/>
          </a:xfrm>
          <a:prstGeom prst="rect">
            <a:avLst/>
          </a:prstGeom>
        </p:spPr>
      </p:pic>
      <p:pic>
        <p:nvPicPr>
          <p:cNvPr id="5" name="Picture 4" descr="153707358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350" y="381000"/>
            <a:ext cx="3371850" cy="2247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600" y="4966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Chittagong Urea 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Fertilizer Limited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28149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ব্যবসায়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প্রতিষ্ঠান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9" name="Picture 8" descr="natioal-mosque-dhaka-baitul-mokarrom-220617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7399" y="3676650"/>
            <a:ext cx="3623733" cy="20383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00400" y="36576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Mosque</a:t>
            </a:r>
            <a:endParaRPr lang="en-US" sz="2000" dirty="0"/>
          </a:p>
        </p:txBody>
      </p:sp>
      <p:pic>
        <p:nvPicPr>
          <p:cNvPr id="11" name="Picture 10" descr="324452_155209147902621_2112650241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3581400"/>
            <a:ext cx="3352800" cy="2133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91200" y="363849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School and College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9812890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  <p:bldP spid="7" grpId="0" build="p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723144"/>
            <a:ext cx="723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ব্যবসায়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কাকে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বলে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pPr marL="342900" indent="-342900" algn="ctr"/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ব্যবসায়ের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কাজ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কি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?</a:t>
            </a:r>
          </a:p>
          <a:p>
            <a:pPr marL="342900" indent="-342900" algn="ctr"/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পণ্য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উৎপাদন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/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উপযোগ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সৃষ্টি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pPr marL="342900" indent="-342900" algn="ctr"/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পণ্য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ক্রয়-বিক্রয়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/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সেবা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আদান-প্রদান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pPr marL="342900" indent="-342900" algn="ctr"/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মুনাফা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অর্জন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 descr="Bright prospects for heavy machinery industries-1920x750.jpg"/>
          <p:cNvPicPr>
            <a:picLocks noChangeAspect="1"/>
          </p:cNvPicPr>
          <p:nvPr/>
        </p:nvPicPr>
        <p:blipFill>
          <a:blip r:embed="rId2" cstate="print"/>
          <a:srcRect l="17940" r="17687" b="42"/>
          <a:stretch>
            <a:fillRect/>
          </a:stretch>
        </p:blipFill>
        <p:spPr>
          <a:xfrm>
            <a:off x="838200" y="609600"/>
            <a:ext cx="3616411" cy="2193561"/>
          </a:xfrm>
          <a:prstGeom prst="rect">
            <a:avLst/>
          </a:prstGeom>
        </p:spPr>
      </p:pic>
      <p:pic>
        <p:nvPicPr>
          <p:cNvPr id="4" name="Picture 3" descr="153707358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350" y="533400"/>
            <a:ext cx="3371850" cy="2247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00" y="29673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ব্যবসায়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প্রতিষ্ঠান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00024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468</Words>
  <Application>Microsoft Office PowerPoint</Application>
  <PresentationFormat>On-screen Show (4:3)</PresentationFormat>
  <Paragraphs>117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Owner</cp:lastModifiedBy>
  <cp:revision>87</cp:revision>
  <dcterms:created xsi:type="dcterms:W3CDTF">2006-08-16T00:00:00Z</dcterms:created>
  <dcterms:modified xsi:type="dcterms:W3CDTF">2020-04-05T08:30:30Z</dcterms:modified>
</cp:coreProperties>
</file>