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74" r:id="rId2"/>
    <p:sldId id="269" r:id="rId3"/>
    <p:sldId id="257" r:id="rId4"/>
    <p:sldId id="259" r:id="rId5"/>
    <p:sldId id="256" r:id="rId6"/>
    <p:sldId id="270" r:id="rId7"/>
    <p:sldId id="260" r:id="rId8"/>
    <p:sldId id="258" r:id="rId9"/>
    <p:sldId id="261" r:id="rId10"/>
    <p:sldId id="262" r:id="rId11"/>
    <p:sldId id="272" r:id="rId12"/>
    <p:sldId id="263" r:id="rId13"/>
    <p:sldId id="264" r:id="rId14"/>
    <p:sldId id="273" r:id="rId15"/>
    <p:sldId id="265" r:id="rId16"/>
    <p:sldId id="268" r:id="rId17"/>
    <p:sldId id="266" r:id="rId18"/>
    <p:sldId id="267" r:id="rId19"/>
    <p:sldId id="27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8"/>
    <a:srgbClr val="1D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99358-0CB8-45B8-85A9-0F409DEE8264}" type="doc">
      <dgm:prSet loTypeId="urn:microsoft.com/office/officeart/2005/8/layout/hierarchy2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849E2AB-C3CA-4D35-9A75-39252DE62191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তড়িৎ প্রবাহ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DFBA8B-EFCE-4DEF-BFDD-99B2CAFC1EB6}" type="parTrans" cxnId="{2B1442EB-DE43-409A-92DA-113A27DE2655}">
      <dgm:prSet/>
      <dgm:spPr/>
      <dgm:t>
        <a:bodyPr/>
        <a:lstStyle/>
        <a:p>
          <a:endParaRPr lang="en-US" sz="11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D9E4C6-3A0A-422C-AD70-33A5A24D8739}" type="sibTrans" cxnId="{2B1442EB-DE43-409A-92DA-113A27DE2655}">
      <dgm:prSet/>
      <dgm:spPr/>
      <dgm:t>
        <a:bodyPr/>
        <a:lstStyle/>
        <a:p>
          <a:endParaRPr lang="en-US" sz="11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6BE758-A192-498A-8401-D756CAC782EA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অপর্যায়বৃত্ত বা একমুখী বা ডিসি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74D042-EE67-44B0-B4D6-7713295036AC}" type="parTrans" cxnId="{B49C8BE8-368D-4FF0-84CD-65E2F6E65B4A}">
      <dgm:prSet custT="1"/>
      <dgm:spPr/>
      <dgm:t>
        <a:bodyPr/>
        <a:lstStyle/>
        <a:p>
          <a:endParaRPr lang="en-US" sz="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F69F4D-7264-4929-9A56-AE235B7B299E}" type="sibTrans" cxnId="{B49C8BE8-368D-4FF0-84CD-65E2F6E65B4A}">
      <dgm:prSet/>
      <dgm:spPr/>
      <dgm:t>
        <a:bodyPr/>
        <a:lstStyle/>
        <a:p>
          <a:endParaRPr lang="en-US" sz="11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379C67-32A3-4228-A6A7-E35A7EC5183F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পর্যায়বৃত্ত বা এসি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34CF6-C686-468B-A5D8-AF473AA8A9E1}" type="parTrans" cxnId="{C1442059-D83F-4CBF-AF45-F93FB03B4FB2}">
      <dgm:prSet custT="1"/>
      <dgm:spPr/>
      <dgm:t>
        <a:bodyPr/>
        <a:lstStyle/>
        <a:p>
          <a:endParaRPr lang="en-US" sz="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825364-2676-4F22-BD00-A29BBFA88346}" type="sibTrans" cxnId="{C1442059-D83F-4CBF-AF45-F93FB03B4FB2}">
      <dgm:prSet/>
      <dgm:spPr/>
      <dgm:t>
        <a:bodyPr/>
        <a:lstStyle/>
        <a:p>
          <a:endParaRPr lang="en-US" sz="11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E78911-40E6-4E05-8962-3622B5084A69}" type="pres">
      <dgm:prSet presAssocID="{FF599358-0CB8-45B8-85A9-0F409DEE82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343340-92DE-4618-B300-9F2D49A8446B}" type="pres">
      <dgm:prSet presAssocID="{1849E2AB-C3CA-4D35-9A75-39252DE62191}" presName="root1" presStyleCnt="0"/>
      <dgm:spPr/>
    </dgm:pt>
    <dgm:pt modelId="{BC48C480-EFC6-4DC5-91B4-08FF3C0F7AA4}" type="pres">
      <dgm:prSet presAssocID="{1849E2AB-C3CA-4D35-9A75-39252DE62191}" presName="LevelOneTextNode" presStyleLbl="node0" presStyleIdx="0" presStyleCnt="1">
        <dgm:presLayoutVars>
          <dgm:chPref val="3"/>
        </dgm:presLayoutVars>
      </dgm:prSet>
      <dgm:spPr/>
    </dgm:pt>
    <dgm:pt modelId="{C7D81DFE-FDB7-4A40-8A27-549A79B122B8}" type="pres">
      <dgm:prSet presAssocID="{1849E2AB-C3CA-4D35-9A75-39252DE62191}" presName="level2hierChild" presStyleCnt="0"/>
      <dgm:spPr/>
    </dgm:pt>
    <dgm:pt modelId="{53D96F89-234A-4B88-9FF4-2B841030248A}" type="pres">
      <dgm:prSet presAssocID="{CF74D042-EE67-44B0-B4D6-7713295036AC}" presName="conn2-1" presStyleLbl="parChTrans1D2" presStyleIdx="0" presStyleCnt="2"/>
      <dgm:spPr/>
    </dgm:pt>
    <dgm:pt modelId="{A2C42064-B009-451C-B31B-C915DED223E5}" type="pres">
      <dgm:prSet presAssocID="{CF74D042-EE67-44B0-B4D6-7713295036AC}" presName="connTx" presStyleLbl="parChTrans1D2" presStyleIdx="0" presStyleCnt="2"/>
      <dgm:spPr/>
    </dgm:pt>
    <dgm:pt modelId="{43BF4FE5-E0B2-4DE4-AD3A-8026B97CAA70}" type="pres">
      <dgm:prSet presAssocID="{766BE758-A192-498A-8401-D756CAC782EA}" presName="root2" presStyleCnt="0"/>
      <dgm:spPr/>
    </dgm:pt>
    <dgm:pt modelId="{E1544AB2-E16C-4727-8BA5-699DC0B4DC71}" type="pres">
      <dgm:prSet presAssocID="{766BE758-A192-498A-8401-D756CAC782EA}" presName="LevelTwoTextNode" presStyleLbl="node2" presStyleIdx="0" presStyleCnt="2">
        <dgm:presLayoutVars>
          <dgm:chPref val="3"/>
        </dgm:presLayoutVars>
      </dgm:prSet>
      <dgm:spPr/>
    </dgm:pt>
    <dgm:pt modelId="{A883B216-F659-4388-94A4-B3D7FE23D313}" type="pres">
      <dgm:prSet presAssocID="{766BE758-A192-498A-8401-D756CAC782EA}" presName="level3hierChild" presStyleCnt="0"/>
      <dgm:spPr/>
    </dgm:pt>
    <dgm:pt modelId="{3FB43C1A-4384-486C-B578-9198A39A100A}" type="pres">
      <dgm:prSet presAssocID="{EAD34CF6-C686-468B-A5D8-AF473AA8A9E1}" presName="conn2-1" presStyleLbl="parChTrans1D2" presStyleIdx="1" presStyleCnt="2"/>
      <dgm:spPr/>
    </dgm:pt>
    <dgm:pt modelId="{4FFDF7F1-4D7A-454A-9BD5-01EEC3ECBFF3}" type="pres">
      <dgm:prSet presAssocID="{EAD34CF6-C686-468B-A5D8-AF473AA8A9E1}" presName="connTx" presStyleLbl="parChTrans1D2" presStyleIdx="1" presStyleCnt="2"/>
      <dgm:spPr/>
    </dgm:pt>
    <dgm:pt modelId="{92248ACA-9A47-47DE-A949-810AE5553D97}" type="pres">
      <dgm:prSet presAssocID="{3B379C67-32A3-4228-A6A7-E35A7EC5183F}" presName="root2" presStyleCnt="0"/>
      <dgm:spPr/>
    </dgm:pt>
    <dgm:pt modelId="{DE3ADC73-8DC8-4088-A70E-9D24291D6AC1}" type="pres">
      <dgm:prSet presAssocID="{3B379C67-32A3-4228-A6A7-E35A7EC5183F}" presName="LevelTwoTextNode" presStyleLbl="node2" presStyleIdx="1" presStyleCnt="2">
        <dgm:presLayoutVars>
          <dgm:chPref val="3"/>
        </dgm:presLayoutVars>
      </dgm:prSet>
      <dgm:spPr/>
    </dgm:pt>
    <dgm:pt modelId="{D40C33BD-EDD7-4FF5-88C9-C8AD05EA7F40}" type="pres">
      <dgm:prSet presAssocID="{3B379C67-32A3-4228-A6A7-E35A7EC5183F}" presName="level3hierChild" presStyleCnt="0"/>
      <dgm:spPr/>
    </dgm:pt>
  </dgm:ptLst>
  <dgm:cxnLst>
    <dgm:cxn modelId="{E453AD21-52DA-449A-9B49-AB4FDCF57281}" type="presOf" srcId="{CF74D042-EE67-44B0-B4D6-7713295036AC}" destId="{A2C42064-B009-451C-B31B-C915DED223E5}" srcOrd="1" destOrd="0" presId="urn:microsoft.com/office/officeart/2005/8/layout/hierarchy2"/>
    <dgm:cxn modelId="{47C0D935-FDD2-4DFC-9C32-E2C88323FC3A}" type="presOf" srcId="{3B379C67-32A3-4228-A6A7-E35A7EC5183F}" destId="{DE3ADC73-8DC8-4088-A70E-9D24291D6AC1}" srcOrd="0" destOrd="0" presId="urn:microsoft.com/office/officeart/2005/8/layout/hierarchy2"/>
    <dgm:cxn modelId="{2586D838-4716-4375-978A-6207F8569448}" type="presOf" srcId="{766BE758-A192-498A-8401-D756CAC782EA}" destId="{E1544AB2-E16C-4727-8BA5-699DC0B4DC71}" srcOrd="0" destOrd="0" presId="urn:microsoft.com/office/officeart/2005/8/layout/hierarchy2"/>
    <dgm:cxn modelId="{7273234B-63B2-4A09-B502-63FCAA73DF61}" type="presOf" srcId="{EAD34CF6-C686-468B-A5D8-AF473AA8A9E1}" destId="{4FFDF7F1-4D7A-454A-9BD5-01EEC3ECBFF3}" srcOrd="1" destOrd="0" presId="urn:microsoft.com/office/officeart/2005/8/layout/hierarchy2"/>
    <dgm:cxn modelId="{C1442059-D83F-4CBF-AF45-F93FB03B4FB2}" srcId="{1849E2AB-C3CA-4D35-9A75-39252DE62191}" destId="{3B379C67-32A3-4228-A6A7-E35A7EC5183F}" srcOrd="1" destOrd="0" parTransId="{EAD34CF6-C686-468B-A5D8-AF473AA8A9E1}" sibTransId="{93825364-2676-4F22-BD00-A29BBFA88346}"/>
    <dgm:cxn modelId="{136E5B8D-D692-4099-80B5-5191D1B3FCF6}" type="presOf" srcId="{EAD34CF6-C686-468B-A5D8-AF473AA8A9E1}" destId="{3FB43C1A-4384-486C-B578-9198A39A100A}" srcOrd="0" destOrd="0" presId="urn:microsoft.com/office/officeart/2005/8/layout/hierarchy2"/>
    <dgm:cxn modelId="{5A359BAA-BE07-4190-8192-46181A711D99}" type="presOf" srcId="{1849E2AB-C3CA-4D35-9A75-39252DE62191}" destId="{BC48C480-EFC6-4DC5-91B4-08FF3C0F7AA4}" srcOrd="0" destOrd="0" presId="urn:microsoft.com/office/officeart/2005/8/layout/hierarchy2"/>
    <dgm:cxn modelId="{020979B3-20F2-4C8B-8FF0-88F03AAD2059}" type="presOf" srcId="{FF599358-0CB8-45B8-85A9-0F409DEE8264}" destId="{E9E78911-40E6-4E05-8962-3622B5084A69}" srcOrd="0" destOrd="0" presId="urn:microsoft.com/office/officeart/2005/8/layout/hierarchy2"/>
    <dgm:cxn modelId="{4240B2BE-9B56-4558-A44C-2646400F0365}" type="presOf" srcId="{CF74D042-EE67-44B0-B4D6-7713295036AC}" destId="{53D96F89-234A-4B88-9FF4-2B841030248A}" srcOrd="0" destOrd="0" presId="urn:microsoft.com/office/officeart/2005/8/layout/hierarchy2"/>
    <dgm:cxn modelId="{B49C8BE8-368D-4FF0-84CD-65E2F6E65B4A}" srcId="{1849E2AB-C3CA-4D35-9A75-39252DE62191}" destId="{766BE758-A192-498A-8401-D756CAC782EA}" srcOrd="0" destOrd="0" parTransId="{CF74D042-EE67-44B0-B4D6-7713295036AC}" sibTransId="{5EF69F4D-7264-4929-9A56-AE235B7B299E}"/>
    <dgm:cxn modelId="{2B1442EB-DE43-409A-92DA-113A27DE2655}" srcId="{FF599358-0CB8-45B8-85A9-0F409DEE8264}" destId="{1849E2AB-C3CA-4D35-9A75-39252DE62191}" srcOrd="0" destOrd="0" parTransId="{63DFBA8B-EFCE-4DEF-BFDD-99B2CAFC1EB6}" sibTransId="{54D9E4C6-3A0A-422C-AD70-33A5A24D8739}"/>
    <dgm:cxn modelId="{F0976B55-257D-4C28-A813-2D8F70002E19}" type="presParOf" srcId="{E9E78911-40E6-4E05-8962-3622B5084A69}" destId="{95343340-92DE-4618-B300-9F2D49A8446B}" srcOrd="0" destOrd="0" presId="urn:microsoft.com/office/officeart/2005/8/layout/hierarchy2"/>
    <dgm:cxn modelId="{75A8820F-B7FA-4834-AF75-92AB0E64473A}" type="presParOf" srcId="{95343340-92DE-4618-B300-9F2D49A8446B}" destId="{BC48C480-EFC6-4DC5-91B4-08FF3C0F7AA4}" srcOrd="0" destOrd="0" presId="urn:microsoft.com/office/officeart/2005/8/layout/hierarchy2"/>
    <dgm:cxn modelId="{1BAF11BD-725C-4455-BDAE-DCAAEB4A8864}" type="presParOf" srcId="{95343340-92DE-4618-B300-9F2D49A8446B}" destId="{C7D81DFE-FDB7-4A40-8A27-549A79B122B8}" srcOrd="1" destOrd="0" presId="urn:microsoft.com/office/officeart/2005/8/layout/hierarchy2"/>
    <dgm:cxn modelId="{4F3A71A9-9A7E-4E83-A41A-D1829C8BCE2F}" type="presParOf" srcId="{C7D81DFE-FDB7-4A40-8A27-549A79B122B8}" destId="{53D96F89-234A-4B88-9FF4-2B841030248A}" srcOrd="0" destOrd="0" presId="urn:microsoft.com/office/officeart/2005/8/layout/hierarchy2"/>
    <dgm:cxn modelId="{6613FC25-9AD3-4AD8-9369-423D5BE99CC4}" type="presParOf" srcId="{53D96F89-234A-4B88-9FF4-2B841030248A}" destId="{A2C42064-B009-451C-B31B-C915DED223E5}" srcOrd="0" destOrd="0" presId="urn:microsoft.com/office/officeart/2005/8/layout/hierarchy2"/>
    <dgm:cxn modelId="{2E39B44C-0D24-4482-B8E0-FDDFC6473FAB}" type="presParOf" srcId="{C7D81DFE-FDB7-4A40-8A27-549A79B122B8}" destId="{43BF4FE5-E0B2-4DE4-AD3A-8026B97CAA70}" srcOrd="1" destOrd="0" presId="urn:microsoft.com/office/officeart/2005/8/layout/hierarchy2"/>
    <dgm:cxn modelId="{1311E0A2-E316-4C77-BD8C-B558F8098CEB}" type="presParOf" srcId="{43BF4FE5-E0B2-4DE4-AD3A-8026B97CAA70}" destId="{E1544AB2-E16C-4727-8BA5-699DC0B4DC71}" srcOrd="0" destOrd="0" presId="urn:microsoft.com/office/officeart/2005/8/layout/hierarchy2"/>
    <dgm:cxn modelId="{DD7440B7-BC46-4457-A32D-86DD1898B985}" type="presParOf" srcId="{43BF4FE5-E0B2-4DE4-AD3A-8026B97CAA70}" destId="{A883B216-F659-4388-94A4-B3D7FE23D313}" srcOrd="1" destOrd="0" presId="urn:microsoft.com/office/officeart/2005/8/layout/hierarchy2"/>
    <dgm:cxn modelId="{8AE69E76-8167-4FB8-B2CA-3867D795FEB3}" type="presParOf" srcId="{C7D81DFE-FDB7-4A40-8A27-549A79B122B8}" destId="{3FB43C1A-4384-486C-B578-9198A39A100A}" srcOrd="2" destOrd="0" presId="urn:microsoft.com/office/officeart/2005/8/layout/hierarchy2"/>
    <dgm:cxn modelId="{DAD2C3D8-FA7D-429D-A4AD-31500CF02170}" type="presParOf" srcId="{3FB43C1A-4384-486C-B578-9198A39A100A}" destId="{4FFDF7F1-4D7A-454A-9BD5-01EEC3ECBFF3}" srcOrd="0" destOrd="0" presId="urn:microsoft.com/office/officeart/2005/8/layout/hierarchy2"/>
    <dgm:cxn modelId="{37C40344-437F-4F4C-A49F-55F6BEABA3A8}" type="presParOf" srcId="{C7D81DFE-FDB7-4A40-8A27-549A79B122B8}" destId="{92248ACA-9A47-47DE-A949-810AE5553D97}" srcOrd="3" destOrd="0" presId="urn:microsoft.com/office/officeart/2005/8/layout/hierarchy2"/>
    <dgm:cxn modelId="{573DAA5C-8220-4574-B57B-5E78AED562BD}" type="presParOf" srcId="{92248ACA-9A47-47DE-A949-810AE5553D97}" destId="{DE3ADC73-8DC8-4088-A70E-9D24291D6AC1}" srcOrd="0" destOrd="0" presId="urn:microsoft.com/office/officeart/2005/8/layout/hierarchy2"/>
    <dgm:cxn modelId="{6C8C5002-76EE-44C9-A00E-CBD515A8BA1F}" type="presParOf" srcId="{92248ACA-9A47-47DE-A949-810AE5553D97}" destId="{D40C33BD-EDD7-4FF5-88C9-C8AD05EA7F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8C480-EFC6-4DC5-91B4-08FF3C0F7AA4}">
      <dsp:nvSpPr>
        <dsp:cNvPr id="0" name=""/>
        <dsp:cNvSpPr/>
      </dsp:nvSpPr>
      <dsp:spPr>
        <a:xfrm>
          <a:off x="1685" y="1140428"/>
          <a:ext cx="2930178" cy="146508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তড়িৎ প্রবাহ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96" y="1183339"/>
        <a:ext cx="2844356" cy="1379267"/>
      </dsp:txXfrm>
    </dsp:sp>
    <dsp:sp modelId="{53D96F89-234A-4B88-9FF4-2B841030248A}">
      <dsp:nvSpPr>
        <dsp:cNvPr id="0" name=""/>
        <dsp:cNvSpPr/>
      </dsp:nvSpPr>
      <dsp:spPr>
        <a:xfrm rot="19457599">
          <a:off x="2796194" y="1416559"/>
          <a:ext cx="1443410" cy="70400"/>
        </a:xfrm>
        <a:custGeom>
          <a:avLst/>
          <a:gdLst/>
          <a:ahLst/>
          <a:cxnLst/>
          <a:rect l="0" t="0" r="0" b="0"/>
          <a:pathLst>
            <a:path>
              <a:moveTo>
                <a:pt x="0" y="35200"/>
              </a:moveTo>
              <a:lnTo>
                <a:pt x="1443410" y="35200"/>
              </a:lnTo>
            </a:path>
          </a:pathLst>
        </a:custGeom>
        <a:noFill/>
        <a:ln w="19050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1814" y="1415674"/>
        <a:ext cx="72170" cy="72170"/>
      </dsp:txXfrm>
    </dsp:sp>
    <dsp:sp modelId="{E1544AB2-E16C-4727-8BA5-699DC0B4DC71}">
      <dsp:nvSpPr>
        <dsp:cNvPr id="0" name=""/>
        <dsp:cNvSpPr/>
      </dsp:nvSpPr>
      <dsp:spPr>
        <a:xfrm>
          <a:off x="4103935" y="298002"/>
          <a:ext cx="2930178" cy="146508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অপর্যায়বৃত্ত বা একমুখী বা ডিসি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6846" y="340913"/>
        <a:ext cx="2844356" cy="1379267"/>
      </dsp:txXfrm>
    </dsp:sp>
    <dsp:sp modelId="{3FB43C1A-4384-486C-B578-9198A39A100A}">
      <dsp:nvSpPr>
        <dsp:cNvPr id="0" name=""/>
        <dsp:cNvSpPr/>
      </dsp:nvSpPr>
      <dsp:spPr>
        <a:xfrm rot="2142401">
          <a:off x="2796194" y="2258985"/>
          <a:ext cx="1443410" cy="70400"/>
        </a:xfrm>
        <a:custGeom>
          <a:avLst/>
          <a:gdLst/>
          <a:ahLst/>
          <a:cxnLst/>
          <a:rect l="0" t="0" r="0" b="0"/>
          <a:pathLst>
            <a:path>
              <a:moveTo>
                <a:pt x="0" y="35200"/>
              </a:moveTo>
              <a:lnTo>
                <a:pt x="1443410" y="35200"/>
              </a:lnTo>
            </a:path>
          </a:pathLst>
        </a:custGeom>
        <a:noFill/>
        <a:ln w="19050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1814" y="2258100"/>
        <a:ext cx="72170" cy="72170"/>
      </dsp:txXfrm>
    </dsp:sp>
    <dsp:sp modelId="{DE3ADC73-8DC8-4088-A70E-9D24291D6AC1}">
      <dsp:nvSpPr>
        <dsp:cNvPr id="0" name=""/>
        <dsp:cNvSpPr/>
      </dsp:nvSpPr>
      <dsp:spPr>
        <a:xfrm>
          <a:off x="4103935" y="1982854"/>
          <a:ext cx="2930178" cy="146508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পর্যায়বৃত্ত বা এসি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6846" y="2025765"/>
        <a:ext cx="2844356" cy="137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84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1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5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6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5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527F8B-1DF1-4A17-AA89-79EDF9EA3A4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70F2-03F9-471F-98D4-9707C22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7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XWaVE_CW08c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32135-CC23-4181-AD4D-08974D857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51" y="1086575"/>
            <a:ext cx="7390298" cy="4138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5750E-28CA-4948-8F3C-439663C79422}"/>
              </a:ext>
            </a:extLst>
          </p:cNvPr>
          <p:cNvSpPr txBox="1"/>
          <p:nvPr/>
        </p:nvSpPr>
        <p:spPr>
          <a:xfrm>
            <a:off x="5295941" y="2046514"/>
            <a:ext cx="1600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0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01723-CF76-4026-88C0-584CD000C2C3}"/>
              </a:ext>
            </a:extLst>
          </p:cNvPr>
          <p:cNvSpPr txBox="1"/>
          <p:nvPr/>
        </p:nvSpPr>
        <p:spPr>
          <a:xfrm>
            <a:off x="4245173" y="702682"/>
            <a:ext cx="4087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প্রবাহের প্রকারভেদ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BA19BC-92AC-4B02-9247-C8C9FD457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406536"/>
              </p:ext>
            </p:extLst>
          </p:nvPr>
        </p:nvGraphicFramePr>
        <p:xfrm>
          <a:off x="2286000" y="1930400"/>
          <a:ext cx="7035800" cy="3745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3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48C480-EFC6-4DC5-91B4-08FF3C0F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C48C480-EFC6-4DC5-91B4-08FF3C0F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C48C480-EFC6-4DC5-91B4-08FF3C0F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C48C480-EFC6-4DC5-91B4-08FF3C0F7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96F89-234A-4B88-9FF4-2B841030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3D96F89-234A-4B88-9FF4-2B841030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53D96F89-234A-4B88-9FF4-2B841030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53D96F89-234A-4B88-9FF4-2B8410302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544AB2-E16C-4727-8BA5-699DC0B4D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E1544AB2-E16C-4727-8BA5-699DC0B4D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E1544AB2-E16C-4727-8BA5-699DC0B4D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E1544AB2-E16C-4727-8BA5-699DC0B4D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B43C1A-4384-486C-B578-9198A39A1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3FB43C1A-4384-486C-B578-9198A39A1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3FB43C1A-4384-486C-B578-9198A39A1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3FB43C1A-4384-486C-B578-9198A39A1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3ADC73-8DC8-4088-A70E-9D24291D6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E3ADC73-8DC8-4088-A70E-9D24291D6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E3ADC73-8DC8-4088-A70E-9D24291D6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DE3ADC73-8DC8-4088-A70E-9D24291D6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04A33-13D9-4C02-A77D-45E9926808D9}"/>
              </a:ext>
            </a:extLst>
          </p:cNvPr>
          <p:cNvSpPr txBox="1"/>
          <p:nvPr/>
        </p:nvSpPr>
        <p:spPr>
          <a:xfrm>
            <a:off x="4527642" y="663714"/>
            <a:ext cx="1917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D0F90-9308-4A11-92DB-D1C8CB5D5CB5}"/>
              </a:ext>
            </a:extLst>
          </p:cNvPr>
          <p:cNvSpPr txBox="1"/>
          <p:nvPr/>
        </p:nvSpPr>
        <p:spPr>
          <a:xfrm>
            <a:off x="1014509" y="3136612"/>
            <a:ext cx="793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 সম্পর্কে যা জেনেছ তা পয়েন্ট আকারে খাতায় লিখ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88FE6-E66C-4E8E-A370-1AFF1F0C6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63" y="1371600"/>
            <a:ext cx="23423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0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73C6F-5CDC-4DEA-8E2A-A20B18C09CF4}"/>
              </a:ext>
            </a:extLst>
          </p:cNvPr>
          <p:cNvSpPr/>
          <p:nvPr/>
        </p:nvSpPr>
        <p:spPr>
          <a:xfrm>
            <a:off x="533400" y="509147"/>
            <a:ext cx="4740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অপর্যায়বৃত্ত বা একমুখী বা ডিসি প্রবাহ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D8063-7AB4-4221-8964-95C1BCB8A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409"/>
            <a:ext cx="3587652" cy="21525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FE2C21-133D-48D4-84AD-12D90CE8BBB6}"/>
              </a:ext>
            </a:extLst>
          </p:cNvPr>
          <p:cNvSpPr/>
          <p:nvPr/>
        </p:nvSpPr>
        <p:spPr>
          <a:xfrm>
            <a:off x="4571170" y="1475457"/>
            <a:ext cx="627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সাথে তড়িৎ প্রবাহের দিকের পরিবর্তন হয়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35850-FD23-40CF-8253-3BC64B86D526}"/>
              </a:ext>
            </a:extLst>
          </p:cNvPr>
          <p:cNvSpPr/>
          <p:nvPr/>
        </p:nvSpPr>
        <p:spPr>
          <a:xfrm>
            <a:off x="4571169" y="2153932"/>
            <a:ext cx="627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 সবসময় একই দিকে প্রবাহিত হয়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69B5CB-62E2-4DD9-914C-3B068ECA56F9}"/>
              </a:ext>
            </a:extLst>
          </p:cNvPr>
          <p:cNvSpPr/>
          <p:nvPr/>
        </p:nvSpPr>
        <p:spPr>
          <a:xfrm>
            <a:off x="5200397" y="5634649"/>
            <a:ext cx="2653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কোষ বা ব্যাটারি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D7AF0-CECB-4EB3-9B8E-24DC8B55D889}"/>
              </a:ext>
            </a:extLst>
          </p:cNvPr>
          <p:cNvSpPr/>
          <p:nvPr/>
        </p:nvSpPr>
        <p:spPr>
          <a:xfrm>
            <a:off x="8905249" y="5634649"/>
            <a:ext cx="2095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ডিসি জেনারেটর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4F94F-0295-4791-9709-4BCD7516ED87}"/>
              </a:ext>
            </a:extLst>
          </p:cNvPr>
          <p:cNvSpPr/>
          <p:nvPr/>
        </p:nvSpPr>
        <p:spPr>
          <a:xfrm>
            <a:off x="659897" y="4613872"/>
            <a:ext cx="391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ডিসি প্রবাহ কিভাবে পাওয়া যাবে?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FDE35D-6F53-454E-B34E-A0BDBC316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89" y="3643462"/>
            <a:ext cx="3164590" cy="193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14BAD2-75F6-4E8D-BB8E-70331D8EA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95" y="3643462"/>
            <a:ext cx="283821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73C6F-5CDC-4DEA-8E2A-A20B18C09CF4}"/>
              </a:ext>
            </a:extLst>
          </p:cNvPr>
          <p:cNvSpPr/>
          <p:nvPr/>
        </p:nvSpPr>
        <p:spPr>
          <a:xfrm>
            <a:off x="1403049" y="246458"/>
            <a:ext cx="299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 বা এসি প্রবাহ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D7AF0-CECB-4EB3-9B8E-24DC8B55D889}"/>
              </a:ext>
            </a:extLst>
          </p:cNvPr>
          <p:cNvSpPr/>
          <p:nvPr/>
        </p:nvSpPr>
        <p:spPr>
          <a:xfrm>
            <a:off x="5209669" y="5879534"/>
            <a:ext cx="3075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এসি জেনারেটর বা ডায়নামো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4F94F-0295-4791-9709-4BCD7516ED87}"/>
              </a:ext>
            </a:extLst>
          </p:cNvPr>
          <p:cNvSpPr/>
          <p:nvPr/>
        </p:nvSpPr>
        <p:spPr>
          <a:xfrm>
            <a:off x="210196" y="4495426"/>
            <a:ext cx="505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এসি প্রবাহ কিভাবে পাওয়া যাবে?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0E4BC-9868-4916-A32F-D43C626C5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9030"/>
            <a:ext cx="4119170" cy="33549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03D0D5-C8E8-45B2-83DB-C10BC2FC3FA8}"/>
              </a:ext>
            </a:extLst>
          </p:cNvPr>
          <p:cNvSpPr/>
          <p:nvPr/>
        </p:nvSpPr>
        <p:spPr>
          <a:xfrm>
            <a:off x="5121149" y="1319144"/>
            <a:ext cx="627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সাথে তড়িৎ প্রবাহের দিকের পরিবর্তন হয়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FD03A-CB99-45D8-BE9E-CB4CFCD8FFE3}"/>
              </a:ext>
            </a:extLst>
          </p:cNvPr>
          <p:cNvSpPr/>
          <p:nvPr/>
        </p:nvSpPr>
        <p:spPr>
          <a:xfrm>
            <a:off x="5148524" y="2105106"/>
            <a:ext cx="627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 সবসময় একই দিকে প্রবাহিত হয়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316054-7CCC-420F-B0F8-C5BE7B0AF532}"/>
              </a:ext>
            </a:extLst>
          </p:cNvPr>
          <p:cNvSpPr/>
          <p:nvPr/>
        </p:nvSpPr>
        <p:spPr>
          <a:xfrm>
            <a:off x="5148524" y="2806617"/>
            <a:ext cx="6869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এসি প্রবাহের তড়িৎ উৎপাদন, সরবরাহ করা সহজ এবং সাশ্রয়ী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9A071-94B1-4620-BDAD-83BEB0E35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52" y="3812957"/>
            <a:ext cx="2931887" cy="1952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B2917-1D19-4342-9F8F-CAB9C87F0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59" y="3529744"/>
            <a:ext cx="3418378" cy="21804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2680ED-FBBC-4227-BAF8-0D55AADBA0EE}"/>
              </a:ext>
            </a:extLst>
          </p:cNvPr>
          <p:cNvSpPr/>
          <p:nvPr/>
        </p:nvSpPr>
        <p:spPr>
          <a:xfrm>
            <a:off x="8383359" y="5765617"/>
            <a:ext cx="3634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বাসাবাড়িতেও সাধারণত এসি প্রবাহের বিদ্যুৎ ব্যবহার করা 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2FA99-9D76-45BA-8ACE-1159CFB52A6D}"/>
              </a:ext>
            </a:extLst>
          </p:cNvPr>
          <p:cNvSpPr txBox="1"/>
          <p:nvPr/>
        </p:nvSpPr>
        <p:spPr>
          <a:xfrm>
            <a:off x="4732081" y="397883"/>
            <a:ext cx="2060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919E7-9A77-4184-BDDD-75C2ED6F0312}"/>
              </a:ext>
            </a:extLst>
          </p:cNvPr>
          <p:cNvSpPr txBox="1"/>
          <p:nvPr/>
        </p:nvSpPr>
        <p:spPr>
          <a:xfrm>
            <a:off x="5762171" y="2414799"/>
            <a:ext cx="5036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এসি প্রবাহ ও ডিসি প্রবাহের মধ্যে তুলনামুলক পার্থক্য ছক আকারে খাতায় লিখে দলনেতার মাধ্যমে উপস্থাপন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1313B-7899-4390-8DE2-B87680DD7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2" y="1977572"/>
            <a:ext cx="452925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1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6B96C-7618-4CB8-9C8A-ED296E36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3" y="1645103"/>
            <a:ext cx="4463416" cy="3188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D08D08-DD5A-44B1-942E-5994546231F7}"/>
              </a:ext>
            </a:extLst>
          </p:cNvPr>
          <p:cNvSpPr/>
          <p:nvPr/>
        </p:nvSpPr>
        <p:spPr>
          <a:xfrm>
            <a:off x="1578812" y="4920509"/>
            <a:ext cx="299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 বা এসি প্রবাহ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3A0E0-3FF4-4F7B-9CC4-40ED1A1BBDEC}"/>
              </a:ext>
            </a:extLst>
          </p:cNvPr>
          <p:cNvSpPr/>
          <p:nvPr/>
        </p:nvSpPr>
        <p:spPr>
          <a:xfrm>
            <a:off x="994683" y="486394"/>
            <a:ext cx="895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 বা এসি প্রবাহের দিক পরিবর্তনের হার কি সবদেশে একই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893AE3-D4A7-454E-9182-5A4FA04C1D7F}"/>
              </a:ext>
            </a:extLst>
          </p:cNvPr>
          <p:cNvSpPr/>
          <p:nvPr/>
        </p:nvSpPr>
        <p:spPr>
          <a:xfrm>
            <a:off x="7028926" y="1352715"/>
            <a:ext cx="593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8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296B3-C62D-43BC-B858-8314EA9E6961}"/>
              </a:ext>
            </a:extLst>
          </p:cNvPr>
          <p:cNvSpPr/>
          <p:nvPr/>
        </p:nvSpPr>
        <p:spPr>
          <a:xfrm>
            <a:off x="5868722" y="2219036"/>
            <a:ext cx="5495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পর্যায়বৃত্ত প্রবাহ প্রতি সেকেন্ডে ৫০ বার দিক পরিবর্তন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A95322-86BE-4C55-947A-2F613E9CA913}"/>
              </a:ext>
            </a:extLst>
          </p:cNvPr>
          <p:cNvSpPr/>
          <p:nvPr/>
        </p:nvSpPr>
        <p:spPr>
          <a:xfrm>
            <a:off x="5925114" y="3577800"/>
            <a:ext cx="5495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 পর্যায়বৃত্ত প্রবাহ প্রতি সেকেন্ডে ৬০ বার দিক পরিবর্তন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6E6ED-29C5-48DB-AF88-6394B9BF77C2}"/>
              </a:ext>
            </a:extLst>
          </p:cNvPr>
          <p:cNvSpPr/>
          <p:nvPr/>
        </p:nvSpPr>
        <p:spPr>
          <a:xfrm>
            <a:off x="2057670" y="717979"/>
            <a:ext cx="6048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দিতে চেষ্টা কর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BD2C6C-C05E-4A35-80C9-9428912742D0}"/>
              </a:ext>
            </a:extLst>
          </p:cNvPr>
          <p:cNvSpPr/>
          <p:nvPr/>
        </p:nvSpPr>
        <p:spPr>
          <a:xfrm>
            <a:off x="1493458" y="2055739"/>
            <a:ext cx="768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তড়িৎ প্রবাহের দিক ইলেকট্রনের প্রবাহের কোন দিকে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DC2CC-9D56-401F-8560-3C1AFF32B5FB}"/>
              </a:ext>
            </a:extLst>
          </p:cNvPr>
          <p:cNvSpPr/>
          <p:nvPr/>
        </p:nvSpPr>
        <p:spPr>
          <a:xfrm>
            <a:off x="1493458" y="2906542"/>
            <a:ext cx="6888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তড়িৎ প্রবাহের একক কে কি দিয়ে প্রকাশ করা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431CE-E2CE-4BDC-81D6-166409897ED4}"/>
              </a:ext>
            </a:extLst>
          </p:cNvPr>
          <p:cNvSpPr/>
          <p:nvPr/>
        </p:nvSpPr>
        <p:spPr>
          <a:xfrm>
            <a:off x="1493458" y="3757345"/>
            <a:ext cx="4602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এসি প্রবাহের একটি বৈশিষ্ট্য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398B3-53C7-42AD-AB1E-8312CA03B7D4}"/>
              </a:ext>
            </a:extLst>
          </p:cNvPr>
          <p:cNvSpPr/>
          <p:nvPr/>
        </p:nvSpPr>
        <p:spPr>
          <a:xfrm>
            <a:off x="1493458" y="4608148"/>
            <a:ext cx="5977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 ডিসি প্রবাহের যে কোনো একটি বৈশিষ্ট্য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084D4-3B04-4244-9036-DF88356AE8ED}"/>
              </a:ext>
            </a:extLst>
          </p:cNvPr>
          <p:cNvSpPr/>
          <p:nvPr/>
        </p:nvSpPr>
        <p:spPr>
          <a:xfrm>
            <a:off x="1493458" y="5458951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৫. মোবাইল ফোন কোন প্রবাহের সাহায্যে চলে?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FAEC90-FD3E-4E86-A714-60211224D999}"/>
              </a:ext>
            </a:extLst>
          </p:cNvPr>
          <p:cNvSpPr/>
          <p:nvPr/>
        </p:nvSpPr>
        <p:spPr>
          <a:xfrm>
            <a:off x="3009514" y="570923"/>
            <a:ext cx="5955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এসি প্রবাহ এবং ডিসি প্রবাহের তুলনামূলক চিত্র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DD354-6B8D-45DB-A59A-70EB11FEE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387600"/>
            <a:ext cx="5471886" cy="27359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F8FA0F1-206E-408B-9553-E196D1FEC578}"/>
              </a:ext>
            </a:extLst>
          </p:cNvPr>
          <p:cNvGrpSpPr/>
          <p:nvPr/>
        </p:nvGrpSpPr>
        <p:grpSpPr>
          <a:xfrm>
            <a:off x="7141028" y="2387599"/>
            <a:ext cx="3647925" cy="2735944"/>
            <a:chOff x="7141028" y="2387599"/>
            <a:chExt cx="3647925" cy="27359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9512BF-36F3-48E4-9311-09D69EADA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028" y="2387599"/>
              <a:ext cx="3647925" cy="273594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40547B-0F95-4493-B87F-7FFF54F7E58C}"/>
                </a:ext>
              </a:extLst>
            </p:cNvPr>
            <p:cNvSpPr/>
            <p:nvPr/>
          </p:nvSpPr>
          <p:spPr>
            <a:xfrm>
              <a:off x="7141028" y="4851400"/>
              <a:ext cx="3647925" cy="272143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48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4B6234-50D3-4AB3-96D9-53C5D5F1F969}"/>
              </a:ext>
            </a:extLst>
          </p:cNvPr>
          <p:cNvSpPr/>
          <p:nvPr/>
        </p:nvSpPr>
        <p:spPr>
          <a:xfrm>
            <a:off x="4919235" y="733138"/>
            <a:ext cx="2353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5AED2E-EF2F-47BA-8F87-E655CAF2AE83}"/>
              </a:ext>
            </a:extLst>
          </p:cNvPr>
          <p:cNvSpPr/>
          <p:nvPr/>
        </p:nvSpPr>
        <p:spPr>
          <a:xfrm>
            <a:off x="884420" y="1696701"/>
            <a:ext cx="10418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তোমাদের বাড়ীতে ব্যবহৃত ৫টি ইলেকট্রনিক্স যন্ত্রের নামের পাশে সঠিক তথ্য দিয়ে নিচের ছকটি পূরণ করে বিষয় শিক্ষকের কাছে উপস্থাপন করবে।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4B81DD-AC6A-4BAE-B00F-9475FF331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59588"/>
              </p:ext>
            </p:extLst>
          </p:nvPr>
        </p:nvGraphicFramePr>
        <p:xfrm>
          <a:off x="901907" y="3172787"/>
          <a:ext cx="10388183" cy="3108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2728">
                  <a:extLst>
                    <a:ext uri="{9D8B030D-6E8A-4147-A177-3AD203B41FA5}">
                      <a16:colId xmlns:a16="http://schemas.microsoft.com/office/drawing/2014/main" val="1744895315"/>
                    </a:ext>
                  </a:extLst>
                </a:gridCol>
                <a:gridCol w="3698918">
                  <a:extLst>
                    <a:ext uri="{9D8B030D-6E8A-4147-A177-3AD203B41FA5}">
                      <a16:colId xmlns:a16="http://schemas.microsoft.com/office/drawing/2014/main" val="2410830654"/>
                    </a:ext>
                  </a:extLst>
                </a:gridCol>
                <a:gridCol w="1588957">
                  <a:extLst>
                    <a:ext uri="{9D8B030D-6E8A-4147-A177-3AD203B41FA5}">
                      <a16:colId xmlns:a16="http://schemas.microsoft.com/office/drawing/2014/main" val="2926146138"/>
                    </a:ext>
                  </a:extLst>
                </a:gridCol>
                <a:gridCol w="3687580">
                  <a:extLst>
                    <a:ext uri="{9D8B030D-6E8A-4147-A177-3AD203B41FA5}">
                      <a16:colId xmlns:a16="http://schemas.microsoft.com/office/drawing/2014/main" val="3037728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নং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ইলেকট্রনিক্স যন্ত্রের নাম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AC/DC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4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24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2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5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64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5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46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41440-D44A-472C-AF96-30C34F27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1" y="1720650"/>
            <a:ext cx="10197737" cy="34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7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28768-172E-4F16-9F8C-3371BDB09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01" y="914400"/>
            <a:ext cx="4163530" cy="529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DBA5C-1628-4F82-9B70-39F2656A4AEE}"/>
              </a:ext>
            </a:extLst>
          </p:cNvPr>
          <p:cNvSpPr txBox="1"/>
          <p:nvPr/>
        </p:nvSpPr>
        <p:spPr>
          <a:xfrm>
            <a:off x="6847058" y="2488913"/>
            <a:ext cx="250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23200-8854-4279-8C32-856BCCE8EF82}"/>
              </a:ext>
            </a:extLst>
          </p:cNvPr>
          <p:cNvSpPr txBox="1"/>
          <p:nvPr/>
        </p:nvSpPr>
        <p:spPr>
          <a:xfrm>
            <a:off x="6847058" y="3199537"/>
            <a:ext cx="250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9B1C3-BC9C-43AA-A784-EE48FEC8B809}"/>
              </a:ext>
            </a:extLst>
          </p:cNvPr>
          <p:cNvSpPr txBox="1"/>
          <p:nvPr/>
        </p:nvSpPr>
        <p:spPr>
          <a:xfrm>
            <a:off x="6847058" y="3784312"/>
            <a:ext cx="250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বর্তনী ও চলবিদ্যুৎ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69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5D82C8-5441-4092-99EF-F8C11C76B690}"/>
              </a:ext>
            </a:extLst>
          </p:cNvPr>
          <p:cNvSpPr/>
          <p:nvPr/>
        </p:nvSpPr>
        <p:spPr>
          <a:xfrm>
            <a:off x="5436104" y="706255"/>
            <a:ext cx="1354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E3900D-FB00-4B0E-840E-49B833674680}"/>
              </a:ext>
            </a:extLst>
          </p:cNvPr>
          <p:cNvSpPr/>
          <p:nvPr/>
        </p:nvSpPr>
        <p:spPr>
          <a:xfrm>
            <a:off x="2002971" y="1749852"/>
            <a:ext cx="818605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কনটেন্টে ব্যবহৃত ছবি ইন্টারনেট থেকে সংগৃহীত এবং কনটেন্টটি ব্যবসায়িক উদ্দেশ্যে প্রস্তুত করা হয় নি।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76D96-B352-45A9-8D75-6F64D30EFE06}"/>
              </a:ext>
            </a:extLst>
          </p:cNvPr>
          <p:cNvSpPr/>
          <p:nvPr/>
        </p:nvSpPr>
        <p:spPr>
          <a:xfrm>
            <a:off x="4593726" y="3728839"/>
            <a:ext cx="3039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প্রকাশ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44920-9545-459D-B01E-AF6A22235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t="5386" r="7883" b="9053"/>
          <a:stretch/>
        </p:blipFill>
        <p:spPr>
          <a:xfrm>
            <a:off x="244928" y="5108147"/>
            <a:ext cx="1758043" cy="124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E6D66-7944-4094-ABDC-B7B5CF8A7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r="12626"/>
          <a:stretch/>
        </p:blipFill>
        <p:spPr>
          <a:xfrm>
            <a:off x="4430128" y="5030653"/>
            <a:ext cx="1268460" cy="1325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660F0A-2A97-4B5C-9837-DE5E1EBE7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0107" r="5512" b="8593"/>
          <a:stretch/>
        </p:blipFill>
        <p:spPr>
          <a:xfrm>
            <a:off x="7993570" y="5030652"/>
            <a:ext cx="1449036" cy="132580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47BFED-66C9-4F23-888C-5589BA3C9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21" y="5108147"/>
            <a:ext cx="1248316" cy="124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944617-616A-4CF2-B6E7-DEA72E22A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04" y="5108147"/>
            <a:ext cx="1380491" cy="1248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174EA7-0E1E-4A7C-BD3E-50E5B625A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38" y="5108147"/>
            <a:ext cx="1902194" cy="12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4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6AE01-0C3D-4943-92D7-12354A80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8" y="1459593"/>
            <a:ext cx="5715000" cy="422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A381F8-421A-4D5E-B71A-F0A00B1EAE07}"/>
              </a:ext>
            </a:extLst>
          </p:cNvPr>
          <p:cNvSpPr txBox="1"/>
          <p:nvPr/>
        </p:nvSpPr>
        <p:spPr>
          <a:xfrm>
            <a:off x="3052358" y="593776"/>
            <a:ext cx="608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এবং প্রশ্নগুলোর উত্তর দিতে চেষ্টা কর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C73BB-522A-4CB9-ADD2-D1F512ADBF04}"/>
              </a:ext>
            </a:extLst>
          </p:cNvPr>
          <p:cNvSpPr txBox="1"/>
          <p:nvPr/>
        </p:nvSpPr>
        <p:spPr>
          <a:xfrm>
            <a:off x="7461803" y="2344058"/>
            <a:ext cx="378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বাল্বটি কখন জ্বলে উঠছে?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59F66-F17C-46F2-8D39-A3E5E875F5EA}"/>
              </a:ext>
            </a:extLst>
          </p:cNvPr>
          <p:cNvSpPr txBox="1"/>
          <p:nvPr/>
        </p:nvSpPr>
        <p:spPr>
          <a:xfrm>
            <a:off x="7461803" y="3733095"/>
            <a:ext cx="443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প্রবাহের চলাচল কোনদিকে?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FA46EB-2ED4-4CFC-A3AB-EC6650B333E3}"/>
              </a:ext>
            </a:extLst>
          </p:cNvPr>
          <p:cNvSpPr txBox="1"/>
          <p:nvPr/>
        </p:nvSpPr>
        <p:spPr>
          <a:xfrm>
            <a:off x="4323720" y="389557"/>
            <a:ext cx="3029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3CA73-8B8C-41B6-8AAB-8223FA863041}"/>
              </a:ext>
            </a:extLst>
          </p:cNvPr>
          <p:cNvSpPr txBox="1"/>
          <p:nvPr/>
        </p:nvSpPr>
        <p:spPr>
          <a:xfrm>
            <a:off x="7214989" y="2575405"/>
            <a:ext cx="2933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1BE78-82EB-4492-B4DF-1E88A126BC99}"/>
              </a:ext>
            </a:extLst>
          </p:cNvPr>
          <p:cNvSpPr txBox="1"/>
          <p:nvPr/>
        </p:nvSpPr>
        <p:spPr>
          <a:xfrm>
            <a:off x="7503529" y="3428999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(৮৯ - ৯০)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ACF4D-B6EF-4A86-BB2C-9F2364B1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8" y="1825549"/>
            <a:ext cx="5584701" cy="32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ADBF8-E306-478D-8578-198A43DD945C}"/>
              </a:ext>
            </a:extLst>
          </p:cNvPr>
          <p:cNvSpPr txBox="1"/>
          <p:nvPr/>
        </p:nvSpPr>
        <p:spPr>
          <a:xfrm>
            <a:off x="3468914" y="1393371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53E40-1D1B-46A1-A725-0CE2FBB76B81}"/>
              </a:ext>
            </a:extLst>
          </p:cNvPr>
          <p:cNvSpPr txBox="1"/>
          <p:nvPr/>
        </p:nvSpPr>
        <p:spPr>
          <a:xfrm>
            <a:off x="2133452" y="2329543"/>
            <a:ext cx="415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তড়িৎ প্রবাহ কী তা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B5131-8FB4-4E15-8C2F-EEC268C3AC2D}"/>
              </a:ext>
            </a:extLst>
          </p:cNvPr>
          <p:cNvSpPr txBox="1"/>
          <p:nvPr/>
        </p:nvSpPr>
        <p:spPr>
          <a:xfrm>
            <a:off x="2133452" y="3482017"/>
            <a:ext cx="694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৩. অপর্যায়বৃত্ত বা একমুখী বা ডিসি প্রবাহ ব্যাখ্যা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D72AB-8FAF-4EA6-93CF-986B15BA47B4}"/>
              </a:ext>
            </a:extLst>
          </p:cNvPr>
          <p:cNvSpPr txBox="1"/>
          <p:nvPr/>
        </p:nvSpPr>
        <p:spPr>
          <a:xfrm>
            <a:off x="2133452" y="2905780"/>
            <a:ext cx="782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তড়িৎ প্রবাহের একক ও তড়িৎ বিভব পার্থক্য সম্পর্কে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6A116-0891-46EF-8712-1B8C88498441}"/>
              </a:ext>
            </a:extLst>
          </p:cNvPr>
          <p:cNvSpPr txBox="1"/>
          <p:nvPr/>
        </p:nvSpPr>
        <p:spPr>
          <a:xfrm>
            <a:off x="2133452" y="4103562"/>
            <a:ext cx="537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৪. পর্যায়বৃত্ত বা এসি প্রবাহ ব্যাখ্যা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7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0F1E998-5367-4D65-97C5-8DCEE01B6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8" y="4747412"/>
            <a:ext cx="2300514" cy="17253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A04E6F-BE95-4D7F-9B1F-19F00A9E2CD0}"/>
              </a:ext>
            </a:extLst>
          </p:cNvPr>
          <p:cNvSpPr/>
          <p:nvPr/>
        </p:nvSpPr>
        <p:spPr>
          <a:xfrm>
            <a:off x="254038" y="4671589"/>
            <a:ext cx="4000034" cy="616691"/>
          </a:xfrm>
          <a:prstGeom prst="rect">
            <a:avLst/>
          </a:prstGeom>
          <a:solidFill>
            <a:srgbClr val="1D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895C8-4310-4472-AE64-8F3D9E8401B7}"/>
              </a:ext>
            </a:extLst>
          </p:cNvPr>
          <p:cNvSpPr/>
          <p:nvPr/>
        </p:nvSpPr>
        <p:spPr>
          <a:xfrm>
            <a:off x="254038" y="6144906"/>
            <a:ext cx="4000034" cy="390123"/>
          </a:xfrm>
          <a:prstGeom prst="rect">
            <a:avLst/>
          </a:prstGeom>
          <a:solidFill>
            <a:srgbClr val="1D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A7D28-6713-415A-A7C0-21C163685196}"/>
              </a:ext>
            </a:extLst>
          </p:cNvPr>
          <p:cNvSpPr txBox="1"/>
          <p:nvPr/>
        </p:nvSpPr>
        <p:spPr>
          <a:xfrm>
            <a:off x="4398139" y="304979"/>
            <a:ext cx="4546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উপস্থাপনায়...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E9339-1337-4214-8BDF-1AB241E5F092}"/>
              </a:ext>
            </a:extLst>
          </p:cNvPr>
          <p:cNvSpPr txBox="1"/>
          <p:nvPr/>
        </p:nvSpPr>
        <p:spPr>
          <a:xfrm>
            <a:off x="6671358" y="1862628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বি. এস-সি, বি. এড.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11C55-985B-45CA-A51B-3BD1BEC83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68" y="1081118"/>
            <a:ext cx="2935515" cy="37183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EDCB3-6196-4955-B6A4-30298B573147}"/>
              </a:ext>
            </a:extLst>
          </p:cNvPr>
          <p:cNvSpPr txBox="1"/>
          <p:nvPr/>
        </p:nvSpPr>
        <p:spPr>
          <a:xfrm>
            <a:off x="4426021" y="1281282"/>
            <a:ext cx="3857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 এম রাসেল উদ্দীন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ABD44-C229-406F-BF5B-4AF2176C0001}"/>
              </a:ext>
            </a:extLst>
          </p:cNvPr>
          <p:cNvSpPr txBox="1"/>
          <p:nvPr/>
        </p:nvSpPr>
        <p:spPr>
          <a:xfrm>
            <a:off x="4426021" y="2358273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ধলই উচ্চ 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16314-A6E5-4AF5-8460-4F674E71F748}"/>
              </a:ext>
            </a:extLst>
          </p:cNvPr>
          <p:cNvSpPr txBox="1"/>
          <p:nvPr/>
        </p:nvSpPr>
        <p:spPr>
          <a:xfrm>
            <a:off x="4426021" y="2940278"/>
            <a:ext cx="359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কাটিরহাট, হাটহাজারী, চট্টগ্রাম।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4F185-E3C7-4D05-A8F3-D34ABE4719B3}"/>
              </a:ext>
            </a:extLst>
          </p:cNvPr>
          <p:cNvSpPr txBox="1"/>
          <p:nvPr/>
        </p:nvSpPr>
        <p:spPr>
          <a:xfrm>
            <a:off x="4426021" y="3959917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smru.monju@gmail.com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BA5D4-790E-41AC-ABB0-D9A1DF4ECB4A}"/>
              </a:ext>
            </a:extLst>
          </p:cNvPr>
          <p:cNvSpPr txBox="1"/>
          <p:nvPr/>
        </p:nvSpPr>
        <p:spPr>
          <a:xfrm>
            <a:off x="4426021" y="3401943"/>
            <a:ext cx="326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2800" dirty="0">
                <a:latin typeface="Bahnschrift SemiBold" panose="020B0502040204020203" pitchFamily="34" charset="0"/>
                <a:cs typeface="NikoshBAN" panose="02000000000000000000" pitchFamily="2" charset="0"/>
              </a:rPr>
              <a:t>01819349159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8C4297-3B41-492C-94D7-8B670516F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66" y="5288280"/>
            <a:ext cx="1223751" cy="8566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071494-FC14-4ED2-8A44-A27441597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20" y="5288280"/>
            <a:ext cx="1713252" cy="85662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82C814-E060-4239-BC60-230B72AFB19F}"/>
              </a:ext>
            </a:extLst>
          </p:cNvPr>
          <p:cNvSpPr/>
          <p:nvPr/>
        </p:nvSpPr>
        <p:spPr>
          <a:xfrm>
            <a:off x="4426021" y="5499232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  <a:cs typeface="NikoshBAN" panose="02000000000000000000" pitchFamily="2" charset="0"/>
              </a:rPr>
              <a:t>Rashel Sir</a:t>
            </a:r>
            <a:endParaRPr lang="en-US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0D16B9-8BBA-4C26-9FCF-5E64202B1445}"/>
              </a:ext>
            </a:extLst>
          </p:cNvPr>
          <p:cNvSpPr/>
          <p:nvPr/>
        </p:nvSpPr>
        <p:spPr>
          <a:xfrm>
            <a:off x="8632311" y="5499232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  <a:cs typeface="NikoshBAN" panose="02000000000000000000" pitchFamily="2" charset="0"/>
              </a:rPr>
              <a:t>Rashel Sir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862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77D1AF-C9A5-4BAC-ACEA-51DA87028073}"/>
              </a:ext>
            </a:extLst>
          </p:cNvPr>
          <p:cNvSpPr txBox="1"/>
          <p:nvPr/>
        </p:nvSpPr>
        <p:spPr>
          <a:xfrm>
            <a:off x="9415527" y="1839414"/>
            <a:ext cx="163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ধাতব 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C9129-0C9F-4D7A-B533-60803E2E3223}"/>
              </a:ext>
            </a:extLst>
          </p:cNvPr>
          <p:cNvSpPr txBox="1"/>
          <p:nvPr/>
        </p:nvSpPr>
        <p:spPr>
          <a:xfrm>
            <a:off x="9231376" y="4886402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পরিবাহী তার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5EDAC-D1EE-4C6B-A156-5768593B4150}"/>
              </a:ext>
            </a:extLst>
          </p:cNvPr>
          <p:cNvSpPr txBox="1"/>
          <p:nvPr/>
        </p:nvSpPr>
        <p:spPr>
          <a:xfrm>
            <a:off x="1613296" y="511143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ইলেকট্রন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23030-BAA7-4E07-BE16-6819A09A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1" b="18568"/>
          <a:stretch/>
        </p:blipFill>
        <p:spPr>
          <a:xfrm>
            <a:off x="5597212" y="834308"/>
            <a:ext cx="3576839" cy="2373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6E396-7CE3-4733-8D88-F5C93D52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8"/>
          <a:stretch/>
        </p:blipFill>
        <p:spPr>
          <a:xfrm>
            <a:off x="5597212" y="3803459"/>
            <a:ext cx="3576839" cy="2597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3CD331-6570-42A7-94E8-6E1BE1FCC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8" y="1316092"/>
            <a:ext cx="4216641" cy="4216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95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AD5BB-8319-46C0-A8AD-1E27F26A4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04" y="3814821"/>
            <a:ext cx="3280325" cy="23355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748003-9D6E-439F-834D-469C08AF50A3}"/>
              </a:ext>
            </a:extLst>
          </p:cNvPr>
          <p:cNvGrpSpPr/>
          <p:nvPr/>
        </p:nvGrpSpPr>
        <p:grpSpPr>
          <a:xfrm>
            <a:off x="664029" y="924458"/>
            <a:ext cx="10172652" cy="1970216"/>
            <a:chOff x="511629" y="1268284"/>
            <a:chExt cx="10172652" cy="197021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2F48917-883B-4FA4-8F10-78E077863826}"/>
                </a:ext>
              </a:extLst>
            </p:cNvPr>
            <p:cNvSpPr/>
            <p:nvPr/>
          </p:nvSpPr>
          <p:spPr>
            <a:xfrm>
              <a:off x="1290870" y="1268284"/>
              <a:ext cx="1970216" cy="1970216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9557CED-F812-4B11-8B15-B8B412B384E2}"/>
                </a:ext>
              </a:extLst>
            </p:cNvPr>
            <p:cNvSpPr/>
            <p:nvPr/>
          </p:nvSpPr>
          <p:spPr>
            <a:xfrm>
              <a:off x="7990116" y="1268284"/>
              <a:ext cx="1970216" cy="1970216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881026E-258A-45A8-A29E-525560E7A807}"/>
                </a:ext>
              </a:extLst>
            </p:cNvPr>
            <p:cNvCxnSpPr>
              <a:stCxn id="2" idx="6"/>
            </p:cNvCxnSpPr>
            <p:nvPr/>
          </p:nvCxnSpPr>
          <p:spPr>
            <a:xfrm flipV="1">
              <a:off x="3261086" y="2235200"/>
              <a:ext cx="4729030" cy="18192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5A1DF3-14DB-4585-BFB9-83897B482AC9}"/>
                </a:ext>
              </a:extLst>
            </p:cNvPr>
            <p:cNvSpPr txBox="1"/>
            <p:nvPr/>
          </p:nvSpPr>
          <p:spPr>
            <a:xfrm>
              <a:off x="511629" y="1982686"/>
              <a:ext cx="52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E714CE-23FA-443C-93E5-33DD88AD6FA3}"/>
                </a:ext>
              </a:extLst>
            </p:cNvPr>
            <p:cNvSpPr txBox="1"/>
            <p:nvPr/>
          </p:nvSpPr>
          <p:spPr>
            <a:xfrm>
              <a:off x="10161767" y="1949848"/>
              <a:ext cx="52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34B4E3-3FC6-4D9D-A7C1-28D7C4AFC4FA}"/>
              </a:ext>
            </a:extLst>
          </p:cNvPr>
          <p:cNvSpPr txBox="1"/>
          <p:nvPr/>
        </p:nvSpPr>
        <p:spPr>
          <a:xfrm>
            <a:off x="1742331" y="3030593"/>
            <a:ext cx="886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ভিন্ন বিভবের বস্তুকে পরিবাহী তার দ্বারা সংযুক্ত করলে নিন্ম বিভব সম্পন্ন বস্তু থেকে ঋণাত্মক আধানযুক্ত ইলেকট্রন উচ্চ বিভব সম্পন্ন বস্তুর দিকে প্রবাহিত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2EF6A-1809-435A-86EC-96FA3CCCA0B9}"/>
              </a:ext>
            </a:extLst>
          </p:cNvPr>
          <p:cNvSpPr txBox="1"/>
          <p:nvPr/>
        </p:nvSpPr>
        <p:spPr>
          <a:xfrm>
            <a:off x="4159541" y="4124509"/>
            <a:ext cx="4514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ইলেকট্রনের এ প্রবাহ কতক্ষণ ধরে চলতে থাকবে?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31CA4-5827-4D60-A8A5-D1E921EBEFF1}"/>
              </a:ext>
            </a:extLst>
          </p:cNvPr>
          <p:cNvSpPr txBox="1"/>
          <p:nvPr/>
        </p:nvSpPr>
        <p:spPr>
          <a:xfrm>
            <a:off x="4159540" y="5410322"/>
            <a:ext cx="451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চল, এই পরীক্ষণটি নিজেরা করে 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13FB-022D-4EB4-9A21-9550B12D2051}"/>
              </a:ext>
            </a:extLst>
          </p:cNvPr>
          <p:cNvSpPr txBox="1"/>
          <p:nvPr/>
        </p:nvSpPr>
        <p:spPr>
          <a:xfrm>
            <a:off x="237672" y="5987955"/>
            <a:ext cx="843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এখানে ক্লিক </a:t>
            </a:r>
            <a:r>
              <a:rPr lang="bn-IN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 পরীক্ষণটি দেখা যাবে।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A5A0C-F571-4242-B168-9E810A92BF15}"/>
              </a:ext>
            </a:extLst>
          </p:cNvPr>
          <p:cNvSpPr txBox="1"/>
          <p:nvPr/>
        </p:nvSpPr>
        <p:spPr>
          <a:xfrm>
            <a:off x="813152" y="582742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প্রবাহের একক অ্যাম্পিয়ার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12B11-537F-43D8-B4CF-FDD6FD2CC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6" y="3563528"/>
            <a:ext cx="3381533" cy="2784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0CBED-60D1-416E-B0A9-40CCCBCA77BE}"/>
              </a:ext>
            </a:extLst>
          </p:cNvPr>
          <p:cNvSpPr txBox="1"/>
          <p:nvPr/>
        </p:nvSpPr>
        <p:spPr>
          <a:xfrm>
            <a:off x="1039014" y="1250218"/>
            <a:ext cx="3063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A96B7-62AA-4305-A37E-9B5A27F72B63}"/>
              </a:ext>
            </a:extLst>
          </p:cNvPr>
          <p:cNvSpPr txBox="1"/>
          <p:nvPr/>
        </p:nvSpPr>
        <p:spPr>
          <a:xfrm>
            <a:off x="843625" y="2782669"/>
            <a:ext cx="29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বিভব পার্থক্য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7D314-8941-4271-B4A4-AB4C3FE29175}"/>
              </a:ext>
            </a:extLst>
          </p:cNvPr>
          <p:cNvSpPr txBox="1"/>
          <p:nvPr/>
        </p:nvSpPr>
        <p:spPr>
          <a:xfrm>
            <a:off x="4280361" y="3550691"/>
            <a:ext cx="7302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একক আধানকে তড়িৎক্ষেত্রের এক বিন্দু থেকে অন্য বিন্দুতে স্থানান্তর করতে কৃত কাজের পরিমাণ।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6DEDD-7E92-4262-B52C-ACB6AEB49E56}"/>
              </a:ext>
            </a:extLst>
          </p:cNvPr>
          <p:cNvSpPr txBox="1"/>
          <p:nvPr/>
        </p:nvSpPr>
        <p:spPr>
          <a:xfrm>
            <a:off x="4200847" y="4567245"/>
            <a:ext cx="730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ক্ষেত্রের দুটি বিন্দুর মধ্যে বিভব পার্থক্য শূন্য হলে-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47E49-03AA-42D4-A264-FB26306451AE}"/>
              </a:ext>
            </a:extLst>
          </p:cNvPr>
          <p:cNvSpPr txBox="1"/>
          <p:nvPr/>
        </p:nvSpPr>
        <p:spPr>
          <a:xfrm>
            <a:off x="6548655" y="5075967"/>
            <a:ext cx="338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কোন আধান প্রবাহিত হবে না।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39D20-C851-49A4-9857-6D4604EF2572}"/>
              </a:ext>
            </a:extLst>
          </p:cNvPr>
          <p:cNvSpPr txBox="1"/>
          <p:nvPr/>
        </p:nvSpPr>
        <p:spPr>
          <a:xfrm>
            <a:off x="6548655" y="5537632"/>
            <a:ext cx="352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□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কৃতকাজের পরিমাণ শূন্য হবে।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57FB68-6F0B-4029-B52B-0385730F1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99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11" y="264741"/>
            <a:ext cx="2191767" cy="21917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6ED00E-0939-4A1F-AAAB-CEC2059474BE}"/>
              </a:ext>
            </a:extLst>
          </p:cNvPr>
          <p:cNvSpPr txBox="1"/>
          <p:nvPr/>
        </p:nvSpPr>
        <p:spPr>
          <a:xfrm>
            <a:off x="6315768" y="2333398"/>
            <a:ext cx="391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 পরিমাপের 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717</TotalTime>
  <Words>524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Bahnschrift SemiBold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M Rashel Uddin</dc:creator>
  <cp:lastModifiedBy>S M Rashel Uddin</cp:lastModifiedBy>
  <cp:revision>53</cp:revision>
  <dcterms:created xsi:type="dcterms:W3CDTF">2020-04-03T08:17:14Z</dcterms:created>
  <dcterms:modified xsi:type="dcterms:W3CDTF">2020-04-05T09:47:35Z</dcterms:modified>
</cp:coreProperties>
</file>