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308" r:id="rId2"/>
    <p:sldId id="299" r:id="rId3"/>
    <p:sldId id="302" r:id="rId4"/>
    <p:sldId id="259" r:id="rId5"/>
    <p:sldId id="300" r:id="rId6"/>
    <p:sldId id="282" r:id="rId7"/>
    <p:sldId id="266" r:id="rId8"/>
    <p:sldId id="296" r:id="rId9"/>
    <p:sldId id="304" r:id="rId10"/>
    <p:sldId id="273" r:id="rId11"/>
    <p:sldId id="306" r:id="rId12"/>
    <p:sldId id="305" r:id="rId13"/>
    <p:sldId id="307" r:id="rId14"/>
    <p:sldId id="298" r:id="rId15"/>
    <p:sldId id="274" r:id="rId16"/>
    <p:sldId id="309" r:id="rId17"/>
  </p:sldIdLst>
  <p:sldSz cx="109728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iful Islam" initials="SI" lastIdx="1" clrIdx="0">
    <p:extLst>
      <p:ext uri="{19B8F6BF-5375-455C-9EA6-DF929625EA0E}">
        <p15:presenceInfo xmlns:p15="http://schemas.microsoft.com/office/powerpoint/2012/main" xmlns="" userId="Saiful Isl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81" d="100"/>
          <a:sy n="81" d="100"/>
        </p:scale>
        <p:origin x="-570" y="-12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167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8412C41-E51A-4779-84EC-6867F0E98C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06AE984-D618-4F4E-AC06-1792235F03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9A832-5A4B-45BD-AB81-77487C65EE6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A532A5-AA86-4F15-AF43-EFC79EF6B3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8DE188-E6DE-4454-AD24-0F2B6302EF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71A5B-0426-4EDC-BBCD-EC5933EED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9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F941E-6DB4-4E72-BE00-780C1F980BF4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C526A-9D33-4B22-9E56-B4A4EA36B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9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5799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45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1F8262-D770-4C3F-A3D2-A63F1C074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3" y="365125"/>
            <a:ext cx="94646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437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EFE057-D95D-4226-8C0E-516812388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3" y="365125"/>
            <a:ext cx="94646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408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626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70206"/>
            <a:ext cx="1296093" cy="365125"/>
          </a:xfrm>
          <a:prstGeom prst="rect">
            <a:avLst/>
          </a:prstGeom>
        </p:spPr>
        <p:txBody>
          <a:bodyPr/>
          <a:lstStyle/>
          <a:p>
            <a:fld id="{7BDCB2FA-C6BA-4509-BF6E-C784805756D0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80633CD1-3686-4CC3-838B-9A55BD844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5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23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klsdjfsoip" title="Saiful">
            <a:extLst>
              <a:ext uri="{FF2B5EF4-FFF2-40B4-BE49-F238E27FC236}">
                <a16:creationId xmlns:a16="http://schemas.microsoft.com/office/drawing/2014/main" xmlns="" id="{7EE7CB50-7EE8-499C-9F3F-4DBCACB29957}"/>
              </a:ext>
            </a:extLst>
          </p:cNvPr>
          <p:cNvSpPr/>
          <p:nvPr userDrawn="1"/>
        </p:nvSpPr>
        <p:spPr>
          <a:xfrm>
            <a:off x="249065" y="234554"/>
            <a:ext cx="10479313" cy="6357256"/>
          </a:xfrm>
          <a:prstGeom prst="rect">
            <a:avLst/>
          </a:prstGeom>
          <a:noFill/>
          <a:ln w="488950" cap="rnd" cmpd="thickThin">
            <a:solidFill>
              <a:schemeClr val="accent6">
                <a:lumMod val="7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5430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3" r:id="rId3"/>
    <p:sldLayoutId id="2147483679" r:id="rId4"/>
    <p:sldLayoutId id="2147483680" r:id="rId5"/>
    <p:sldLayoutId id="2147483682" r:id="rId6"/>
  </p:sldLayoutIdLst>
  <p:timing>
    <p:tnLst>
      <p:par>
        <p:cTn id="1" dur="indefinite" restart="never" nodeType="tmRoot"/>
      </p:par>
    </p:tnLst>
  </p:timing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jp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751674"/>
            <a:ext cx="87454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WELCOME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1675003"/>
            <a:ext cx="9589477" cy="458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>
            <a:extLst>
              <a:ext uri="{FF2B5EF4-FFF2-40B4-BE49-F238E27FC236}">
                <a16:creationId xmlns:a16="http://schemas.microsoft.com/office/drawing/2014/main" xmlns="" id="{69528876-7661-4D59-A053-994BC8CAE6F4}"/>
              </a:ext>
            </a:extLst>
          </p:cNvPr>
          <p:cNvSpPr/>
          <p:nvPr/>
        </p:nvSpPr>
        <p:spPr>
          <a:xfrm>
            <a:off x="640080" y="555871"/>
            <a:ext cx="3513909" cy="966260"/>
          </a:xfrm>
          <a:prstGeom prst="wedgeEllipseCallout">
            <a:avLst>
              <a:gd name="adj1" fmla="val 26011"/>
              <a:gd name="adj2" fmla="val 97191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D9A9C16-FFEB-4555-AEA9-17BB2D6F013D}"/>
              </a:ext>
            </a:extLst>
          </p:cNvPr>
          <p:cNvSpPr/>
          <p:nvPr/>
        </p:nvSpPr>
        <p:spPr>
          <a:xfrm>
            <a:off x="3866436" y="2124878"/>
            <a:ext cx="751048" cy="798976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E1CF779-E0DA-44E0-80B0-DDAF38C7EA56}"/>
              </a:ext>
            </a:extLst>
          </p:cNvPr>
          <p:cNvSpPr/>
          <p:nvPr/>
        </p:nvSpPr>
        <p:spPr>
          <a:xfrm>
            <a:off x="5603966" y="2140264"/>
            <a:ext cx="617837" cy="860450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5AF9C58-9BFC-42F6-93F8-F5E0E6039CD6}"/>
              </a:ext>
            </a:extLst>
          </p:cNvPr>
          <p:cNvSpPr/>
          <p:nvPr/>
        </p:nvSpPr>
        <p:spPr>
          <a:xfrm>
            <a:off x="7160192" y="2127209"/>
            <a:ext cx="726796" cy="781675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7F47AB7-4A44-44F2-A27B-AA56FF47A597}"/>
              </a:ext>
            </a:extLst>
          </p:cNvPr>
          <p:cNvSpPr/>
          <p:nvPr/>
        </p:nvSpPr>
        <p:spPr>
          <a:xfrm>
            <a:off x="8608423" y="2063781"/>
            <a:ext cx="691341" cy="860457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Digital watch 5m">
            <a:hlinkClick r:id="" action="ppaction://media"/>
            <a:extLst>
              <a:ext uri="{FF2B5EF4-FFF2-40B4-BE49-F238E27FC236}">
                <a16:creationId xmlns:a16="http://schemas.microsoft.com/office/drawing/2014/main" xmlns="" id="{5AF62288-B6BC-46DF-A932-A11A780890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06382" y="598617"/>
            <a:ext cx="1393813" cy="7840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817CBB-4A2E-4459-BEB8-25C10A9B4A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8" t="17904" r="20912" b="23620"/>
          <a:stretch/>
        </p:blipFill>
        <p:spPr>
          <a:xfrm>
            <a:off x="4665577" y="555872"/>
            <a:ext cx="2153236" cy="1599500"/>
          </a:xfrm>
          <a:prstGeom prst="rect">
            <a:avLst/>
          </a:prstGeom>
        </p:spPr>
      </p:pic>
      <p:sp>
        <p:nvSpPr>
          <p:cNvPr id="30" name="Down Arrow 29">
            <a:extLst>
              <a:ext uri="{FF2B5EF4-FFF2-40B4-BE49-F238E27FC236}">
                <a16:creationId xmlns:a16="http://schemas.microsoft.com/office/drawing/2014/main" xmlns="" id="{9D0C082E-B2F5-4031-8613-418DC9A8BF41}"/>
              </a:ext>
            </a:extLst>
          </p:cNvPr>
          <p:cNvSpPr/>
          <p:nvPr/>
        </p:nvSpPr>
        <p:spPr>
          <a:xfrm>
            <a:off x="1306287" y="2752372"/>
            <a:ext cx="8399416" cy="600519"/>
          </a:xfrm>
          <a:prstGeom prst="downArrow">
            <a:avLst>
              <a:gd name="adj1" fmla="val 100000"/>
              <a:gd name="adj2" fmla="val 11764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00206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Write the meaning of the following words:</a:t>
            </a:r>
            <a:endParaRPr lang="en-US" sz="36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8-Point Star 22">
            <a:extLst>
              <a:ext uri="{FF2B5EF4-FFF2-40B4-BE49-F238E27FC236}">
                <a16:creationId xmlns:a16="http://schemas.microsoft.com/office/drawing/2014/main" xmlns="" id="{B971BF4B-5218-42C8-A0C4-2B547AC7997B}"/>
              </a:ext>
            </a:extLst>
          </p:cNvPr>
          <p:cNvSpPr/>
          <p:nvPr/>
        </p:nvSpPr>
        <p:spPr>
          <a:xfrm>
            <a:off x="7329340" y="498005"/>
            <a:ext cx="1422774" cy="1200167"/>
          </a:xfrm>
          <a:prstGeom prst="star8">
            <a:avLst>
              <a:gd name="adj" fmla="val 44030"/>
            </a:avLst>
          </a:prstGeom>
          <a:blipFill>
            <a:blip r:embed="rId6"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bIns="0" rtlCol="0" anchor="ctr"/>
          <a:lstStyle/>
          <a:p>
            <a:pPr algn="ctr"/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 Diagonal Corner Rectangle 12">
            <a:extLst>
              <a:ext uri="{FF2B5EF4-FFF2-40B4-BE49-F238E27FC236}">
                <a16:creationId xmlns:a16="http://schemas.microsoft.com/office/drawing/2014/main" xmlns="" id="{3F4D3688-EDB4-4319-9AD7-11E22D9B8D65}"/>
              </a:ext>
            </a:extLst>
          </p:cNvPr>
          <p:cNvSpPr/>
          <p:nvPr/>
        </p:nvSpPr>
        <p:spPr>
          <a:xfrm>
            <a:off x="1789608" y="3847250"/>
            <a:ext cx="2050876" cy="806101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erratic</a:t>
            </a:r>
            <a:endParaRPr lang="en-US" sz="40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Round Diagonal Corner Rectangle 12">
            <a:extLst>
              <a:ext uri="{FF2B5EF4-FFF2-40B4-BE49-F238E27FC236}">
                <a16:creationId xmlns:a16="http://schemas.microsoft.com/office/drawing/2014/main" xmlns="" id="{3F4D3688-EDB4-4319-9AD7-11E22D9B8D65}"/>
              </a:ext>
            </a:extLst>
          </p:cNvPr>
          <p:cNvSpPr/>
          <p:nvPr/>
        </p:nvSpPr>
        <p:spPr>
          <a:xfrm>
            <a:off x="4441375" y="4447397"/>
            <a:ext cx="1815734" cy="806101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agile</a:t>
            </a:r>
            <a:endParaRPr lang="en-US" sz="40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ound Diagonal Corner Rectangle 12">
            <a:extLst>
              <a:ext uri="{FF2B5EF4-FFF2-40B4-BE49-F238E27FC236}">
                <a16:creationId xmlns:a16="http://schemas.microsoft.com/office/drawing/2014/main" xmlns="" id="{3F4D3688-EDB4-4319-9AD7-11E22D9B8D65}"/>
              </a:ext>
            </a:extLst>
          </p:cNvPr>
          <p:cNvSpPr/>
          <p:nvPr/>
        </p:nvSpPr>
        <p:spPr>
          <a:xfrm>
            <a:off x="2116176" y="5345131"/>
            <a:ext cx="1724308" cy="806101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safety</a:t>
            </a:r>
            <a:endParaRPr lang="en-US" sz="40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ound Diagonal Corner Rectangle 12">
            <a:extLst>
              <a:ext uri="{FF2B5EF4-FFF2-40B4-BE49-F238E27FC236}">
                <a16:creationId xmlns:a16="http://schemas.microsoft.com/office/drawing/2014/main" xmlns="" id="{3F4D3688-EDB4-4319-9AD7-11E22D9B8D65}"/>
              </a:ext>
            </a:extLst>
          </p:cNvPr>
          <p:cNvSpPr/>
          <p:nvPr/>
        </p:nvSpPr>
        <p:spPr>
          <a:xfrm>
            <a:off x="6790341" y="3646958"/>
            <a:ext cx="2027088" cy="806101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plight</a:t>
            </a:r>
            <a:endParaRPr lang="en-US" sz="40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Round Diagonal Corner Rectangle 12">
            <a:extLst>
              <a:ext uri="{FF2B5EF4-FFF2-40B4-BE49-F238E27FC236}">
                <a16:creationId xmlns:a16="http://schemas.microsoft.com/office/drawing/2014/main" xmlns="" id="{3F4D3688-EDB4-4319-9AD7-11E22D9B8D65}"/>
              </a:ext>
            </a:extLst>
          </p:cNvPr>
          <p:cNvSpPr/>
          <p:nvPr/>
        </p:nvSpPr>
        <p:spPr>
          <a:xfrm>
            <a:off x="7121267" y="5184025"/>
            <a:ext cx="1696162" cy="806101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dusty</a:t>
            </a:r>
            <a:endParaRPr lang="en-US" sz="40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6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9091">
                <p:cTn id="61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2" grpId="0" animBg="1"/>
      <p:bldP spid="3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xmlns="" id="{6DC6BB21-2211-4A33-B153-44EC43EAA667}"/>
              </a:ext>
            </a:extLst>
          </p:cNvPr>
          <p:cNvSpPr/>
          <p:nvPr/>
        </p:nvSpPr>
        <p:spPr>
          <a:xfrm>
            <a:off x="2924262" y="2821577"/>
            <a:ext cx="1764076" cy="437849"/>
          </a:xfrm>
          <a:prstGeom prst="flowChartTerminator">
            <a:avLst/>
          </a:prstGeom>
          <a:solidFill>
            <a:srgbClr val="002060"/>
          </a:solidFill>
          <a:ln w="38100">
            <a:solidFill>
              <a:schemeClr val="accent2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Aharoni" pitchFamily="2" charset="-79"/>
              </a:rPr>
              <a:t>erratic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Aharoni" pitchFamily="2" charset="-79"/>
            </a:endParaRPr>
          </a:p>
        </p:txBody>
      </p:sp>
      <p:sp>
        <p:nvSpPr>
          <p:cNvPr id="24" name="Flowchart: Terminator 23">
            <a:extLst>
              <a:ext uri="{FF2B5EF4-FFF2-40B4-BE49-F238E27FC236}">
                <a16:creationId xmlns:a16="http://schemas.microsoft.com/office/drawing/2014/main" xmlns="" id="{4EF84CD0-FEC6-4E4C-B894-BF2F43CD6F55}"/>
              </a:ext>
            </a:extLst>
          </p:cNvPr>
          <p:cNvSpPr/>
          <p:nvPr/>
        </p:nvSpPr>
        <p:spPr>
          <a:xfrm>
            <a:off x="2930998" y="4720716"/>
            <a:ext cx="1736191" cy="409511"/>
          </a:xfrm>
          <a:prstGeom prst="flowChartTerminator">
            <a:avLst/>
          </a:prstGeom>
          <a:solidFill>
            <a:srgbClr val="002060"/>
          </a:solidFill>
          <a:ln w="38100">
            <a:solidFill>
              <a:schemeClr val="accent2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Aharoni" pitchFamily="2" charset="-79"/>
              </a:rPr>
              <a:t>safety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Aharoni" pitchFamily="2" charset="-79"/>
            </a:endParaRPr>
          </a:p>
        </p:txBody>
      </p: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xmlns="" id="{BA1F12B3-E02C-4875-BF06-7457407A8CAE}"/>
              </a:ext>
            </a:extLst>
          </p:cNvPr>
          <p:cNvSpPr/>
          <p:nvPr/>
        </p:nvSpPr>
        <p:spPr>
          <a:xfrm>
            <a:off x="5815658" y="2856059"/>
            <a:ext cx="1710006" cy="324989"/>
          </a:xfrm>
          <a:prstGeom prst="flowChartTerminator">
            <a:avLst/>
          </a:prstGeom>
          <a:solidFill>
            <a:srgbClr val="993300"/>
          </a:solidFill>
          <a:ln w="3810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Aharoni" pitchFamily="2" charset="-79"/>
              </a:rPr>
              <a:t>clumsy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Aharoni" pitchFamily="2" charset="-79"/>
            </a:endParaRPr>
          </a:p>
        </p:txBody>
      </p:sp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xmlns="" id="{0EFEDC09-150D-4BD1-93BF-9CE1EFD50570}"/>
              </a:ext>
            </a:extLst>
          </p:cNvPr>
          <p:cNvSpPr/>
          <p:nvPr/>
        </p:nvSpPr>
        <p:spPr>
          <a:xfrm>
            <a:off x="5799983" y="4662865"/>
            <a:ext cx="1720208" cy="467362"/>
          </a:xfrm>
          <a:prstGeom prst="flowChartTerminator">
            <a:avLst/>
          </a:prstGeom>
          <a:solidFill>
            <a:srgbClr val="993300"/>
          </a:solidFill>
          <a:ln w="3810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Aharoni" pitchFamily="2" charset="-79"/>
              </a:rPr>
              <a:t>security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Aharoni" pitchFamily="2" charset="-79"/>
            </a:endParaRPr>
          </a:p>
        </p:txBody>
      </p:sp>
      <p:sp>
        <p:nvSpPr>
          <p:cNvPr id="29" name="Flowchart: Terminator 28">
            <a:extLst>
              <a:ext uri="{FF2B5EF4-FFF2-40B4-BE49-F238E27FC236}">
                <a16:creationId xmlns:a16="http://schemas.microsoft.com/office/drawing/2014/main" xmlns="" id="{0E707150-5987-406A-A147-FB2D0E6A79FA}"/>
              </a:ext>
            </a:extLst>
          </p:cNvPr>
          <p:cNvSpPr/>
          <p:nvPr/>
        </p:nvSpPr>
        <p:spPr>
          <a:xfrm>
            <a:off x="2904872" y="4029181"/>
            <a:ext cx="1747139" cy="481842"/>
          </a:xfrm>
          <a:prstGeom prst="flowChartTerminator">
            <a:avLst/>
          </a:prstGeom>
          <a:solidFill>
            <a:srgbClr val="002060"/>
          </a:solidFill>
          <a:ln w="38100">
            <a:solidFill>
              <a:schemeClr val="accent2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Aharoni" pitchFamily="2" charset="-79"/>
              </a:rPr>
              <a:t>agile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Aharoni" pitchFamily="2" charset="-79"/>
            </a:endParaRPr>
          </a:p>
        </p:txBody>
      </p: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xmlns="" id="{63C86F94-ED98-4BF9-8164-03EF4DBDCE0C}"/>
              </a:ext>
            </a:extLst>
          </p:cNvPr>
          <p:cNvSpPr/>
          <p:nvPr/>
        </p:nvSpPr>
        <p:spPr>
          <a:xfrm>
            <a:off x="5805457" y="4021942"/>
            <a:ext cx="1720208" cy="366585"/>
          </a:xfrm>
          <a:prstGeom prst="flowChartTerminator">
            <a:avLst/>
          </a:prstGeom>
          <a:solidFill>
            <a:srgbClr val="993300"/>
          </a:solidFill>
          <a:ln w="3810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Aharoni" pitchFamily="2" charset="-79"/>
              </a:rPr>
              <a:t>fast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Aharoni" pitchFamily="2" charset="-79"/>
            </a:endParaRPr>
          </a:p>
        </p:txBody>
      </p:sp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xmlns="" id="{87D5B98D-99F0-488E-87CD-60120EE3F23D}"/>
              </a:ext>
            </a:extLst>
          </p:cNvPr>
          <p:cNvSpPr/>
          <p:nvPr/>
        </p:nvSpPr>
        <p:spPr>
          <a:xfrm>
            <a:off x="2905805" y="5306541"/>
            <a:ext cx="1929919" cy="500957"/>
          </a:xfrm>
          <a:prstGeom prst="flowChartTerminator">
            <a:avLst/>
          </a:prstGeom>
          <a:solidFill>
            <a:srgbClr val="002060"/>
          </a:solidFill>
          <a:ln w="38100">
            <a:solidFill>
              <a:schemeClr val="accent2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Aharoni" pitchFamily="2" charset="-79"/>
              </a:rPr>
              <a:t>dusty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Aharoni" pitchFamily="2" charset="-79"/>
            </a:endParaRPr>
          </a:p>
        </p:txBody>
      </p:sp>
      <p:sp>
        <p:nvSpPr>
          <p:cNvPr id="32" name="Flowchart: Terminator 31">
            <a:extLst>
              <a:ext uri="{FF2B5EF4-FFF2-40B4-BE49-F238E27FC236}">
                <a16:creationId xmlns:a16="http://schemas.microsoft.com/office/drawing/2014/main" xmlns="" id="{04F3F0EC-F1D9-4789-A252-37E60F025B4C}"/>
              </a:ext>
            </a:extLst>
          </p:cNvPr>
          <p:cNvSpPr/>
          <p:nvPr/>
        </p:nvSpPr>
        <p:spPr>
          <a:xfrm>
            <a:off x="5799983" y="5381766"/>
            <a:ext cx="1720208" cy="425731"/>
          </a:xfrm>
          <a:prstGeom prst="flowChartTerminator">
            <a:avLst/>
          </a:prstGeom>
          <a:solidFill>
            <a:srgbClr val="993300"/>
          </a:solidFill>
          <a:ln w="3810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Aharoni" pitchFamily="2" charset="-79"/>
              </a:rPr>
              <a:t>stained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Aharoni" pitchFamily="2" charset="-79"/>
            </a:endParaRPr>
          </a:p>
        </p:txBody>
      </p:sp>
      <p:sp>
        <p:nvSpPr>
          <p:cNvPr id="33" name="Flowchart: Terminator 32">
            <a:extLst>
              <a:ext uri="{FF2B5EF4-FFF2-40B4-BE49-F238E27FC236}">
                <a16:creationId xmlns:a16="http://schemas.microsoft.com/office/drawing/2014/main" xmlns="" id="{D7B4431D-2F9C-43C9-8CC8-C93913446BD6}"/>
              </a:ext>
            </a:extLst>
          </p:cNvPr>
          <p:cNvSpPr/>
          <p:nvPr/>
        </p:nvSpPr>
        <p:spPr>
          <a:xfrm>
            <a:off x="2928744" y="3423012"/>
            <a:ext cx="1738445" cy="396476"/>
          </a:xfrm>
          <a:prstGeom prst="flowChartTerminator">
            <a:avLst/>
          </a:prstGeom>
          <a:solidFill>
            <a:srgbClr val="002060"/>
          </a:solidFill>
          <a:ln w="38100">
            <a:solidFill>
              <a:schemeClr val="accent2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Aharoni" pitchFamily="2" charset="-79"/>
              </a:rPr>
              <a:t>plight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Aharoni" pitchFamily="2" charset="-79"/>
            </a:endParaRPr>
          </a:p>
        </p:txBody>
      </p:sp>
      <p:sp>
        <p:nvSpPr>
          <p:cNvPr id="34" name="Flowchart: Terminator 33">
            <a:extLst>
              <a:ext uri="{FF2B5EF4-FFF2-40B4-BE49-F238E27FC236}">
                <a16:creationId xmlns:a16="http://schemas.microsoft.com/office/drawing/2014/main" xmlns="" id="{92FA702D-8439-456E-8D8A-86645313E808}"/>
              </a:ext>
            </a:extLst>
          </p:cNvPr>
          <p:cNvSpPr/>
          <p:nvPr/>
        </p:nvSpPr>
        <p:spPr>
          <a:xfrm>
            <a:off x="5498381" y="3423012"/>
            <a:ext cx="2313208" cy="347391"/>
          </a:xfrm>
          <a:prstGeom prst="flowChartTerminator">
            <a:avLst/>
          </a:prstGeom>
          <a:solidFill>
            <a:srgbClr val="993300"/>
          </a:solidFill>
          <a:ln w="3810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Aharoni" pitchFamily="2" charset="-79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Aharoni" pitchFamily="2" charset="-79"/>
              </a:rPr>
              <a:t>ad condition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Aharoni" pitchFamily="2" charset="-79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3A147A2-88DF-453D-A25A-25D85E75B334}"/>
              </a:ext>
            </a:extLst>
          </p:cNvPr>
          <p:cNvSpPr txBox="1"/>
          <p:nvPr/>
        </p:nvSpPr>
        <p:spPr>
          <a:xfrm rot="5400000">
            <a:off x="7426622" y="3895026"/>
            <a:ext cx="3140379" cy="687653"/>
          </a:xfrm>
          <a:prstGeom prst="downArrowCallout">
            <a:avLst>
              <a:gd name="adj1" fmla="val 122432"/>
              <a:gd name="adj2" fmla="val 61216"/>
              <a:gd name="adj3" fmla="val 25000"/>
              <a:gd name="adj4" fmla="val 6497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wrap="square" rtlCol="0"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 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B3B44D4-E095-4C33-857D-DA7729E14B85}"/>
              </a:ext>
            </a:extLst>
          </p:cNvPr>
          <p:cNvSpPr txBox="1"/>
          <p:nvPr/>
        </p:nvSpPr>
        <p:spPr>
          <a:xfrm rot="16200000">
            <a:off x="497958" y="4001019"/>
            <a:ext cx="2820814" cy="687653"/>
          </a:xfrm>
          <a:prstGeom prst="downArrowCallout">
            <a:avLst>
              <a:gd name="adj1" fmla="val 86406"/>
              <a:gd name="adj2" fmla="val 61216"/>
              <a:gd name="adj3" fmla="val 32551"/>
              <a:gd name="adj4" fmla="val 6497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wrap="square" rtlCol="0">
            <a:no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 </a:t>
            </a:r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xmlns="" id="{9D0C082E-B2F5-4031-8613-418DC9A8BF41}"/>
              </a:ext>
            </a:extLst>
          </p:cNvPr>
          <p:cNvSpPr/>
          <p:nvPr/>
        </p:nvSpPr>
        <p:spPr>
          <a:xfrm>
            <a:off x="2834640" y="884379"/>
            <a:ext cx="5394960" cy="786760"/>
          </a:xfrm>
          <a:prstGeom prst="downArrow">
            <a:avLst>
              <a:gd name="adj1" fmla="val 100000"/>
              <a:gd name="adj2" fmla="val 11764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00206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Check your answers</a:t>
            </a:r>
            <a:endParaRPr lang="en-US" sz="40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4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>
            <a:extLst>
              <a:ext uri="{FF2B5EF4-FFF2-40B4-BE49-F238E27FC236}">
                <a16:creationId xmlns:a16="http://schemas.microsoft.com/office/drawing/2014/main" xmlns="" id="{69528876-7661-4D59-A053-994BC8CAE6F4}"/>
              </a:ext>
            </a:extLst>
          </p:cNvPr>
          <p:cNvSpPr/>
          <p:nvPr/>
        </p:nvSpPr>
        <p:spPr>
          <a:xfrm>
            <a:off x="640080" y="555871"/>
            <a:ext cx="3513909" cy="966260"/>
          </a:xfrm>
          <a:prstGeom prst="wedgeEllipseCallout">
            <a:avLst>
              <a:gd name="adj1" fmla="val 26011"/>
              <a:gd name="adj2" fmla="val 97191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D9A9C16-FFEB-4555-AEA9-17BB2D6F013D}"/>
              </a:ext>
            </a:extLst>
          </p:cNvPr>
          <p:cNvSpPr/>
          <p:nvPr/>
        </p:nvSpPr>
        <p:spPr>
          <a:xfrm>
            <a:off x="3866436" y="2124878"/>
            <a:ext cx="751048" cy="798976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E1CF779-E0DA-44E0-80B0-DDAF38C7EA56}"/>
              </a:ext>
            </a:extLst>
          </p:cNvPr>
          <p:cNvSpPr/>
          <p:nvPr/>
        </p:nvSpPr>
        <p:spPr>
          <a:xfrm>
            <a:off x="5603966" y="2140264"/>
            <a:ext cx="617837" cy="860450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5AF9C58-9BFC-42F6-93F8-F5E0E6039CD6}"/>
              </a:ext>
            </a:extLst>
          </p:cNvPr>
          <p:cNvSpPr/>
          <p:nvPr/>
        </p:nvSpPr>
        <p:spPr>
          <a:xfrm>
            <a:off x="7160192" y="2127209"/>
            <a:ext cx="726796" cy="781675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7F47AB7-4A44-44F2-A27B-AA56FF47A597}"/>
              </a:ext>
            </a:extLst>
          </p:cNvPr>
          <p:cNvSpPr/>
          <p:nvPr/>
        </p:nvSpPr>
        <p:spPr>
          <a:xfrm>
            <a:off x="8608423" y="2063781"/>
            <a:ext cx="691341" cy="860457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Digital watch 5m">
            <a:hlinkClick r:id="" action="ppaction://media"/>
            <a:extLst>
              <a:ext uri="{FF2B5EF4-FFF2-40B4-BE49-F238E27FC236}">
                <a16:creationId xmlns:a16="http://schemas.microsoft.com/office/drawing/2014/main" xmlns="" id="{5AF62288-B6BC-46DF-A932-A11A780890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06382" y="598617"/>
            <a:ext cx="1393813" cy="784020"/>
          </a:xfrm>
          <a:prstGeom prst="rect">
            <a:avLst/>
          </a:prstGeom>
        </p:spPr>
      </p:pic>
      <p:sp>
        <p:nvSpPr>
          <p:cNvPr id="30" name="Down Arrow 29">
            <a:extLst>
              <a:ext uri="{FF2B5EF4-FFF2-40B4-BE49-F238E27FC236}">
                <a16:creationId xmlns:a16="http://schemas.microsoft.com/office/drawing/2014/main" xmlns="" id="{9D0C082E-B2F5-4031-8613-418DC9A8BF41}"/>
              </a:ext>
            </a:extLst>
          </p:cNvPr>
          <p:cNvSpPr/>
          <p:nvPr/>
        </p:nvSpPr>
        <p:spPr>
          <a:xfrm>
            <a:off x="1306287" y="2752372"/>
            <a:ext cx="8399416" cy="600519"/>
          </a:xfrm>
          <a:prstGeom prst="downArrow">
            <a:avLst>
              <a:gd name="adj1" fmla="val 100000"/>
              <a:gd name="adj2" fmla="val 11764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00206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Make sentences with the following words:</a:t>
            </a:r>
            <a:endParaRPr lang="en-US" sz="36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8-Point Star 22">
            <a:extLst>
              <a:ext uri="{FF2B5EF4-FFF2-40B4-BE49-F238E27FC236}">
                <a16:creationId xmlns:a16="http://schemas.microsoft.com/office/drawing/2014/main" xmlns="" id="{B971BF4B-5218-42C8-A0C4-2B547AC7997B}"/>
              </a:ext>
            </a:extLst>
          </p:cNvPr>
          <p:cNvSpPr/>
          <p:nvPr/>
        </p:nvSpPr>
        <p:spPr>
          <a:xfrm>
            <a:off x="7329340" y="498005"/>
            <a:ext cx="1422774" cy="1200167"/>
          </a:xfrm>
          <a:prstGeom prst="star8">
            <a:avLst>
              <a:gd name="adj" fmla="val 44030"/>
            </a:avLst>
          </a:prstGeom>
          <a:blipFill>
            <a:blip r:embed="rId5"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bIns="0" rtlCol="0" anchor="ctr"/>
          <a:lstStyle/>
          <a:p>
            <a:pPr algn="ctr"/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 Diagonal Corner Rectangle 12">
            <a:extLst>
              <a:ext uri="{FF2B5EF4-FFF2-40B4-BE49-F238E27FC236}">
                <a16:creationId xmlns:a16="http://schemas.microsoft.com/office/drawing/2014/main" xmlns="" id="{3F4D3688-EDB4-4319-9AD7-11E22D9B8D65}"/>
              </a:ext>
            </a:extLst>
          </p:cNvPr>
          <p:cNvSpPr/>
          <p:nvPr/>
        </p:nvSpPr>
        <p:spPr>
          <a:xfrm>
            <a:off x="1789608" y="3847250"/>
            <a:ext cx="2050876" cy="806101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erratic</a:t>
            </a:r>
            <a:endParaRPr lang="en-US" sz="40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Round Diagonal Corner Rectangle 12">
            <a:extLst>
              <a:ext uri="{FF2B5EF4-FFF2-40B4-BE49-F238E27FC236}">
                <a16:creationId xmlns:a16="http://schemas.microsoft.com/office/drawing/2014/main" xmlns="" id="{3F4D3688-EDB4-4319-9AD7-11E22D9B8D65}"/>
              </a:ext>
            </a:extLst>
          </p:cNvPr>
          <p:cNvSpPr/>
          <p:nvPr/>
        </p:nvSpPr>
        <p:spPr>
          <a:xfrm>
            <a:off x="4441375" y="4447397"/>
            <a:ext cx="1815734" cy="806101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agile</a:t>
            </a:r>
            <a:endParaRPr lang="en-US" sz="40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ound Diagonal Corner Rectangle 12">
            <a:extLst>
              <a:ext uri="{FF2B5EF4-FFF2-40B4-BE49-F238E27FC236}">
                <a16:creationId xmlns:a16="http://schemas.microsoft.com/office/drawing/2014/main" xmlns="" id="{3F4D3688-EDB4-4319-9AD7-11E22D9B8D65}"/>
              </a:ext>
            </a:extLst>
          </p:cNvPr>
          <p:cNvSpPr/>
          <p:nvPr/>
        </p:nvSpPr>
        <p:spPr>
          <a:xfrm>
            <a:off x="2116176" y="5345131"/>
            <a:ext cx="1724308" cy="806101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safety</a:t>
            </a:r>
            <a:endParaRPr lang="en-US" sz="40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ound Diagonal Corner Rectangle 12">
            <a:extLst>
              <a:ext uri="{FF2B5EF4-FFF2-40B4-BE49-F238E27FC236}">
                <a16:creationId xmlns:a16="http://schemas.microsoft.com/office/drawing/2014/main" xmlns="" id="{3F4D3688-EDB4-4319-9AD7-11E22D9B8D65}"/>
              </a:ext>
            </a:extLst>
          </p:cNvPr>
          <p:cNvSpPr/>
          <p:nvPr/>
        </p:nvSpPr>
        <p:spPr>
          <a:xfrm>
            <a:off x="6790341" y="3646958"/>
            <a:ext cx="2027088" cy="806101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plight</a:t>
            </a:r>
            <a:endParaRPr lang="en-US" sz="40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Round Diagonal Corner Rectangle 12">
            <a:extLst>
              <a:ext uri="{FF2B5EF4-FFF2-40B4-BE49-F238E27FC236}">
                <a16:creationId xmlns:a16="http://schemas.microsoft.com/office/drawing/2014/main" xmlns="" id="{3F4D3688-EDB4-4319-9AD7-11E22D9B8D65}"/>
              </a:ext>
            </a:extLst>
          </p:cNvPr>
          <p:cNvSpPr/>
          <p:nvPr/>
        </p:nvSpPr>
        <p:spPr>
          <a:xfrm>
            <a:off x="7121267" y="5184025"/>
            <a:ext cx="1696162" cy="806101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dusty</a:t>
            </a:r>
            <a:endParaRPr lang="en-US" sz="40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D22F2633-F153-48C7-8E9F-2A9573F0C2B6}"/>
              </a:ext>
            </a:extLst>
          </p:cNvPr>
          <p:cNvSpPr/>
          <p:nvPr/>
        </p:nvSpPr>
        <p:spPr>
          <a:xfrm>
            <a:off x="4469285" y="587331"/>
            <a:ext cx="2349528" cy="1479464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9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9091">
                <p:cTn id="61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2" grpId="0" animBg="1"/>
      <p:bldP spid="3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xmlns="" id="{6DC6BB21-2211-4A33-B153-44EC43EAA667}"/>
              </a:ext>
            </a:extLst>
          </p:cNvPr>
          <p:cNvSpPr/>
          <p:nvPr/>
        </p:nvSpPr>
        <p:spPr>
          <a:xfrm>
            <a:off x="638256" y="1763481"/>
            <a:ext cx="1569364" cy="437849"/>
          </a:xfrm>
          <a:prstGeom prst="flowChartTerminator">
            <a:avLst/>
          </a:prstGeom>
          <a:solidFill>
            <a:srgbClr val="002060"/>
          </a:solidFill>
          <a:ln w="38100">
            <a:solidFill>
              <a:schemeClr val="accent2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Aharoni" pitchFamily="2" charset="-79"/>
              </a:rPr>
              <a:t>erratic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Aharoni" pitchFamily="2" charset="-79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xmlns="" id="{4EF84CD0-FEC6-4E4C-B894-BF2F43CD6F55}"/>
              </a:ext>
            </a:extLst>
          </p:cNvPr>
          <p:cNvSpPr/>
          <p:nvPr/>
        </p:nvSpPr>
        <p:spPr>
          <a:xfrm>
            <a:off x="618866" y="4916661"/>
            <a:ext cx="1736191" cy="409511"/>
          </a:xfrm>
          <a:prstGeom prst="flowChartTerminator">
            <a:avLst/>
          </a:prstGeom>
          <a:solidFill>
            <a:srgbClr val="002060"/>
          </a:solidFill>
          <a:ln w="38100">
            <a:solidFill>
              <a:schemeClr val="accent2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Aharoni" pitchFamily="2" charset="-79"/>
              </a:rPr>
              <a:t>safety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Aharoni" pitchFamily="2" charset="-79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xmlns="" id="{0E707150-5987-406A-A147-FB2D0E6A79FA}"/>
              </a:ext>
            </a:extLst>
          </p:cNvPr>
          <p:cNvSpPr/>
          <p:nvPr/>
        </p:nvSpPr>
        <p:spPr>
          <a:xfrm>
            <a:off x="605803" y="4029181"/>
            <a:ext cx="1747139" cy="481842"/>
          </a:xfrm>
          <a:prstGeom prst="flowChartTerminator">
            <a:avLst/>
          </a:prstGeom>
          <a:solidFill>
            <a:srgbClr val="002060"/>
          </a:solidFill>
          <a:ln w="38100">
            <a:solidFill>
              <a:schemeClr val="accent2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Aharoni" pitchFamily="2" charset="-79"/>
              </a:rPr>
              <a:t>agile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Aharoni" pitchFamily="2" charset="-79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xmlns="" id="{87D5B98D-99F0-488E-87CD-60120EE3F23D}"/>
              </a:ext>
            </a:extLst>
          </p:cNvPr>
          <p:cNvSpPr/>
          <p:nvPr/>
        </p:nvSpPr>
        <p:spPr>
          <a:xfrm>
            <a:off x="580612" y="5646179"/>
            <a:ext cx="1929919" cy="500957"/>
          </a:xfrm>
          <a:prstGeom prst="flowChartTerminator">
            <a:avLst/>
          </a:prstGeom>
          <a:solidFill>
            <a:srgbClr val="002060"/>
          </a:solidFill>
          <a:ln w="38100">
            <a:solidFill>
              <a:schemeClr val="accent2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Aharoni" pitchFamily="2" charset="-79"/>
              </a:rPr>
              <a:t>dusty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Aharoni" pitchFamily="2" charset="-79"/>
            </a:endParaRP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xmlns="" id="{D7B4431D-2F9C-43C9-8CC8-C93913446BD6}"/>
              </a:ext>
            </a:extLst>
          </p:cNvPr>
          <p:cNvSpPr/>
          <p:nvPr/>
        </p:nvSpPr>
        <p:spPr>
          <a:xfrm>
            <a:off x="616612" y="3057251"/>
            <a:ext cx="1738445" cy="396476"/>
          </a:xfrm>
          <a:prstGeom prst="flowChartTerminator">
            <a:avLst/>
          </a:prstGeom>
          <a:solidFill>
            <a:srgbClr val="002060"/>
          </a:solidFill>
          <a:ln w="38100">
            <a:solidFill>
              <a:schemeClr val="accent2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Aharoni" pitchFamily="2" charset="-79"/>
              </a:rPr>
              <a:t>plight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Aharoni" pitchFamily="2" charset="-79"/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xmlns="" id="{9D0C082E-B2F5-4031-8613-418DC9A8BF41}"/>
              </a:ext>
            </a:extLst>
          </p:cNvPr>
          <p:cNvSpPr/>
          <p:nvPr/>
        </p:nvSpPr>
        <p:spPr>
          <a:xfrm>
            <a:off x="2834640" y="583931"/>
            <a:ext cx="5394960" cy="786760"/>
          </a:xfrm>
          <a:prstGeom prst="downArrow">
            <a:avLst>
              <a:gd name="adj1" fmla="val 100000"/>
              <a:gd name="adj2" fmla="val 11764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00206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Check your answers</a:t>
            </a:r>
            <a:endParaRPr lang="en-US" sz="40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7621" y="1663949"/>
            <a:ext cx="8085910" cy="958660"/>
          </a:xfrm>
          <a:prstGeom prst="round2DiagRect">
            <a:avLst>
              <a:gd name="adj1" fmla="val 4807"/>
              <a:gd name="adj2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tIns="0" bIns="0" rtlCol="0">
            <a:noAutofit/>
          </a:bodyPr>
          <a:lstStyle>
            <a:defPPr>
              <a:defRPr lang="en-US"/>
            </a:defPPr>
            <a:lvl1pPr algn="ctr">
              <a:defRPr sz="3400" b="1" i="1" spc="5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defRPr>
            </a:lvl1pPr>
          </a:lstStyle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The road accident could not be avoided only for the driver’s erratic notion.</a:t>
            </a:r>
            <a:endParaRPr lang="en-US" sz="2800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5057" y="2889065"/>
            <a:ext cx="8085910" cy="958660"/>
          </a:xfrm>
          <a:prstGeom prst="round2DiagRect">
            <a:avLst>
              <a:gd name="adj1" fmla="val 4807"/>
              <a:gd name="adj2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tIns="0" bIns="0" rtlCol="0">
            <a:noAutofit/>
          </a:bodyPr>
          <a:lstStyle>
            <a:defPPr>
              <a:defRPr lang="en-US"/>
            </a:defPPr>
            <a:lvl1pPr algn="ctr">
              <a:defRPr sz="3400" b="1" i="1" spc="5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defRPr>
            </a:lvl1pPr>
          </a:lstStyle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We should try our best to remove the plight of the flood-affected people.</a:t>
            </a:r>
            <a:endParaRPr lang="en-US" sz="2800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7457" y="4057418"/>
            <a:ext cx="8085910" cy="519714"/>
          </a:xfrm>
          <a:prstGeom prst="round2DiagRect">
            <a:avLst>
              <a:gd name="adj1" fmla="val 4807"/>
              <a:gd name="adj2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tIns="0" bIns="0" rtlCol="0">
            <a:noAutofit/>
          </a:bodyPr>
          <a:lstStyle>
            <a:defPPr>
              <a:defRPr lang="en-US"/>
            </a:defPPr>
            <a:lvl1pPr algn="ctr">
              <a:defRPr sz="3400" b="1" i="1" spc="5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defRPr>
            </a:lvl1pPr>
          </a:lstStyle>
          <a:p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The hare is known to be a very agile animal.</a:t>
            </a:r>
            <a:endParaRPr lang="en-US" sz="3000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72471" y="4836842"/>
            <a:ext cx="8085910" cy="519714"/>
          </a:xfrm>
          <a:prstGeom prst="round2DiagRect">
            <a:avLst>
              <a:gd name="adj1" fmla="val 4807"/>
              <a:gd name="adj2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tIns="0" bIns="0" rtlCol="0">
            <a:noAutofit/>
          </a:bodyPr>
          <a:lstStyle>
            <a:defPPr>
              <a:defRPr lang="en-US"/>
            </a:defPPr>
            <a:lvl1pPr algn="ctr">
              <a:defRPr sz="3400" b="1" i="1" spc="5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defRPr>
            </a:lvl1pPr>
          </a:lstStyle>
          <a:p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You should ensure your safety during travelling.</a:t>
            </a:r>
            <a:endParaRPr lang="en-US" sz="3000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1808" y="5485636"/>
            <a:ext cx="8085910" cy="519714"/>
          </a:xfrm>
          <a:prstGeom prst="round2DiagRect">
            <a:avLst>
              <a:gd name="adj1" fmla="val 4807"/>
              <a:gd name="adj2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tIns="0" bIns="0" rtlCol="0">
            <a:noAutofit/>
          </a:bodyPr>
          <a:lstStyle>
            <a:defPPr>
              <a:defRPr lang="en-US"/>
            </a:defPPr>
            <a:lvl1pPr algn="ctr">
              <a:defRPr sz="3400" b="1" i="1" spc="5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defRPr>
            </a:lvl1pPr>
          </a:lstStyle>
          <a:p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I will not go out because the outside is dusty.</a:t>
            </a:r>
            <a:endParaRPr lang="en-US" sz="3000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223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10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D9A9C16-FFEB-4555-AEA9-17BB2D6F013D}"/>
              </a:ext>
            </a:extLst>
          </p:cNvPr>
          <p:cNvSpPr/>
          <p:nvPr/>
        </p:nvSpPr>
        <p:spPr>
          <a:xfrm>
            <a:off x="3866436" y="2124878"/>
            <a:ext cx="751048" cy="798976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E1CF779-E0DA-44E0-80B0-DDAF38C7EA56}"/>
              </a:ext>
            </a:extLst>
          </p:cNvPr>
          <p:cNvSpPr/>
          <p:nvPr/>
        </p:nvSpPr>
        <p:spPr>
          <a:xfrm>
            <a:off x="5603966" y="2140264"/>
            <a:ext cx="617837" cy="860450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5AF9C58-9BFC-42F6-93F8-F5E0E6039CD6}"/>
              </a:ext>
            </a:extLst>
          </p:cNvPr>
          <p:cNvSpPr/>
          <p:nvPr/>
        </p:nvSpPr>
        <p:spPr>
          <a:xfrm>
            <a:off x="7160192" y="2127209"/>
            <a:ext cx="726796" cy="781675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7F47AB7-4A44-44F2-A27B-AA56FF47A597}"/>
              </a:ext>
            </a:extLst>
          </p:cNvPr>
          <p:cNvSpPr/>
          <p:nvPr/>
        </p:nvSpPr>
        <p:spPr>
          <a:xfrm>
            <a:off x="8608423" y="2063781"/>
            <a:ext cx="691341" cy="860457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Digital watch 5m">
            <a:hlinkClick r:id="" action="ppaction://media"/>
            <a:extLst>
              <a:ext uri="{FF2B5EF4-FFF2-40B4-BE49-F238E27FC236}">
                <a16:creationId xmlns:a16="http://schemas.microsoft.com/office/drawing/2014/main" xmlns="" id="{5AF62288-B6BC-46DF-A932-A11A780890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06382" y="598617"/>
            <a:ext cx="1393813" cy="784020"/>
          </a:xfrm>
          <a:prstGeom prst="rect">
            <a:avLst/>
          </a:prstGeom>
        </p:spPr>
      </p:pic>
      <p:sp>
        <p:nvSpPr>
          <p:cNvPr id="23" name="8-Point Star 22">
            <a:extLst>
              <a:ext uri="{FF2B5EF4-FFF2-40B4-BE49-F238E27FC236}">
                <a16:creationId xmlns:a16="http://schemas.microsoft.com/office/drawing/2014/main" xmlns="" id="{B971BF4B-5218-42C8-A0C4-2B547AC7997B}"/>
              </a:ext>
            </a:extLst>
          </p:cNvPr>
          <p:cNvSpPr/>
          <p:nvPr/>
        </p:nvSpPr>
        <p:spPr>
          <a:xfrm>
            <a:off x="7329340" y="498005"/>
            <a:ext cx="1422774" cy="1200167"/>
          </a:xfrm>
          <a:prstGeom prst="star8">
            <a:avLst>
              <a:gd name="adj" fmla="val 44030"/>
            </a:avLst>
          </a:prstGeom>
          <a:blipFill>
            <a:blip r:embed="rId5"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bIns="0" rtlCol="0" anchor="ctr"/>
          <a:lstStyle/>
          <a:p>
            <a:pPr algn="ctr"/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 Diagonal Corner Rectangle 12"/>
          <p:cNvSpPr/>
          <p:nvPr/>
        </p:nvSpPr>
        <p:spPr>
          <a:xfrm>
            <a:off x="4038601" y="816538"/>
            <a:ext cx="2895598" cy="1373732"/>
          </a:xfrm>
          <a:prstGeom prst="downArrowCallout">
            <a:avLst>
              <a:gd name="adj1" fmla="val 46196"/>
              <a:gd name="adj2" fmla="val 23098"/>
              <a:gd name="adj3" fmla="val 14540"/>
              <a:gd name="adj4" fmla="val 75000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25" name="Round Diagonal Corner Rectangle 12">
            <a:extLst>
              <a:ext uri="{FF2B5EF4-FFF2-40B4-BE49-F238E27FC236}">
                <a16:creationId xmlns:a16="http://schemas.microsoft.com/office/drawing/2014/main" xmlns="" id="{3F4D3688-EDB4-4319-9AD7-11E22D9B8D65}"/>
              </a:ext>
            </a:extLst>
          </p:cNvPr>
          <p:cNvSpPr/>
          <p:nvPr/>
        </p:nvSpPr>
        <p:spPr>
          <a:xfrm>
            <a:off x="4480558" y="3539472"/>
            <a:ext cx="2024746" cy="806101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erratic</a:t>
            </a:r>
            <a:endParaRPr lang="en-US" sz="40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ound Diagonal Corner Rectangle 12">
            <a:extLst>
              <a:ext uri="{FF2B5EF4-FFF2-40B4-BE49-F238E27FC236}">
                <a16:creationId xmlns:a16="http://schemas.microsoft.com/office/drawing/2014/main" xmlns="" id="{3F4D3688-EDB4-4319-9AD7-11E22D9B8D65}"/>
              </a:ext>
            </a:extLst>
          </p:cNvPr>
          <p:cNvSpPr/>
          <p:nvPr/>
        </p:nvSpPr>
        <p:spPr>
          <a:xfrm>
            <a:off x="4467496" y="4434329"/>
            <a:ext cx="2037808" cy="806101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pc="50" dirty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safety</a:t>
            </a:r>
          </a:p>
        </p:txBody>
      </p:sp>
      <p:sp>
        <p:nvSpPr>
          <p:cNvPr id="27" name="Round Diagonal Corner Rectangle 12">
            <a:extLst>
              <a:ext uri="{FF2B5EF4-FFF2-40B4-BE49-F238E27FC236}">
                <a16:creationId xmlns:a16="http://schemas.microsoft.com/office/drawing/2014/main" xmlns="" id="{3F4D3688-EDB4-4319-9AD7-11E22D9B8D65}"/>
              </a:ext>
            </a:extLst>
          </p:cNvPr>
          <p:cNvSpPr/>
          <p:nvPr/>
        </p:nvSpPr>
        <p:spPr>
          <a:xfrm>
            <a:off x="4467496" y="5387845"/>
            <a:ext cx="2037808" cy="806101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pc="50" dirty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agile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xmlns="" id="{9D0C082E-B2F5-4031-8613-418DC9A8BF41}"/>
              </a:ext>
            </a:extLst>
          </p:cNvPr>
          <p:cNvSpPr/>
          <p:nvPr/>
        </p:nvSpPr>
        <p:spPr>
          <a:xfrm>
            <a:off x="1306287" y="2752372"/>
            <a:ext cx="8399416" cy="600519"/>
          </a:xfrm>
          <a:prstGeom prst="downArrow">
            <a:avLst>
              <a:gd name="adj1" fmla="val 100000"/>
              <a:gd name="adj2" fmla="val 11764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00206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Write the meaning of the following words:</a:t>
            </a:r>
            <a:endParaRPr lang="en-US" sz="36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9091">
                <p:cTn id="47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8456" y="5519058"/>
            <a:ext cx="9627326" cy="68444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pc="50" dirty="0" smtClean="0">
                <a:ln w="0"/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Write a paragraph on “The Traffic Police.”</a:t>
            </a:r>
            <a:endParaRPr lang="en-US" sz="4000" b="1" i="1" spc="50" dirty="0">
              <a:ln w="0"/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7" name="Picture 2" descr="BLDHM039">
            <a:extLst>
              <a:ext uri="{FF2B5EF4-FFF2-40B4-BE49-F238E27FC236}">
                <a16:creationId xmlns:a16="http://schemas.microsoft.com/office/drawing/2014/main" xmlns="" id="{36434543-119A-4B6F-833A-3A394E3F8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0000"/>
          <a:stretch/>
        </p:blipFill>
        <p:spPr bwMode="auto">
          <a:xfrm>
            <a:off x="2834640" y="1580191"/>
            <a:ext cx="5303520" cy="373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teenager1">
            <a:extLst>
              <a:ext uri="{FF2B5EF4-FFF2-40B4-BE49-F238E27FC236}">
                <a16:creationId xmlns:a16="http://schemas.microsoft.com/office/drawing/2014/main" xmlns="" id="{9EA68C1D-F247-4FCC-BCB6-32B3346E87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113416" y="3447953"/>
            <a:ext cx="984069" cy="1484232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CBA5DAC3-F2DF-4E76-BF42-8DAD4F2C0554}"/>
              </a:ext>
            </a:extLst>
          </p:cNvPr>
          <p:cNvSpPr txBox="1">
            <a:spLocks/>
          </p:cNvSpPr>
          <p:nvPr/>
        </p:nvSpPr>
        <p:spPr>
          <a:xfrm>
            <a:off x="2940908" y="579903"/>
            <a:ext cx="5090984" cy="7969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rgbClr val="002060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377">
              <a:lnSpc>
                <a:spcPct val="90000"/>
              </a:lnSpc>
              <a:spcBef>
                <a:spcPct val="0"/>
              </a:spcBef>
              <a:buNone/>
              <a:defRPr sz="880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n-US" sz="5000" spc="300" dirty="0"/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1915691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" y="1641231"/>
            <a:ext cx="9906000" cy="46892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66400" y="564104"/>
            <a:ext cx="4794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 YOU ALL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712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C61817-8E77-4403-81E3-36373ECFFAAD}"/>
              </a:ext>
            </a:extLst>
          </p:cNvPr>
          <p:cNvSpPr/>
          <p:nvPr/>
        </p:nvSpPr>
        <p:spPr bwMode="auto">
          <a:xfrm>
            <a:off x="1079047" y="4075013"/>
            <a:ext cx="314544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Rouf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Lecturer in English</a:t>
            </a:r>
          </a:p>
          <a:p>
            <a:pPr algn="ctr"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Khalna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Islamia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Fazil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(Degree)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Madrasah,Patnitala,Naogaon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Cell: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01767650169</a:t>
            </a:r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Email: rouf301285@gmailcom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FFFA0953-B347-4A98-A68B-4A5F50BA485B}"/>
              </a:ext>
            </a:extLst>
          </p:cNvPr>
          <p:cNvSpPr/>
          <p:nvPr/>
        </p:nvSpPr>
        <p:spPr>
          <a:xfrm>
            <a:off x="6735716" y="4449423"/>
            <a:ext cx="3100261" cy="15799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XI-XII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Subj: English 1</a:t>
            </a:r>
            <a:r>
              <a:rPr lang="en-US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minutes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Date:12/09/2019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24467B3-E050-4AC4-A8AF-C6DA2527C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609" y="2441273"/>
            <a:ext cx="1590675" cy="185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1A445E6-4F8B-4619-AD9A-E3881B0C35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48" y="2368675"/>
            <a:ext cx="1316247" cy="16945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482460" y="642550"/>
            <a:ext cx="5833638" cy="1285627"/>
          </a:xfrm>
          <a:prstGeom prst="rect">
            <a:avLst/>
          </a:prstGeom>
          <a:solidFill>
            <a:srgbClr val="008000"/>
          </a:solidFill>
          <a:ln w="76200"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pc="600" dirty="0" smtClean="0">
                <a:latin typeface="Times New Roman" panose="02020603050405020304" pitchFamily="18" charset="0"/>
              </a:rPr>
              <a:t>IDENTITY</a:t>
            </a:r>
            <a:endParaRPr lang="en-US" sz="6600" spc="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96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2229847" y="638131"/>
            <a:ext cx="6535329" cy="851035"/>
          </a:xfrm>
          <a:prstGeom prst="round2DiagRect">
            <a:avLst>
              <a:gd name="adj1" fmla="val 30481"/>
              <a:gd name="adj2" fmla="val 0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00206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spc="50" dirty="0">
                <a:ln w="0"/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Let’s watch some pictures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0345" y="4526807"/>
            <a:ext cx="8892924" cy="815545"/>
          </a:xfrm>
          <a:prstGeom prst="hexagon">
            <a:avLst>
              <a:gd name="adj" fmla="val 11808"/>
              <a:gd name="vf" fmla="val 11547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>
            <a:noAutofit/>
          </a:bodyPr>
          <a:lstStyle/>
          <a:p>
            <a:r>
              <a:rPr lang="en-US" sz="4800" dirty="0" smtClean="0"/>
              <a:t>Who are they in the pictures?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1773776" y="5338116"/>
            <a:ext cx="6991400" cy="741405"/>
          </a:xfrm>
          <a:prstGeom prst="round2DiagRect">
            <a:avLst>
              <a:gd name="adj1" fmla="val 4807"/>
              <a:gd name="adj2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tIns="0" bIns="0" rtlCol="0">
            <a:noAutofit/>
          </a:bodyPr>
          <a:lstStyle>
            <a:defPPr>
              <a:defRPr lang="en-US"/>
            </a:defPPr>
            <a:lvl1pPr algn="ctr">
              <a:defRPr sz="3400" b="1" i="1" spc="5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defRPr>
            </a:lvl1pPr>
          </a:lstStyle>
          <a:p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They are traffic police .</a:t>
            </a:r>
            <a:endParaRPr lang="en-US" sz="4800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E62AC8F-F635-4F39-AA9A-912D2CA5A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52" y="1672728"/>
            <a:ext cx="3195124" cy="2738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29" y="1672727"/>
            <a:ext cx="3349545" cy="270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39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88F7B7-B562-460A-AE86-20F5E898057D}"/>
              </a:ext>
            </a:extLst>
          </p:cNvPr>
          <p:cNvSpPr txBox="1"/>
          <p:nvPr/>
        </p:nvSpPr>
        <p:spPr>
          <a:xfrm>
            <a:off x="8007531" y="3540034"/>
            <a:ext cx="2160305" cy="1838801"/>
          </a:xfrm>
          <a:prstGeom prst="downArrowCallout">
            <a:avLst>
              <a:gd name="adj1" fmla="val 122432"/>
              <a:gd name="adj2" fmla="val 61216"/>
              <a:gd name="adj3" fmla="val 25000"/>
              <a:gd name="adj4" fmla="val 6497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61EC56-82C4-4E25-B832-CB39259CC4D9}"/>
              </a:ext>
            </a:extLst>
          </p:cNvPr>
          <p:cNvSpPr txBox="1"/>
          <p:nvPr/>
        </p:nvSpPr>
        <p:spPr>
          <a:xfrm>
            <a:off x="7955279" y="2129246"/>
            <a:ext cx="2279283" cy="990124"/>
          </a:xfrm>
          <a:prstGeom prst="downArrowCallout">
            <a:avLst>
              <a:gd name="adj1" fmla="val 122432"/>
              <a:gd name="adj2" fmla="val 61216"/>
              <a:gd name="adj3" fmla="val 32551"/>
              <a:gd name="adj4" fmla="val 6497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Unit:04</a:t>
            </a:r>
            <a:endParaRPr lang="en-US" sz="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xmlns="" id="{51A52C46-8D09-4F52-8BDA-1F2218186147}"/>
              </a:ext>
            </a:extLst>
          </p:cNvPr>
          <p:cNvSpPr/>
          <p:nvPr/>
        </p:nvSpPr>
        <p:spPr>
          <a:xfrm>
            <a:off x="630514" y="2612572"/>
            <a:ext cx="2387006" cy="2267162"/>
          </a:xfrm>
          <a:prstGeom prst="rightArrow">
            <a:avLst>
              <a:gd name="adj1" fmla="val 100000"/>
              <a:gd name="adj2" fmla="val 27681"/>
            </a:avLst>
          </a:prstGeom>
          <a:pattFill prst="pct30">
            <a:fgClr>
              <a:srgbClr val="7030A0"/>
            </a:fgClr>
            <a:bgClr>
              <a:schemeClr val="bg1"/>
            </a:bgClr>
          </a:pattFill>
          <a:ln w="635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The Traffic Police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62AC8F-F635-4F39-AA9A-912D2CA5A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52" y="1928046"/>
            <a:ext cx="4647445" cy="3983457"/>
          </a:xfrm>
          <a:prstGeom prst="rect">
            <a:avLst/>
          </a:prstGeom>
        </p:spPr>
      </p:pic>
      <p:sp>
        <p:nvSpPr>
          <p:cNvPr id="9" name="Ribbon: Tilted Down 1"/>
          <p:cNvSpPr/>
          <p:nvPr/>
        </p:nvSpPr>
        <p:spPr>
          <a:xfrm>
            <a:off x="2080496" y="615650"/>
            <a:ext cx="6671618" cy="1024754"/>
          </a:xfrm>
          <a:prstGeom prst="downArrow">
            <a:avLst>
              <a:gd name="adj1" fmla="val 87362"/>
              <a:gd name="adj2" fmla="val 37253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Today’s Lesson?</a:t>
            </a:r>
            <a:endParaRPr lang="en-US" sz="4800" b="1" i="1" spc="50" dirty="0">
              <a:ln w="0"/>
              <a:solidFill>
                <a:schemeClr val="bg2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1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481838" y="1953934"/>
            <a:ext cx="8009124" cy="628546"/>
          </a:xfrm>
          <a:prstGeom prst="wedgeRoundRectCallout">
            <a:avLst>
              <a:gd name="adj1" fmla="val -10758"/>
              <a:gd name="adj2" fmla="val 176620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lesson, students will be able to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xmlns="" id="{6B21F5E5-7D2C-4133-839F-39975D59E3CD}"/>
              </a:ext>
            </a:extLst>
          </p:cNvPr>
          <p:cNvSpPr/>
          <p:nvPr/>
        </p:nvSpPr>
        <p:spPr>
          <a:xfrm>
            <a:off x="2196588" y="4529515"/>
            <a:ext cx="7194548" cy="628546"/>
          </a:xfrm>
          <a:prstGeom prst="round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questions;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xmlns="" id="{8E7E6C77-BE5A-4C0B-B634-CE90E49912E4}"/>
              </a:ext>
            </a:extLst>
          </p:cNvPr>
          <p:cNvSpPr/>
          <p:nvPr/>
        </p:nvSpPr>
        <p:spPr>
          <a:xfrm>
            <a:off x="2096761" y="5488926"/>
            <a:ext cx="7394202" cy="62854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ake sentences with the words.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xmlns="" id="{125ADD6A-A786-41A5-9D60-8581429D0266}"/>
              </a:ext>
            </a:extLst>
          </p:cNvPr>
          <p:cNvSpPr/>
          <p:nvPr/>
        </p:nvSpPr>
        <p:spPr>
          <a:xfrm>
            <a:off x="2419008" y="3609694"/>
            <a:ext cx="6749705" cy="628546"/>
          </a:xfrm>
          <a:prstGeom prst="round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 the poem;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bbon: Tilted Down 1"/>
          <p:cNvSpPr/>
          <p:nvPr/>
        </p:nvSpPr>
        <p:spPr>
          <a:xfrm>
            <a:off x="881746" y="637906"/>
            <a:ext cx="8810894" cy="1024754"/>
          </a:xfrm>
          <a:prstGeom prst="ribbon">
            <a:avLst>
              <a:gd name="adj1" fmla="val 16667"/>
              <a:gd name="adj2" fmla="val 61554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spc="50" dirty="0">
                <a:ln w="0"/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Learning </a:t>
            </a:r>
            <a:r>
              <a:rPr lang="en-US" sz="4800" b="1" i="1" spc="50" dirty="0" smtClean="0">
                <a:ln w="0"/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Outcomes</a:t>
            </a:r>
            <a:endParaRPr lang="en-US" sz="4800" b="1" i="1" spc="50" dirty="0">
              <a:ln w="0"/>
              <a:solidFill>
                <a:schemeClr val="bg2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7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3"/>
          <p:cNvSpPr/>
          <p:nvPr/>
        </p:nvSpPr>
        <p:spPr>
          <a:xfrm flipH="1">
            <a:off x="560513" y="660760"/>
            <a:ext cx="45719" cy="45719"/>
          </a:xfrm>
          <a:prstGeom prst="downArrow">
            <a:avLst>
              <a:gd name="adj1" fmla="val 100000"/>
              <a:gd name="adj2" fmla="val 34112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" b="1" i="1" spc="50" dirty="0" smtClean="0">
                <a:ln w="0"/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100" b="1" i="1" spc="50" dirty="0">
              <a:ln w="0"/>
              <a:solidFill>
                <a:schemeClr val="bg2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Speech Bubble: Rectangle 3"/>
          <p:cNvSpPr/>
          <p:nvPr/>
        </p:nvSpPr>
        <p:spPr>
          <a:xfrm flipH="1">
            <a:off x="10411096" y="5349219"/>
            <a:ext cx="45719" cy="45719"/>
          </a:xfrm>
          <a:prstGeom prst="upArrow">
            <a:avLst>
              <a:gd name="adj1" fmla="val 100000"/>
              <a:gd name="adj2" fmla="val 8224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algn="ctr"/>
            <a:r>
              <a:rPr lang="en-US" sz="200" b="1" i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200" b="1" i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9516" y="527996"/>
            <a:ext cx="4765764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bg1"/>
                </a:solidFill>
                <a:effectLst/>
                <a:latin typeface="FrankRuehl" panose="020E0503060101010101" pitchFamily="34" charset="-79"/>
                <a:cs typeface="FrankRuehl" panose="020E0503060101010101" pitchFamily="34" charset="-79"/>
              </a:rPr>
              <a:t>The Traffic Police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02A19F-DA61-424A-AF3A-DDC807C550F0}"/>
              </a:ext>
            </a:extLst>
          </p:cNvPr>
          <p:cNvSpPr txBox="1"/>
          <p:nvPr/>
        </p:nvSpPr>
        <p:spPr>
          <a:xfrm>
            <a:off x="1489167" y="1304105"/>
            <a:ext cx="83732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Amidst killer speeds  I stand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Facing the traffic , stretching my hand.</a:t>
            </a:r>
            <a:b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 am seen on kids’ books and as cartoons everywhere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Educating people  and asking them to beware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Of  the  erratic traffic  and  the signboards 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Seen on almost  all the roads.</a:t>
            </a:r>
          </a:p>
          <a:p>
            <a:endParaRPr 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So that you’re safe  I see each one of you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But my sweat ,my plight on the road sees who?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Be it sunny or rainy ,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For your safety I must be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Vigil and agile, on the middle … … … … … …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70C0"/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5" grpId="0" animBg="1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524000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Edwardian Script ITC" panose="030303020407070D0804" pitchFamily="66" charset="0"/>
              </a:rPr>
              <a:t>                       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Standing  erect as fit as a fiddle.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Oh !  My ear  hurts !  Oh my head aches !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Oh ! Look at the  weather . . such unpredictable  days !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But I cannot  swerve  ; I must be on duty.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I care for your safety.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Be it noisy or dusty; Be it sunny or rainy ;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I must be on duty . I care for your safety 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>
            <a:extLst>
              <a:ext uri="{FF2B5EF4-FFF2-40B4-BE49-F238E27FC236}">
                <a16:creationId xmlns:a16="http://schemas.microsoft.com/office/drawing/2014/main" xmlns="" id="{69528876-7661-4D59-A053-994BC8CAE6F4}"/>
              </a:ext>
            </a:extLst>
          </p:cNvPr>
          <p:cNvSpPr/>
          <p:nvPr/>
        </p:nvSpPr>
        <p:spPr>
          <a:xfrm>
            <a:off x="640080" y="595060"/>
            <a:ext cx="3513909" cy="966260"/>
          </a:xfrm>
          <a:prstGeom prst="wedgeEllipseCallout">
            <a:avLst>
              <a:gd name="adj1" fmla="val 26011"/>
              <a:gd name="adj2" fmla="val 97191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D9A9C16-FFEB-4555-AEA9-17BB2D6F013D}"/>
              </a:ext>
            </a:extLst>
          </p:cNvPr>
          <p:cNvSpPr/>
          <p:nvPr/>
        </p:nvSpPr>
        <p:spPr>
          <a:xfrm>
            <a:off x="3866436" y="2124878"/>
            <a:ext cx="751048" cy="798976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E1CF779-E0DA-44E0-80B0-DDAF38C7EA56}"/>
              </a:ext>
            </a:extLst>
          </p:cNvPr>
          <p:cNvSpPr/>
          <p:nvPr/>
        </p:nvSpPr>
        <p:spPr>
          <a:xfrm>
            <a:off x="5603966" y="2140264"/>
            <a:ext cx="617837" cy="860450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5AF9C58-9BFC-42F6-93F8-F5E0E6039CD6}"/>
              </a:ext>
            </a:extLst>
          </p:cNvPr>
          <p:cNvSpPr/>
          <p:nvPr/>
        </p:nvSpPr>
        <p:spPr>
          <a:xfrm>
            <a:off x="7160192" y="2127209"/>
            <a:ext cx="726796" cy="781675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7F47AB7-4A44-44F2-A27B-AA56FF47A597}"/>
              </a:ext>
            </a:extLst>
          </p:cNvPr>
          <p:cNvSpPr/>
          <p:nvPr/>
        </p:nvSpPr>
        <p:spPr>
          <a:xfrm>
            <a:off x="8608423" y="2063781"/>
            <a:ext cx="691341" cy="860457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Digital watch 5m">
            <a:hlinkClick r:id="" action="ppaction://media"/>
            <a:extLst>
              <a:ext uri="{FF2B5EF4-FFF2-40B4-BE49-F238E27FC236}">
                <a16:creationId xmlns:a16="http://schemas.microsoft.com/office/drawing/2014/main" xmlns="" id="{5AF62288-B6BC-46DF-A932-A11A780890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06382" y="598617"/>
            <a:ext cx="1393813" cy="784020"/>
          </a:xfrm>
          <a:prstGeom prst="rect">
            <a:avLst/>
          </a:prstGeom>
        </p:spPr>
      </p:pic>
      <p:sp>
        <p:nvSpPr>
          <p:cNvPr id="23" name="8-Point Star 22">
            <a:extLst>
              <a:ext uri="{FF2B5EF4-FFF2-40B4-BE49-F238E27FC236}">
                <a16:creationId xmlns:a16="http://schemas.microsoft.com/office/drawing/2014/main" xmlns="" id="{B971BF4B-5218-42C8-A0C4-2B547AC7997B}"/>
              </a:ext>
            </a:extLst>
          </p:cNvPr>
          <p:cNvSpPr/>
          <p:nvPr/>
        </p:nvSpPr>
        <p:spPr>
          <a:xfrm>
            <a:off x="7329340" y="498005"/>
            <a:ext cx="1422774" cy="1200167"/>
          </a:xfrm>
          <a:prstGeom prst="star8">
            <a:avLst>
              <a:gd name="adj" fmla="val 44030"/>
            </a:avLst>
          </a:prstGeom>
          <a:blipFill>
            <a:blip r:embed="rId5"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bIns="0" rtlCol="0" anchor="ctr"/>
          <a:lstStyle/>
          <a:p>
            <a:pPr algn="ctr"/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6C362AD-65B3-49C5-B85A-DA21DCD8E1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9593" r="33245" b="11348"/>
          <a:stretch/>
        </p:blipFill>
        <p:spPr>
          <a:xfrm>
            <a:off x="4454099" y="598617"/>
            <a:ext cx="2086510" cy="1736328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966651" y="3333325"/>
            <a:ext cx="8804366" cy="1473806"/>
          </a:xfrm>
          <a:prstGeom prst="round2DiagRect">
            <a:avLst>
              <a:gd name="adj1" fmla="val 30481"/>
              <a:gd name="adj2" fmla="val 0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00206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Find at least five new words and write down in your </a:t>
            </a:r>
            <a:r>
              <a:rPr lang="en-US" sz="4400" b="1" i="1" spc="50" dirty="0" err="1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khata</a:t>
            </a:r>
            <a:r>
              <a:rPr lang="en-US" sz="44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.</a:t>
            </a:r>
            <a:endParaRPr lang="en-US" sz="4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7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9091">
                <p:cTn id="31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2" grpId="0" animBg="1"/>
      <p:bldP spid="2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2">
            <a:extLst>
              <a:ext uri="{FF2B5EF4-FFF2-40B4-BE49-F238E27FC236}">
                <a16:creationId xmlns:a16="http://schemas.microsoft.com/office/drawing/2014/main" xmlns="" id="{3F4D3688-EDB4-4319-9AD7-11E22D9B8D65}"/>
              </a:ext>
            </a:extLst>
          </p:cNvPr>
          <p:cNvSpPr/>
          <p:nvPr/>
        </p:nvSpPr>
        <p:spPr>
          <a:xfrm>
            <a:off x="1789608" y="2044574"/>
            <a:ext cx="2050876" cy="806101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erratic</a:t>
            </a:r>
            <a:endParaRPr lang="en-US" sz="40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ound Diagonal Corner Rectangle 12">
            <a:extLst>
              <a:ext uri="{FF2B5EF4-FFF2-40B4-BE49-F238E27FC236}">
                <a16:creationId xmlns:a16="http://schemas.microsoft.com/office/drawing/2014/main" xmlns="" id="{3F4D3688-EDB4-4319-9AD7-11E22D9B8D65}"/>
              </a:ext>
            </a:extLst>
          </p:cNvPr>
          <p:cNvSpPr/>
          <p:nvPr/>
        </p:nvSpPr>
        <p:spPr>
          <a:xfrm>
            <a:off x="4441375" y="3415429"/>
            <a:ext cx="1815734" cy="806101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agile</a:t>
            </a:r>
            <a:endParaRPr lang="en-US" sz="40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ound Diagonal Corner Rectangle 12">
            <a:extLst>
              <a:ext uri="{FF2B5EF4-FFF2-40B4-BE49-F238E27FC236}">
                <a16:creationId xmlns:a16="http://schemas.microsoft.com/office/drawing/2014/main" xmlns="" id="{3F4D3688-EDB4-4319-9AD7-11E22D9B8D65}"/>
              </a:ext>
            </a:extLst>
          </p:cNvPr>
          <p:cNvSpPr/>
          <p:nvPr/>
        </p:nvSpPr>
        <p:spPr>
          <a:xfrm>
            <a:off x="2116176" y="4927118"/>
            <a:ext cx="1724308" cy="806101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safety</a:t>
            </a:r>
            <a:endParaRPr lang="en-US" sz="40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782388" y="616241"/>
            <a:ext cx="5172892" cy="781485"/>
          </a:xfrm>
          <a:prstGeom prst="round2DiagRect">
            <a:avLst>
              <a:gd name="adj1" fmla="val 30481"/>
              <a:gd name="adj2" fmla="val 0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00206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Your words are:</a:t>
            </a:r>
            <a:endParaRPr lang="en-US" sz="6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ound Diagonal Corner Rectangle 12">
            <a:extLst>
              <a:ext uri="{FF2B5EF4-FFF2-40B4-BE49-F238E27FC236}">
                <a16:creationId xmlns:a16="http://schemas.microsoft.com/office/drawing/2014/main" xmlns="" id="{3F4D3688-EDB4-4319-9AD7-11E22D9B8D65}"/>
              </a:ext>
            </a:extLst>
          </p:cNvPr>
          <p:cNvSpPr/>
          <p:nvPr/>
        </p:nvSpPr>
        <p:spPr>
          <a:xfrm>
            <a:off x="6790341" y="2144722"/>
            <a:ext cx="2027088" cy="806101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plight</a:t>
            </a:r>
            <a:endParaRPr lang="en-US" sz="40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ound Diagonal Corner Rectangle 12">
            <a:extLst>
              <a:ext uri="{FF2B5EF4-FFF2-40B4-BE49-F238E27FC236}">
                <a16:creationId xmlns:a16="http://schemas.microsoft.com/office/drawing/2014/main" xmlns="" id="{3F4D3688-EDB4-4319-9AD7-11E22D9B8D65}"/>
              </a:ext>
            </a:extLst>
          </p:cNvPr>
          <p:cNvSpPr/>
          <p:nvPr/>
        </p:nvSpPr>
        <p:spPr>
          <a:xfrm>
            <a:off x="7121267" y="4857450"/>
            <a:ext cx="1696162" cy="806101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dusty</a:t>
            </a:r>
            <a:endParaRPr lang="en-US" sz="40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9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2276</TotalTime>
  <Words>373</Words>
  <Application>Microsoft Office PowerPoint</Application>
  <PresentationFormat>Custom</PresentationFormat>
  <Paragraphs>118</Paragraphs>
  <Slides>16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 Islam</dc:creator>
  <cp:lastModifiedBy>pc</cp:lastModifiedBy>
  <cp:revision>313</cp:revision>
  <dcterms:created xsi:type="dcterms:W3CDTF">2018-05-02T03:27:25Z</dcterms:created>
  <dcterms:modified xsi:type="dcterms:W3CDTF">2020-04-05T13:47:48Z</dcterms:modified>
</cp:coreProperties>
</file>