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9" r:id="rId3"/>
    <p:sldId id="290" r:id="rId4"/>
    <p:sldId id="284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8" r:id="rId25"/>
    <p:sldId id="287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5B30-9A37-450E-B611-BE811095BBE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CD2E-61FA-4158-9E14-CAECF043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5B30-9A37-450E-B611-BE811095BBE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CD2E-61FA-4158-9E14-CAECF043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3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5B30-9A37-450E-B611-BE811095BBE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CD2E-61FA-4158-9E14-CAECF043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18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1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5B30-9A37-450E-B611-BE811095BBE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CD2E-61FA-4158-9E14-CAECF043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2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5B30-9A37-450E-B611-BE811095BBE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CD2E-61FA-4158-9E14-CAECF043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5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5B30-9A37-450E-B611-BE811095BBE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CD2E-61FA-4158-9E14-CAECF043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5B30-9A37-450E-B611-BE811095BBE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CD2E-61FA-4158-9E14-CAECF043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9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5B30-9A37-450E-B611-BE811095BBE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CD2E-61FA-4158-9E14-CAECF043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5B30-9A37-450E-B611-BE811095BBE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CD2E-61FA-4158-9E14-CAECF043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0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5B30-9A37-450E-B611-BE811095BBE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CD2E-61FA-4158-9E14-CAECF043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2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5B30-9A37-450E-B611-BE811095BBE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CD2E-61FA-4158-9E14-CAECF043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1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5B30-9A37-450E-B611-BE811095BBE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CD2E-61FA-4158-9E14-CAECF043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8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jpeg"/><Relationship Id="rId18" Type="http://schemas.openxmlformats.org/officeDocument/2006/relationships/hyperlink" Target="http://www.matholympiad.org.bd/forum" TargetMode="External"/><Relationship Id="rId3" Type="http://schemas.openxmlformats.org/officeDocument/2006/relationships/image" Target="../media/image20.jpeg"/><Relationship Id="rId21" Type="http://schemas.openxmlformats.org/officeDocument/2006/relationships/image" Target="../media/image30.gif"/><Relationship Id="rId7" Type="http://schemas.openxmlformats.org/officeDocument/2006/relationships/hyperlink" Target="http://bn.wikipedia.org/" TargetMode="External"/><Relationship Id="rId12" Type="http://schemas.openxmlformats.org/officeDocument/2006/relationships/hyperlink" Target="http://www.bbcjanala.com/" TargetMode="External"/><Relationship Id="rId17" Type="http://schemas.openxmlformats.org/officeDocument/2006/relationships/image" Target="../media/image28.png"/><Relationship Id="rId2" Type="http://schemas.openxmlformats.org/officeDocument/2006/relationships/hyperlink" Target="http://www.ebook.gov.bd/" TargetMode="External"/><Relationship Id="rId16" Type="http://schemas.openxmlformats.org/officeDocument/2006/relationships/image" Target="../media/image27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hyperlink" Target="http://mthforum.org/dr.math" TargetMode="External"/><Relationship Id="rId10" Type="http://schemas.openxmlformats.org/officeDocument/2006/relationships/hyperlink" Target="http://www.khanacademy.org/" TargetMode="External"/><Relationship Id="rId19" Type="http://schemas.openxmlformats.org/officeDocument/2006/relationships/hyperlink" Target="http://www.learningscience.org/" TargetMode="External"/><Relationship Id="rId4" Type="http://schemas.openxmlformats.org/officeDocument/2006/relationships/hyperlink" Target="http://www.moedu.gov.bd/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sirbd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shikkhok.com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487" y="304800"/>
            <a:ext cx="11449319" cy="6284794"/>
            <a:chOff x="152400" y="203044"/>
            <a:chExt cx="8787778" cy="6629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03044"/>
              <a:ext cx="8787778" cy="6629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819400" y="478537"/>
              <a:ext cx="3235181" cy="17774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BD" sz="1035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8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F36DAB-1661-4A16-8B12-361933C45E7E}"/>
              </a:ext>
            </a:extLst>
          </p:cNvPr>
          <p:cNvSpPr txBox="1"/>
          <p:nvPr/>
        </p:nvSpPr>
        <p:spPr>
          <a:xfrm>
            <a:off x="443544" y="5363530"/>
            <a:ext cx="1134386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শিক্ষাক্রমের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D9FE1780-C5B2-49B0-B50F-18AEBE5B5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891" y="673377"/>
            <a:ext cx="4415883" cy="3771900"/>
          </a:xfrm>
          <a:prstGeom prst="rect">
            <a:avLst/>
          </a:prstGeom>
          <a:ln>
            <a:solidFill>
              <a:srgbClr val="E72D1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10" descr="F:\School Picture\New folder\IMG_1178.JPG">
            <a:extLst>
              <a:ext uri="{FF2B5EF4-FFF2-40B4-BE49-F238E27FC236}">
                <a16:creationId xmlns:a16="http://schemas.microsoft.com/office/drawing/2014/main" xmlns="" id="{07FB29A8-1930-4754-9373-13B56ECD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9426" y="673377"/>
            <a:ext cx="4139890" cy="3771900"/>
          </a:xfrm>
          <a:prstGeom prst="rect">
            <a:avLst/>
          </a:prstGeom>
          <a:ln>
            <a:solidFill>
              <a:srgbClr val="E72D1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5923CA88-A635-4CB6-9570-626F4B7768BC}"/>
              </a:ext>
            </a:extLst>
          </p:cNvPr>
          <p:cNvSpPr/>
          <p:nvPr/>
        </p:nvSpPr>
        <p:spPr>
          <a:xfrm>
            <a:off x="1909818" y="2040835"/>
            <a:ext cx="4186182" cy="297119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27F7027-D8AD-4111-AE4A-7E1DC920B13C}"/>
              </a:ext>
            </a:extLst>
          </p:cNvPr>
          <p:cNvSpPr/>
          <p:nvPr/>
        </p:nvSpPr>
        <p:spPr>
          <a:xfrm>
            <a:off x="6267615" y="182894"/>
            <a:ext cx="2821568" cy="2228398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DEF7353-2390-47CA-9BAF-BC3CF1046740}"/>
              </a:ext>
            </a:extLst>
          </p:cNvPr>
          <p:cNvSpPr/>
          <p:nvPr/>
        </p:nvSpPr>
        <p:spPr>
          <a:xfrm>
            <a:off x="7675220" y="2115603"/>
            <a:ext cx="3047294" cy="2228398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1BD0B4F-9075-4CE2-B4EE-5F85845A2C3C}"/>
              </a:ext>
            </a:extLst>
          </p:cNvPr>
          <p:cNvSpPr/>
          <p:nvPr/>
        </p:nvSpPr>
        <p:spPr>
          <a:xfrm>
            <a:off x="6496215" y="4463949"/>
            <a:ext cx="2821568" cy="2228398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E56F9C6-8585-4FA5-87DF-6AB4E0CFB98A}"/>
              </a:ext>
            </a:extLst>
          </p:cNvPr>
          <p:cNvCxnSpPr>
            <a:cxnSpLocks/>
          </p:cNvCxnSpPr>
          <p:nvPr/>
        </p:nvCxnSpPr>
        <p:spPr>
          <a:xfrm flipV="1">
            <a:off x="5169853" y="2152875"/>
            <a:ext cx="1447800" cy="99060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358F4DA-52E3-4E12-A9A6-7D4DCC2E5952}"/>
              </a:ext>
            </a:extLst>
          </p:cNvPr>
          <p:cNvCxnSpPr>
            <a:cxnSpLocks/>
          </p:cNvCxnSpPr>
          <p:nvPr/>
        </p:nvCxnSpPr>
        <p:spPr>
          <a:xfrm flipV="1">
            <a:off x="5568172" y="3690738"/>
            <a:ext cx="2421081" cy="228601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06A69AC-40C4-4FC1-A69D-591830929B2E}"/>
              </a:ext>
            </a:extLst>
          </p:cNvPr>
          <p:cNvCxnSpPr>
            <a:cxnSpLocks/>
          </p:cNvCxnSpPr>
          <p:nvPr/>
        </p:nvCxnSpPr>
        <p:spPr>
          <a:xfrm>
            <a:off x="5446945" y="4591275"/>
            <a:ext cx="1551708" cy="91440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4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3">
            <a:extLst>
              <a:ext uri="{FF2B5EF4-FFF2-40B4-BE49-F238E27FC236}">
                <a16:creationId xmlns:a16="http://schemas.microsoft.com/office/drawing/2014/main" xmlns="" id="{B7158BE7-DBB6-48D6-8824-624F41753BCA}"/>
              </a:ext>
            </a:extLst>
          </p:cNvPr>
          <p:cNvSpPr/>
          <p:nvPr/>
        </p:nvSpPr>
        <p:spPr>
          <a:xfrm>
            <a:off x="6222579" y="1905938"/>
            <a:ext cx="2873594" cy="6475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86034"/>
                </a:lnTo>
                <a:lnTo>
                  <a:pt x="2873594" y="386034"/>
                </a:lnTo>
                <a:lnTo>
                  <a:pt x="2873594" y="647541"/>
                </a:lnTo>
              </a:path>
            </a:pathLst>
          </a:cu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3" name="Straight Connector 4">
            <a:extLst>
              <a:ext uri="{FF2B5EF4-FFF2-40B4-BE49-F238E27FC236}">
                <a16:creationId xmlns:a16="http://schemas.microsoft.com/office/drawing/2014/main" xmlns="" id="{7EE8E861-46E2-44B6-AE86-6EB3CC0EB896}"/>
              </a:ext>
            </a:extLst>
          </p:cNvPr>
          <p:cNvSpPr/>
          <p:nvPr/>
        </p:nvSpPr>
        <p:spPr>
          <a:xfrm>
            <a:off x="5968503" y="2188881"/>
            <a:ext cx="254075" cy="6475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4075" y="0"/>
                </a:moveTo>
                <a:lnTo>
                  <a:pt x="254075" y="386034"/>
                </a:lnTo>
                <a:lnTo>
                  <a:pt x="0" y="386034"/>
                </a:lnTo>
                <a:lnTo>
                  <a:pt x="0" y="647541"/>
                </a:lnTo>
              </a:path>
            </a:pathLst>
          </a:cu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4" name="Straight Connector 5">
            <a:extLst>
              <a:ext uri="{FF2B5EF4-FFF2-40B4-BE49-F238E27FC236}">
                <a16:creationId xmlns:a16="http://schemas.microsoft.com/office/drawing/2014/main" xmlns="" id="{D8E5A08E-E61C-4834-A930-68351E1AE83D}"/>
              </a:ext>
            </a:extLst>
          </p:cNvPr>
          <p:cNvSpPr/>
          <p:nvPr/>
        </p:nvSpPr>
        <p:spPr>
          <a:xfrm>
            <a:off x="2862819" y="1905938"/>
            <a:ext cx="2982788" cy="6475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59760" y="0"/>
                </a:moveTo>
                <a:lnTo>
                  <a:pt x="3359760" y="386034"/>
                </a:lnTo>
                <a:lnTo>
                  <a:pt x="0" y="386034"/>
                </a:lnTo>
                <a:lnTo>
                  <a:pt x="0" y="647541"/>
                </a:lnTo>
              </a:path>
            </a:pathLst>
          </a:cu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C3623CC-3CB5-480F-94C0-887B6FE702B5}"/>
              </a:ext>
            </a:extLst>
          </p:cNvPr>
          <p:cNvGrpSpPr/>
          <p:nvPr/>
        </p:nvGrpSpPr>
        <p:grpSpPr>
          <a:xfrm>
            <a:off x="2984076" y="785192"/>
            <a:ext cx="6477004" cy="1120745"/>
            <a:chOff x="1295397" y="642088"/>
            <a:chExt cx="6477004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98F05C4-3574-4A77-969A-D964483FE609}"/>
                </a:ext>
              </a:extLst>
            </p:cNvPr>
            <p:cNvSpPr/>
            <p:nvPr/>
          </p:nvSpPr>
          <p:spPr>
            <a:xfrm>
              <a:off x="1295397" y="642088"/>
              <a:ext cx="6477004" cy="112074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E526EB8-17D4-4AEE-A91F-1C9EF70FCE0B}"/>
                </a:ext>
              </a:extLst>
            </p:cNvPr>
            <p:cNvSpPr/>
            <p:nvPr/>
          </p:nvSpPr>
          <p:spPr>
            <a:xfrm>
              <a:off x="1295397" y="642088"/>
              <a:ext cx="6477004" cy="112074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>
                  <a:latin typeface="NikoshBAN" pitchFamily="2" charset="0"/>
                  <a:cs typeface="NikoshBAN" pitchFamily="2" charset="0"/>
                </a:rPr>
                <a:t>ইন্টারনেটে</a:t>
              </a:r>
              <a:r>
                <a:rPr lang="en-US" sz="3900" b="1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900" b="1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>
                  <a:latin typeface="NikoshBAN" pitchFamily="2" charset="0"/>
                  <a:cs typeface="NikoshBAN" pitchFamily="2" charset="0"/>
                </a:rPr>
                <a:t>সাধার‌ণত</a:t>
              </a:r>
              <a:r>
                <a:rPr lang="en-US" sz="3900" b="1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>
                  <a:latin typeface="NikoshBAN" pitchFamily="2" charset="0"/>
                  <a:cs typeface="NikoshBAN" pitchFamily="2" charset="0"/>
                </a:rPr>
                <a:t>তিনভাবে</a:t>
              </a:r>
              <a:r>
                <a:rPr lang="en-US" sz="3900" b="1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900" b="1" kern="12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3B4BEF7-2569-46B3-9437-8924622D2F76}"/>
              </a:ext>
            </a:extLst>
          </p:cNvPr>
          <p:cNvGrpSpPr/>
          <p:nvPr/>
        </p:nvGrpSpPr>
        <p:grpSpPr>
          <a:xfrm>
            <a:off x="8074376" y="4595231"/>
            <a:ext cx="1948160" cy="373581"/>
            <a:chOff x="6385697" y="4169184"/>
            <a:chExt cx="1948160" cy="3735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731537F-C472-489B-86CE-4880F2724928}"/>
                </a:ext>
              </a:extLst>
            </p:cNvPr>
            <p:cNvSpPr/>
            <p:nvPr/>
          </p:nvSpPr>
          <p:spPr>
            <a:xfrm>
              <a:off x="6385697" y="4169184"/>
              <a:ext cx="1948160" cy="37358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317500"/>
            </a:effectLst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5E3D412-0CA7-4C68-BBD6-728CF3506F7B}"/>
                </a:ext>
              </a:extLst>
            </p:cNvPr>
            <p:cNvSpPr/>
            <p:nvPr/>
          </p:nvSpPr>
          <p:spPr>
            <a:xfrm>
              <a:off x="6385697" y="4169184"/>
              <a:ext cx="1948160" cy="37358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15240" rIns="60960" bIns="1524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14190F1-6752-4C3C-A8C6-D594A604CF30}"/>
              </a:ext>
            </a:extLst>
          </p:cNvPr>
          <p:cNvGrpSpPr/>
          <p:nvPr/>
        </p:nvGrpSpPr>
        <p:grpSpPr>
          <a:xfrm>
            <a:off x="1780507" y="2553480"/>
            <a:ext cx="2164622" cy="1120745"/>
            <a:chOff x="91828" y="2410376"/>
            <a:chExt cx="2164622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DA759C7-ECB3-4C7C-AB83-7190A2FBA590}"/>
                </a:ext>
              </a:extLst>
            </p:cNvPr>
            <p:cNvSpPr/>
            <p:nvPr/>
          </p:nvSpPr>
          <p:spPr>
            <a:xfrm>
              <a:off x="91828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2A154D9-2B56-479E-A644-19DC02E3C273}"/>
                </a:ext>
              </a:extLst>
            </p:cNvPr>
            <p:cNvSpPr/>
            <p:nvPr/>
          </p:nvSpPr>
          <p:spPr>
            <a:xfrm>
              <a:off x="91828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লিখিত</a:t>
              </a:r>
              <a:r>
                <a:rPr lang="en-US" sz="39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endParaRPr lang="en-US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408942A-A650-4B30-8485-4167B6F30903}"/>
              </a:ext>
            </a:extLst>
          </p:cNvPr>
          <p:cNvGrpSpPr/>
          <p:nvPr/>
        </p:nvGrpSpPr>
        <p:grpSpPr>
          <a:xfrm>
            <a:off x="1764877" y="4137770"/>
            <a:ext cx="2351331" cy="1502366"/>
            <a:chOff x="76198" y="3711723"/>
            <a:chExt cx="2351331" cy="15023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A886581-277A-4679-B3F9-C6D8E8133969}"/>
                </a:ext>
              </a:extLst>
            </p:cNvPr>
            <p:cNvSpPr/>
            <p:nvPr/>
          </p:nvSpPr>
          <p:spPr>
            <a:xfrm>
              <a:off x="76198" y="3711723"/>
              <a:ext cx="2351331" cy="1502366"/>
            </a:xfrm>
            <a:prstGeom prst="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A1A4B7-78FB-442A-A104-B1C1662E14F2}"/>
                </a:ext>
              </a:extLst>
            </p:cNvPr>
            <p:cNvSpPr/>
            <p:nvPr/>
          </p:nvSpPr>
          <p:spPr>
            <a:xfrm>
              <a:off x="76198" y="3711723"/>
              <a:ext cx="2351331" cy="150236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480" tIns="39370" rIns="157480" bIns="39370" numCol="1" spcCol="1270" anchor="ctr" anchorCtr="0">
              <a:noAutofit/>
            </a:bodyPr>
            <a:lstStyle/>
            <a:p>
              <a:pPr lvl="0" algn="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3C9BDC9-F4C2-47F2-A2D0-023E93186EE6}"/>
              </a:ext>
            </a:extLst>
          </p:cNvPr>
          <p:cNvGrpSpPr/>
          <p:nvPr/>
        </p:nvGrpSpPr>
        <p:grpSpPr>
          <a:xfrm>
            <a:off x="4647956" y="4165165"/>
            <a:ext cx="2395301" cy="1518684"/>
            <a:chOff x="2959277" y="3739118"/>
            <a:chExt cx="2395301" cy="15186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80EEA72-CAC3-4639-B931-89F534B395A2}"/>
                </a:ext>
              </a:extLst>
            </p:cNvPr>
            <p:cNvSpPr/>
            <p:nvPr/>
          </p:nvSpPr>
          <p:spPr>
            <a:xfrm>
              <a:off x="2959277" y="3739118"/>
              <a:ext cx="2395301" cy="1518684"/>
            </a:xfrm>
            <a:prstGeom prst="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CDF744C-F821-4BEE-9A97-E77C368DFABF}"/>
                </a:ext>
              </a:extLst>
            </p:cNvPr>
            <p:cNvSpPr/>
            <p:nvPr/>
          </p:nvSpPr>
          <p:spPr>
            <a:xfrm>
              <a:off x="2959277" y="3739118"/>
              <a:ext cx="2395301" cy="1518684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480" tIns="39370" rIns="157480" bIns="39370" numCol="1" spcCol="1270" anchor="ctr" anchorCtr="0">
              <a:noAutofit/>
            </a:bodyPr>
            <a:lstStyle/>
            <a:p>
              <a:pPr lvl="0" algn="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B5165C2-995D-4B7F-998A-E56A362A408C}"/>
              </a:ext>
            </a:extLst>
          </p:cNvPr>
          <p:cNvGrpSpPr/>
          <p:nvPr/>
        </p:nvGrpSpPr>
        <p:grpSpPr>
          <a:xfrm>
            <a:off x="4886192" y="2553480"/>
            <a:ext cx="2164622" cy="1120745"/>
            <a:chOff x="3197513" y="2410376"/>
            <a:chExt cx="2164622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38A4242-BD59-46B6-BB3D-26C1AB0ADD2C}"/>
                </a:ext>
              </a:extLst>
            </p:cNvPr>
            <p:cNvSpPr/>
            <p:nvPr/>
          </p:nvSpPr>
          <p:spPr>
            <a:xfrm>
              <a:off x="319751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9906A69-2142-4409-B76C-C0FEBB6EB2C8}"/>
                </a:ext>
              </a:extLst>
            </p:cNvPr>
            <p:cNvSpPr/>
            <p:nvPr/>
          </p:nvSpPr>
          <p:spPr>
            <a:xfrm>
              <a:off x="319751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ভিডিও</a:t>
              </a:r>
              <a:endParaRPr lang="en-US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F0DAD2D-15B7-4C82-8874-19BD423AA90B}"/>
              </a:ext>
            </a:extLst>
          </p:cNvPr>
          <p:cNvGrpSpPr/>
          <p:nvPr/>
        </p:nvGrpSpPr>
        <p:grpSpPr>
          <a:xfrm>
            <a:off x="8013862" y="2553480"/>
            <a:ext cx="2164622" cy="1120745"/>
            <a:chOff x="6325183" y="2410376"/>
            <a:chExt cx="2164622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F693EEC0-9521-4AC3-97F8-A108AAB523FC}"/>
                </a:ext>
              </a:extLst>
            </p:cNvPr>
            <p:cNvSpPr/>
            <p:nvPr/>
          </p:nvSpPr>
          <p:spPr>
            <a:xfrm>
              <a:off x="632518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D8000C7-C9C3-45DE-9841-DEC440217554}"/>
                </a:ext>
              </a:extLst>
            </p:cNvPr>
            <p:cNvSpPr/>
            <p:nvPr/>
          </p:nvSpPr>
          <p:spPr>
            <a:xfrm>
              <a:off x="632518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39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9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ইমেজ</a:t>
              </a:r>
              <a:endParaRPr lang="en-US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FD3DEB7-E66F-4977-A870-F15D1666FFE7}"/>
              </a:ext>
            </a:extLst>
          </p:cNvPr>
          <p:cNvGrpSpPr/>
          <p:nvPr/>
        </p:nvGrpSpPr>
        <p:grpSpPr>
          <a:xfrm>
            <a:off x="7966059" y="4106161"/>
            <a:ext cx="2487566" cy="1501485"/>
            <a:chOff x="6277380" y="3680114"/>
            <a:chExt cx="2487566" cy="15014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BEEC20A-F755-4A37-B082-30D21BD10259}"/>
                </a:ext>
              </a:extLst>
            </p:cNvPr>
            <p:cNvSpPr/>
            <p:nvPr/>
          </p:nvSpPr>
          <p:spPr>
            <a:xfrm>
              <a:off x="6277380" y="3680114"/>
              <a:ext cx="2487566" cy="1501485"/>
            </a:xfrm>
            <a:prstGeom prst="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77274F64-B6FB-4E39-8AB4-FD4561EB0BDF}"/>
                </a:ext>
              </a:extLst>
            </p:cNvPr>
            <p:cNvSpPr/>
            <p:nvPr/>
          </p:nvSpPr>
          <p:spPr>
            <a:xfrm>
              <a:off x="6277380" y="3680114"/>
              <a:ext cx="2487566" cy="1501485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480" tIns="39370" rIns="157480" bIns="39370" numCol="1" spcCol="1270" anchor="ctr" anchorCtr="0">
              <a:noAutofit/>
            </a:bodyPr>
            <a:lstStyle/>
            <a:p>
              <a:pPr lvl="0" algn="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A589C3-536A-4596-BD34-F6C172D94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889" y="4165165"/>
            <a:ext cx="2395301" cy="1488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3" descr="E:\MOTIAR\Motiar D. Content\Class Viii\Picture\পাঠ ৫৫\e.jpg">
            <a:extLst>
              <a:ext uri="{FF2B5EF4-FFF2-40B4-BE49-F238E27FC236}">
                <a16:creationId xmlns:a16="http://schemas.microsoft.com/office/drawing/2014/main" xmlns="" id="{03398269-FCC5-44A3-8D6B-2E60C79A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897" y="4129317"/>
            <a:ext cx="2350357" cy="153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:\MOTIAR\D,contennt Picture 2\fi 3.jpg">
            <a:extLst>
              <a:ext uri="{FF2B5EF4-FFF2-40B4-BE49-F238E27FC236}">
                <a16:creationId xmlns:a16="http://schemas.microsoft.com/office/drawing/2014/main" xmlns="" id="{3341B70D-FB77-4E1D-8F80-E12EA8ACC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059" y="4151309"/>
            <a:ext cx="2476499" cy="1442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0D2960-2863-4A12-AE07-62FCEACBAB85}"/>
              </a:ext>
            </a:extLst>
          </p:cNvPr>
          <p:cNvSpPr txBox="1"/>
          <p:nvPr/>
        </p:nvSpPr>
        <p:spPr>
          <a:xfrm>
            <a:off x="3409121" y="145773"/>
            <a:ext cx="56769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কয়েকটি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ওয়েব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AEF51F-B441-416D-A66B-0CF5E3CAF93B}"/>
              </a:ext>
            </a:extLst>
          </p:cNvPr>
          <p:cNvSpPr txBox="1"/>
          <p:nvPr/>
        </p:nvSpPr>
        <p:spPr>
          <a:xfrm>
            <a:off x="2000358" y="4946372"/>
            <a:ext cx="8381999" cy="1631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  <a:hlinkClick r:id="rId2"/>
              </a:rPr>
              <a:t>www.ebook.gov.bd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ই-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বুকের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সমাহার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শ্রেণির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পাঠ্যপুস্তকের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ই-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বুক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সংস্করণ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। ই-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বুক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মুদ্রিত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বইয়ের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কম্পিউটার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সংস্করণ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 D. Content\Class Viii\Picture\পাঠ ৫৭\ebook_gov_bd.jpg">
            <a:extLst>
              <a:ext uri="{FF2B5EF4-FFF2-40B4-BE49-F238E27FC236}">
                <a16:creationId xmlns:a16="http://schemas.microsoft.com/office/drawing/2014/main" xmlns="" id="{BA05C502-3821-4904-B993-9B8335DD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721" y="1136373"/>
            <a:ext cx="6781800" cy="32960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CD3B43-625B-4D7B-B62F-1C0C0889B04C}"/>
              </a:ext>
            </a:extLst>
          </p:cNvPr>
          <p:cNvSpPr txBox="1"/>
          <p:nvPr/>
        </p:nvSpPr>
        <p:spPr>
          <a:xfrm>
            <a:off x="1885122" y="4862799"/>
            <a:ext cx="8381999" cy="1631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  <a:hlinkClick r:id="rId4"/>
              </a:rPr>
              <a:t>www.moedu.gov.bd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সরকারের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মন্ত্রণালয়ের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ওয়েবসাইট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সংক্রান্ত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যাবতীয়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 D. Content\Class Viii\Picture\পাঠ ৫৭\moedu.gov.bd.jpg.png">
            <a:extLst>
              <a:ext uri="{FF2B5EF4-FFF2-40B4-BE49-F238E27FC236}">
                <a16:creationId xmlns:a16="http://schemas.microsoft.com/office/drawing/2014/main" xmlns="" id="{D7D855F8-C1D8-46CE-9BF0-05086305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921" y="1441173"/>
            <a:ext cx="6196965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478B2A-14B1-443D-9660-13F21A0FBED6}"/>
              </a:ext>
            </a:extLst>
          </p:cNvPr>
          <p:cNvSpPr txBox="1"/>
          <p:nvPr/>
        </p:nvSpPr>
        <p:spPr>
          <a:xfrm>
            <a:off x="2200919" y="5165551"/>
            <a:ext cx="8381999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  <a:hlinkClick r:id="rId6"/>
              </a:rPr>
              <a:t>http://en.wikipedia.org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,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  <a:hlinkClick r:id="rId6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  <a:hlinkClick r:id="rId7"/>
              </a:rPr>
              <a:t>http://bn.wikipedia.org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ইন্টার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নে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সবচেয়ে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মুক্ত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বিশ্বকোষ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হল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উইকিপিডিয়া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সেচ্ছাশ্রম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ভিত্তিক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একটি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দুইশ’রও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বেশি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ভাষায়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চালু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আছে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 D. Content\Class Viii\Picture\পাঠ ৫৭\120px-Bn-wiki-logo2.png">
            <a:extLst>
              <a:ext uri="{FF2B5EF4-FFF2-40B4-BE49-F238E27FC236}">
                <a16:creationId xmlns:a16="http://schemas.microsoft.com/office/drawing/2014/main" xmlns="" id="{AFE67E72-610E-44B0-8938-C0381C72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321" y="1153994"/>
            <a:ext cx="35814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Motiar D. Content\Class Viii\Picture\পাঠ ৫৭\wikipedia.org-31.png">
            <a:extLst>
              <a:ext uri="{FF2B5EF4-FFF2-40B4-BE49-F238E27FC236}">
                <a16:creationId xmlns:a16="http://schemas.microsoft.com/office/drawing/2014/main" xmlns="" id="{4CC75075-B7EA-4D68-80D8-83A26CF4B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922" y="1153994"/>
            <a:ext cx="34290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B548BB-6200-48B6-B2AC-2EAD56D58CBB}"/>
              </a:ext>
            </a:extLst>
          </p:cNvPr>
          <p:cNvSpPr txBox="1"/>
          <p:nvPr/>
        </p:nvSpPr>
        <p:spPr>
          <a:xfrm>
            <a:off x="1961322" y="4793973"/>
            <a:ext cx="8381999" cy="18158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  <a:hlinkClick r:id="rId10"/>
              </a:rPr>
              <a:t>http://www.khanacademy.org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বর্তমান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বিশ্বের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সবচেয়ে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শিক্ষা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খান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একাডেমি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বাংলাদেশী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বংশোদ্ভুত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শিক্ষাবিদ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সালমান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খান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২০০৬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প্রতিষ্ঠা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এখানে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কয়েক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হাজার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ছোট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ছোট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ভিডিও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ভিডিওগুলো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বাংলা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ভাষায়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পাওয়া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Motiar D. Content\Class Viii\Picture\পাঠ ৫৭\55.PNG">
            <a:extLst>
              <a:ext uri="{FF2B5EF4-FFF2-40B4-BE49-F238E27FC236}">
                <a16:creationId xmlns:a16="http://schemas.microsoft.com/office/drawing/2014/main" xmlns="" id="{09F60371-BED0-427C-A1AA-C55D345F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176" y="1102789"/>
            <a:ext cx="7888287" cy="338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984A0-53D6-4B4C-A38E-1A20F993B4F6}"/>
              </a:ext>
            </a:extLst>
          </p:cNvPr>
          <p:cNvSpPr txBox="1"/>
          <p:nvPr/>
        </p:nvSpPr>
        <p:spPr>
          <a:xfrm>
            <a:off x="1885122" y="5023006"/>
            <a:ext cx="8381999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  <a:hlinkClick r:id="rId12"/>
              </a:rPr>
              <a:t>http://www.bbcjanala.com</a:t>
            </a:r>
            <a:r>
              <a:rPr lang="en-US" sz="28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ইংরেজি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শেখার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ওয়েব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দেশের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উপযোগী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উদাহরণ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দেওয়া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এখানে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ইংরেজি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শেখার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কোর্স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চালু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E:\Motiar D. Content\Class Viii\Picture\পাঠ ৫৭\bbcjanala_home.jpg">
            <a:extLst>
              <a:ext uri="{FF2B5EF4-FFF2-40B4-BE49-F238E27FC236}">
                <a16:creationId xmlns:a16="http://schemas.microsoft.com/office/drawing/2014/main" xmlns="" id="{63910630-CFAF-4EC0-9B39-8E6B800E4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0921" y="1364973"/>
            <a:ext cx="4038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5D00EB2-445B-4168-B56C-BD9E9810EEAA}"/>
              </a:ext>
            </a:extLst>
          </p:cNvPr>
          <p:cNvCxnSpPr/>
          <p:nvPr/>
        </p:nvCxnSpPr>
        <p:spPr>
          <a:xfrm>
            <a:off x="7447721" y="2050773"/>
            <a:ext cx="213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E:\Motiar D. Content\Class Viii\Picture\পাঠ ৫৭\facebook_image.jpg">
            <a:extLst>
              <a:ext uri="{FF2B5EF4-FFF2-40B4-BE49-F238E27FC236}">
                <a16:creationId xmlns:a16="http://schemas.microsoft.com/office/drawing/2014/main" xmlns="" id="{42B9D5ED-E7F0-46AD-A582-056411A5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385" y="1441173"/>
            <a:ext cx="3821535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698BC8B-CAE2-45DD-87D8-5068E88E2671}"/>
              </a:ext>
            </a:extLst>
          </p:cNvPr>
          <p:cNvSpPr txBox="1"/>
          <p:nvPr/>
        </p:nvSpPr>
        <p:spPr>
          <a:xfrm>
            <a:off x="1983095" y="4793973"/>
            <a:ext cx="8381999" cy="18158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  <a:hlinkClick r:id="rId15"/>
              </a:rPr>
              <a:t>http://mthforum.org/dr.math</a:t>
            </a:r>
            <a:r>
              <a:rPr lang="en-US" sz="28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Dr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Math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গণিত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বিষয়ক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স্কুল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পর্যায়ের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গণিতের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বিষয়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সহজ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হয়েছে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পাওয়া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গেলে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Dr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Math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প্রশ্ন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Motiar\Desktop\3333.PNG">
            <a:extLst>
              <a:ext uri="{FF2B5EF4-FFF2-40B4-BE49-F238E27FC236}">
                <a16:creationId xmlns:a16="http://schemas.microsoft.com/office/drawing/2014/main" xmlns="" id="{BD8CB4F6-7762-48D4-9E54-201CB89C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121" y="1593573"/>
            <a:ext cx="6553200" cy="2543175"/>
          </a:xfrm>
          <a:prstGeom prst="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Motiar D. Content\Class Viii\Picture\পাঠ ৫৭\01.PNG">
            <a:extLst>
              <a:ext uri="{FF2B5EF4-FFF2-40B4-BE49-F238E27FC236}">
                <a16:creationId xmlns:a16="http://schemas.microsoft.com/office/drawing/2014/main" xmlns="" id="{6EBD88EA-91E8-43C3-8D14-A1806E07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331" y="1364974"/>
            <a:ext cx="7954590" cy="3448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68491CE-586B-48FA-B435-E49E5E4B7407}"/>
              </a:ext>
            </a:extLst>
          </p:cNvPr>
          <p:cNvSpPr txBox="1"/>
          <p:nvPr/>
        </p:nvSpPr>
        <p:spPr>
          <a:xfrm>
            <a:off x="1946807" y="5322051"/>
            <a:ext cx="8381999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  <a:hlinkClick r:id="rId18"/>
              </a:rPr>
              <a:t>http://www.matholympiad.org.bd/forum</a:t>
            </a:r>
            <a:r>
              <a:rPr lang="en-US" sz="2800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গণিত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বিষয়ক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প্রশ্নোত্তর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আলোচনার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F83AFD6-FD44-471F-880B-9AA14E770F1E}"/>
              </a:ext>
            </a:extLst>
          </p:cNvPr>
          <p:cNvSpPr txBox="1"/>
          <p:nvPr/>
        </p:nvSpPr>
        <p:spPr>
          <a:xfrm>
            <a:off x="2189921" y="5380994"/>
            <a:ext cx="8381999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  <a:hlinkClick r:id="rId19"/>
              </a:rPr>
              <a:t>http://www.learningscience.org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বিজ্ঞানের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বিভিন্ন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বিষয়ে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হাতে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কলমে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জ্ঞান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লাভ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E:\Motiar D. Content\Class Viii\Picture\পাঠ ৫৭\learningscience.org.jpeg">
            <a:extLst>
              <a:ext uri="{FF2B5EF4-FFF2-40B4-BE49-F238E27FC236}">
                <a16:creationId xmlns:a16="http://schemas.microsoft.com/office/drawing/2014/main" xmlns="" id="{6EC8DC96-C7EF-4EAB-97BB-8683A976A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6331" y="1357599"/>
            <a:ext cx="815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Motiar D. Content\Class Viii\Picture\পাঠ ৫৭\sciencemedicine_animated.gif">
            <a:extLst>
              <a:ext uri="{FF2B5EF4-FFF2-40B4-BE49-F238E27FC236}">
                <a16:creationId xmlns:a16="http://schemas.microsoft.com/office/drawing/2014/main" xmlns="" id="{C477DB0D-5257-4042-B2F0-92AEA48577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263" y="2710920"/>
            <a:ext cx="205740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96C7CC-F263-4675-807A-2DF87E63C15F}"/>
              </a:ext>
            </a:extLst>
          </p:cNvPr>
          <p:cNvSpPr/>
          <p:nvPr/>
        </p:nvSpPr>
        <p:spPr>
          <a:xfrm>
            <a:off x="4353338" y="530087"/>
            <a:ext cx="3485322" cy="1166191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4649F9D-20F3-43D5-8967-3447AFA48348}"/>
              </a:ext>
            </a:extLst>
          </p:cNvPr>
          <p:cNvSpPr/>
          <p:nvPr/>
        </p:nvSpPr>
        <p:spPr>
          <a:xfrm>
            <a:off x="728868" y="4823791"/>
            <a:ext cx="10734261" cy="12589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 সংক্রান্ত যেকোনো চারটি ওয়েবসাইটের ঠিকানা খাতায় লিখ।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ইন্টারনেট এর ছবির ফলাফল">
            <a:extLst>
              <a:ext uri="{FF2B5EF4-FFF2-40B4-BE49-F238E27FC236}">
                <a16:creationId xmlns:a16="http://schemas.microsoft.com/office/drawing/2014/main" xmlns="" id="{2E0F5F99-2918-415D-A09D-B0CB3B32C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356" y="1946769"/>
            <a:ext cx="4340087" cy="24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922ADE-2653-457E-A617-930D2830F017}"/>
              </a:ext>
            </a:extLst>
          </p:cNvPr>
          <p:cNvSpPr txBox="1"/>
          <p:nvPr/>
        </p:nvSpPr>
        <p:spPr>
          <a:xfrm>
            <a:off x="2444532" y="5512608"/>
            <a:ext cx="8229600" cy="95410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আপলোডকৃত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ইউটিউব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www.youtube.com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প্রয়োজনমত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E:\MOTIAR\Motiar D. Content\Class Viii\Picture\পাঠ ৫৭\adsense-on-youtube-video.jpg">
            <a:extLst>
              <a:ext uri="{FF2B5EF4-FFF2-40B4-BE49-F238E27FC236}">
                <a16:creationId xmlns:a16="http://schemas.microsoft.com/office/drawing/2014/main" xmlns="" id="{0DDAC978-2C40-4E52-8144-269FB71D1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191" y="1560444"/>
            <a:ext cx="7712765" cy="3421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949226-8BD1-4843-B59B-EB2C47C3EDB2}"/>
              </a:ext>
            </a:extLst>
          </p:cNvPr>
          <p:cNvSpPr/>
          <p:nvPr/>
        </p:nvSpPr>
        <p:spPr>
          <a:xfrm>
            <a:off x="4061792" y="569844"/>
            <a:ext cx="5257800" cy="76944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মহাসমুদ্র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E:\Motiar D. Content\Class Viii\Picture\পাঠ ৪৪\makeagif-youtube-to-animated-gif_03.gif">
            <a:extLst>
              <a:ext uri="{FF2B5EF4-FFF2-40B4-BE49-F238E27FC236}">
                <a16:creationId xmlns:a16="http://schemas.microsoft.com/office/drawing/2014/main" xmlns="" id="{026B4086-FB81-496C-8FD4-780F6BC44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392" y="2255128"/>
            <a:ext cx="6934200" cy="1896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12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5A8B8A-B8E5-4F4B-8B37-4FE638ACC797}"/>
              </a:ext>
            </a:extLst>
          </p:cNvPr>
          <p:cNvSpPr txBox="1"/>
          <p:nvPr/>
        </p:nvSpPr>
        <p:spPr>
          <a:xfrm>
            <a:off x="1661490" y="4989444"/>
            <a:ext cx="8676861" cy="109330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এ্যানিমেশনের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পাঠ্যসূচির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3" name="Picture 2" descr="E:\MOTIAR\Motiar D. Content\Class Viii\Picture\পাঠ ২৩\m 6.gif">
            <a:extLst>
              <a:ext uri="{FF2B5EF4-FFF2-40B4-BE49-F238E27FC236}">
                <a16:creationId xmlns:a16="http://schemas.microsoft.com/office/drawing/2014/main" xmlns="" id="{C4E56FED-D298-409A-B7CA-FABE42F28A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722" y="651464"/>
            <a:ext cx="3657600" cy="3647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:\MOTIAR\Motiar D. Content\Class Viii\Picture\পাঠ ৫৭\jump.gif">
            <a:extLst>
              <a:ext uri="{FF2B5EF4-FFF2-40B4-BE49-F238E27FC236}">
                <a16:creationId xmlns:a16="http://schemas.microsoft.com/office/drawing/2014/main" xmlns="" id="{3AEC3495-C0B5-4A83-A28B-03876EEF44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712" y="651464"/>
            <a:ext cx="4028209" cy="3685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21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DA3153-860D-4AA4-BA6C-4B1754E5B3AB}"/>
              </a:ext>
            </a:extLst>
          </p:cNvPr>
          <p:cNvSpPr txBox="1"/>
          <p:nvPr/>
        </p:nvSpPr>
        <p:spPr>
          <a:xfrm>
            <a:off x="2170044" y="5227983"/>
            <a:ext cx="8153400" cy="95410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4" descr="E:\MOTIAR\Motiar D. Content\Class Viii\Picture\পাঠ ৫৭\editing-student-authorisation.gif">
            <a:extLst>
              <a:ext uri="{FF2B5EF4-FFF2-40B4-BE49-F238E27FC236}">
                <a16:creationId xmlns:a16="http://schemas.microsoft.com/office/drawing/2014/main" xmlns="" id="{2FCC2583-9DC4-4D9E-9068-FCB06789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244" y="475873"/>
            <a:ext cx="3810000" cy="441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:\MOTIAR\Motiar D. Content\Class Viii\Picture\পাঠ ৫৭\question-paper.gif">
            <a:extLst>
              <a:ext uri="{FF2B5EF4-FFF2-40B4-BE49-F238E27FC236}">
                <a16:creationId xmlns:a16="http://schemas.microsoft.com/office/drawing/2014/main" xmlns="" id="{8F81F168-4312-404C-8FAE-24A7FCDDA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244" y="475873"/>
            <a:ext cx="3733800" cy="441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EE34BC-E407-409F-B34A-02517FA5A05F}"/>
              </a:ext>
            </a:extLst>
          </p:cNvPr>
          <p:cNvSpPr txBox="1"/>
          <p:nvPr/>
        </p:nvSpPr>
        <p:spPr>
          <a:xfrm>
            <a:off x="1951383" y="5241234"/>
            <a:ext cx="86868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www.coursera.org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E:\MOTIAR\Motiar D. Content\Class Viii\Picture\পাঠ ৫৭\courseera-650x441.png">
            <a:extLst>
              <a:ext uri="{FF2B5EF4-FFF2-40B4-BE49-F238E27FC236}">
                <a16:creationId xmlns:a16="http://schemas.microsoft.com/office/drawing/2014/main" xmlns="" id="{371CBD77-77C8-4A7A-A9D3-7ADDC62BC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2566" y="662659"/>
            <a:ext cx="7772400" cy="42005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0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7A85CB-C272-42DA-9800-99563050282E}"/>
              </a:ext>
            </a:extLst>
          </p:cNvPr>
          <p:cNvSpPr txBox="1"/>
          <p:nvPr/>
        </p:nvSpPr>
        <p:spPr>
          <a:xfrm>
            <a:off x="2324100" y="5092004"/>
            <a:ext cx="7848600" cy="13849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বিশ্বখ্যাত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ম্যাসাচুসেটস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টেকনোলজি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এমআইটি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http://ocw.mit.edu</a:t>
            </a:r>
          </a:p>
        </p:txBody>
      </p:sp>
      <p:pic>
        <p:nvPicPr>
          <p:cNvPr id="3" name="Picture 2" descr="E:\MOTIAR\Motiar D. Content\Class Viii\Picture\পাঠ ৫৭\Screen-Shot-2013-01-21-at-3.37.33-PM.png">
            <a:extLst>
              <a:ext uri="{FF2B5EF4-FFF2-40B4-BE49-F238E27FC236}">
                <a16:creationId xmlns:a16="http://schemas.microsoft.com/office/drawing/2014/main" xmlns="" id="{55CCEA02-27C5-49E2-8A53-18401285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100" y="533400"/>
            <a:ext cx="67818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48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1965278" y="304800"/>
            <a:ext cx="8261444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1200" y="1678674"/>
            <a:ext cx="8229600" cy="3657600"/>
            <a:chOff x="1981200" y="1678674"/>
            <a:chExt cx="8229600" cy="3657600"/>
          </a:xfrm>
        </p:grpSpPr>
        <p:sp>
          <p:nvSpPr>
            <p:cNvPr id="2" name="Rectangle 1"/>
            <p:cNvSpPr/>
            <p:nvPr/>
          </p:nvSpPr>
          <p:spPr>
            <a:xfrm>
              <a:off x="5959522" y="1678675"/>
              <a:ext cx="4251278" cy="36575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</a:t>
              </a:r>
              <a:r>
                <a:rPr lang="bn-BD" sz="24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গার্লস স্কুল এন্ড কলেজ </a:t>
              </a:r>
              <a:endParaRPr lang="bn-BD" sz="24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 </a:t>
              </a: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mijansirbd@gmail.com</a:t>
              </a:r>
              <a:endPara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 : 01715572082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1678674"/>
              <a:ext cx="3657600" cy="3657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1801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88ED1A-6663-47DF-9608-20910E6F8AC8}"/>
              </a:ext>
            </a:extLst>
          </p:cNvPr>
          <p:cNvSpPr txBox="1"/>
          <p:nvPr/>
        </p:nvSpPr>
        <p:spPr>
          <a:xfrm>
            <a:off x="238539" y="4957496"/>
            <a:ext cx="11741426" cy="156966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ভাষাতে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>
                <a:latin typeface="NikoshBAN" pitchFamily="2" charset="0"/>
                <a:cs typeface="NikoshBAN" pitchFamily="2" charset="0"/>
                <a:hlinkClick r:id="rId2"/>
              </a:rPr>
              <a:t>http://www.shikkhok.com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3" descr="E:\MOTIAR\Motiar D. Content\Class Viii\Picture\পাঠ ৫৭\11.PNG">
            <a:extLst>
              <a:ext uri="{FF2B5EF4-FFF2-40B4-BE49-F238E27FC236}">
                <a16:creationId xmlns:a16="http://schemas.microsoft.com/office/drawing/2014/main" xmlns="" id="{9B6603C7-16D4-4BB8-9FED-DC3B6F86E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574" y="598020"/>
            <a:ext cx="5828637" cy="37562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24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nternet search animated এর ছবির ফলাফল">
            <a:extLst>
              <a:ext uri="{FF2B5EF4-FFF2-40B4-BE49-F238E27FC236}">
                <a16:creationId xmlns:a16="http://schemas.microsoft.com/office/drawing/2014/main" xmlns="" id="{E5DB2EF2-923B-4B2D-9B42-C1E7B22ABE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61945" y="1232493"/>
            <a:ext cx="10727131" cy="2196507"/>
            <a:chOff x="561945" y="1232493"/>
            <a:chExt cx="10727131" cy="2196507"/>
          </a:xfrm>
        </p:grpSpPr>
        <p:pic>
          <p:nvPicPr>
            <p:cNvPr id="2054" name="Picture 6" descr="internet search animated এর ছবির ফলাফল">
              <a:extLst>
                <a:ext uri="{FF2B5EF4-FFF2-40B4-BE49-F238E27FC236}">
                  <a16:creationId xmlns:a16="http://schemas.microsoft.com/office/drawing/2014/main" xmlns="" id="{72BB72F5-AAB2-417D-A4C7-1F4B74F8C54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45" y="1430212"/>
              <a:ext cx="3198849" cy="199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সম্পর্কিত ছবি">
              <a:extLst>
                <a:ext uri="{FF2B5EF4-FFF2-40B4-BE49-F238E27FC236}">
                  <a16:creationId xmlns:a16="http://schemas.microsoft.com/office/drawing/2014/main" xmlns="" id="{2872AE6F-89D9-4B52-B10B-5A0C68FC7C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874" y="1232493"/>
              <a:ext cx="3408293" cy="2044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সম্পর্কিত ছবি">
              <a:extLst>
                <a:ext uri="{FF2B5EF4-FFF2-40B4-BE49-F238E27FC236}">
                  <a16:creationId xmlns:a16="http://schemas.microsoft.com/office/drawing/2014/main" xmlns="" id="{05FF55B3-B244-4ACE-983A-C921EC2FC7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940" y="1297453"/>
              <a:ext cx="3637136" cy="2044976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87412F-9652-4047-8BF7-3BEAB442E214}"/>
              </a:ext>
            </a:extLst>
          </p:cNvPr>
          <p:cNvSpPr txBox="1"/>
          <p:nvPr/>
        </p:nvSpPr>
        <p:spPr>
          <a:xfrm>
            <a:off x="3049116" y="385419"/>
            <a:ext cx="6093767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উপায়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11503E-F7BB-4F43-8B45-3AE007DEAD14}"/>
              </a:ext>
            </a:extLst>
          </p:cNvPr>
          <p:cNvSpPr txBox="1"/>
          <p:nvPr/>
        </p:nvSpPr>
        <p:spPr>
          <a:xfrm>
            <a:off x="683444" y="4021076"/>
            <a:ext cx="11129912" cy="230832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F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তে হবে।</a:t>
            </a:r>
          </a:p>
          <a:p>
            <a:pPr marL="571500" indent="-571500">
              <a:buFont typeface="Wingdings"/>
              <a:buChar char="F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লিতে হবে।</a:t>
            </a:r>
          </a:p>
          <a:p>
            <a:pPr marL="571500" indent="-571500">
              <a:buFont typeface="Wingdings"/>
              <a:buChar char="F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ভাষাতেই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 দক্ষতা অর্জন করতে হবে।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/>
              <a:buChar char="F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864432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6D37E6-B48B-4075-B7F3-9B395833A506}"/>
              </a:ext>
            </a:extLst>
          </p:cNvPr>
          <p:cNvSpPr txBox="1"/>
          <p:nvPr/>
        </p:nvSpPr>
        <p:spPr>
          <a:xfrm>
            <a:off x="2590800" y="300037"/>
            <a:ext cx="6934200" cy="6463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পৃথিবীর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দুইটি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সার্চ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ইঞ্জিনের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নাম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কী?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ADBD1C2-3ECA-408D-AD59-27C2A7898552}"/>
              </a:ext>
            </a:extLst>
          </p:cNvPr>
          <p:cNvSpPr/>
          <p:nvPr/>
        </p:nvSpPr>
        <p:spPr>
          <a:xfrm>
            <a:off x="4495800" y="1366837"/>
            <a:ext cx="1143000" cy="1143000"/>
          </a:xfrm>
          <a:prstGeom prst="ellipse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MOTIAR\Motiar D. Content\Class Viii\Picture\পাঠ ৫৭\3.PNG">
            <a:extLst>
              <a:ext uri="{FF2B5EF4-FFF2-40B4-BE49-F238E27FC236}">
                <a16:creationId xmlns:a16="http://schemas.microsoft.com/office/drawing/2014/main" xmlns="" id="{6C19EF06-AF58-456F-9818-3D32E844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782" y="1228040"/>
            <a:ext cx="4073236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E:\MOTIAR\Motiar D. Content\Class Viii\Picture\পাঠ ৫৭\ie_homepage_2b.png">
            <a:extLst>
              <a:ext uri="{FF2B5EF4-FFF2-40B4-BE49-F238E27FC236}">
                <a16:creationId xmlns:a16="http://schemas.microsoft.com/office/drawing/2014/main" xmlns="" id="{003265A9-B95D-4CBF-8178-0A5FFB64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093" y="1228040"/>
            <a:ext cx="4038600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49E38B-6589-44FA-8557-6A97B6427497}"/>
              </a:ext>
            </a:extLst>
          </p:cNvPr>
          <p:cNvSpPr/>
          <p:nvPr/>
        </p:nvSpPr>
        <p:spPr>
          <a:xfrm>
            <a:off x="1790701" y="5900240"/>
            <a:ext cx="36576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www.google.com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28A1E9-FF9E-43EE-A1CF-49101CBE0A6F}"/>
              </a:ext>
            </a:extLst>
          </p:cNvPr>
          <p:cNvSpPr/>
          <p:nvPr/>
        </p:nvSpPr>
        <p:spPr>
          <a:xfrm>
            <a:off x="6667500" y="5900241"/>
            <a:ext cx="373379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www.yahoo.com</a:t>
            </a:r>
          </a:p>
        </p:txBody>
      </p:sp>
    </p:spTree>
    <p:extLst>
      <p:ext uri="{BB962C8B-B14F-4D97-AF65-F5344CB8AC3E}">
        <p14:creationId xmlns:p14="http://schemas.microsoft.com/office/powerpoint/2010/main" val="31969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B2BD848-7EF1-4FEB-9BE2-1232C31B5CC9}"/>
              </a:ext>
            </a:extLst>
          </p:cNvPr>
          <p:cNvSpPr/>
          <p:nvPr/>
        </p:nvSpPr>
        <p:spPr>
          <a:xfrm>
            <a:off x="4088296" y="304800"/>
            <a:ext cx="4015408" cy="1033669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146" y="5554638"/>
            <a:ext cx="11197224" cy="65509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কোনো সার্চ ইঞ্জিন ব্যবহার করে শিক্ষা সংক্রান্ত একটি তথ্য খুজে বের কর।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425" y="1374957"/>
            <a:ext cx="8461403" cy="3219604"/>
            <a:chOff x="205425" y="1374957"/>
            <a:chExt cx="8461403" cy="3219604"/>
          </a:xfrm>
        </p:grpSpPr>
        <p:pic>
          <p:nvPicPr>
            <p:cNvPr id="4098" name="Picture 2" descr="internet search এর ছবির ফলাফল">
              <a:extLst>
                <a:ext uri="{FF2B5EF4-FFF2-40B4-BE49-F238E27FC236}">
                  <a16:creationId xmlns:a16="http://schemas.microsoft.com/office/drawing/2014/main" xmlns="" id="{5550E57A-C8E3-4472-962E-ADEB192C6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569" y="1641081"/>
              <a:ext cx="5237259" cy="2953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25" y="1374957"/>
              <a:ext cx="3345325" cy="31288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01054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102" y="282771"/>
            <a:ext cx="3234520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AU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457" y="2866030"/>
            <a:ext cx="9962865" cy="206210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?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45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467" y="4988354"/>
            <a:ext cx="11486608" cy="15012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৭ম শ্রেণির তথ্য ও যোগাযোগ প্রযুক্তি বইটি ডাউনলোড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আনবে।  </a:t>
            </a:r>
            <a:endPara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7356143" y="354842"/>
            <a:ext cx="3971499" cy="2042615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/>
          </a:p>
        </p:txBody>
      </p:sp>
      <p:pic>
        <p:nvPicPr>
          <p:cNvPr id="6" name="Picture 5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4" y="178554"/>
            <a:ext cx="6608098" cy="4448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7" y="244699"/>
            <a:ext cx="7102159" cy="62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67000" y="609600"/>
            <a:ext cx="6482862" cy="5791200"/>
            <a:chOff x="1365738" y="227462"/>
            <a:chExt cx="6482862" cy="5791200"/>
          </a:xfrm>
        </p:grpSpPr>
        <p:sp>
          <p:nvSpPr>
            <p:cNvPr id="2" name="Flowchart: Process 1"/>
            <p:cNvSpPr/>
            <p:nvPr/>
          </p:nvSpPr>
          <p:spPr>
            <a:xfrm>
              <a:off x="1371600" y="228600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365738" y="227462"/>
              <a:ext cx="6477000" cy="1253836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1980062"/>
              <a:ext cx="6477000" cy="403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সপ্তম </a:t>
              </a:r>
              <a:endParaRPr lang="bn-BD" sz="3600" dirty="0">
                <a:solidFill>
                  <a:srgbClr val="DAEDEF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বিষয় 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endPara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পঞ্চম  </a:t>
              </a:r>
              <a:r>
                <a:rPr lang="en-US" sz="36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শিক্ষায় ইন্টারনেটের ব্যবহার </a:t>
              </a:r>
              <a:endPara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সময় :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০ মিনিট</a:t>
              </a:r>
            </a:p>
            <a:p>
              <a:pPr>
                <a:defRPr/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তারিখ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: ০৫-০৪-২০২০ খ্রিঃ 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8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46" y="2018205"/>
            <a:ext cx="2238172" cy="2130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5" y="1950834"/>
            <a:ext cx="2340956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5" y="1964481"/>
            <a:ext cx="2371971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13" y="2014834"/>
            <a:ext cx="2143125" cy="2083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84" y="2034915"/>
            <a:ext cx="2143125" cy="2063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649" y="4525176"/>
            <a:ext cx="222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মজিলা ফায়ারফক্স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5669" y="4525176"/>
            <a:ext cx="2176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গুগল ক্রোম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1022" y="4264224"/>
            <a:ext cx="1171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অপেরা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3109" y="4202668"/>
            <a:ext cx="1622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এক্সপ্লোরার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68093" y="4310391"/>
            <a:ext cx="137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সাফারি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2276" y="5619045"/>
            <a:ext cx="10742043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b="1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কি বলতে পার </a:t>
            </a:r>
            <a:r>
              <a:rPr lang="bn-BD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bn-IN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কাজে </a:t>
            </a:r>
            <a:r>
              <a:rPr lang="bn-IN" sz="4000" b="1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bn-IN" sz="4000" b="1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গুলো</a:t>
            </a:r>
            <a:r>
              <a:rPr lang="bn-IN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IN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000" b="1" spc="-15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2006" y="158699"/>
            <a:ext cx="7697337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আইকন</a:t>
            </a:r>
            <a:r>
              <a:rPr lang="bn-BD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spc="-15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মাদের</a:t>
            </a:r>
            <a:r>
              <a:rPr lang="en-US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b="1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bn-BD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000" b="1" spc="-15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5654" y="163773"/>
            <a:ext cx="7670041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এগুলো কিসের </a:t>
            </a:r>
            <a:r>
              <a:rPr lang="en-US" sz="4000" b="1" spc="-15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আইকন</a:t>
            </a:r>
            <a:r>
              <a:rPr lang="bn-BD" sz="4000" b="1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নাম কি ?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4274" y="5644248"/>
            <a:ext cx="10781732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ওয়েবসাইট থেকে তথ্য অনুসন্ধানের কাজে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25352E-DC6E-4DEE-B176-AD6AB16FD097}"/>
              </a:ext>
            </a:extLst>
          </p:cNvPr>
          <p:cNvSpPr/>
          <p:nvPr/>
        </p:nvSpPr>
        <p:spPr>
          <a:xfrm>
            <a:off x="855095" y="4393119"/>
            <a:ext cx="8176755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2A2478-2C5B-4BF8-B444-801249FA4747}"/>
              </a:ext>
            </a:extLst>
          </p:cNvPr>
          <p:cNvSpPr/>
          <p:nvPr/>
        </p:nvSpPr>
        <p:spPr>
          <a:xfrm>
            <a:off x="251792" y="331304"/>
            <a:ext cx="4598504" cy="13252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-----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73" y="235825"/>
            <a:ext cx="4069726" cy="3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6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12920F-EDE3-4957-835D-184FF271593A}"/>
              </a:ext>
            </a:extLst>
          </p:cNvPr>
          <p:cNvSpPr/>
          <p:nvPr/>
        </p:nvSpPr>
        <p:spPr>
          <a:xfrm>
            <a:off x="4578626" y="212035"/>
            <a:ext cx="3034748" cy="95415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F18B0D-A71A-49B8-872F-2226B98A4379}"/>
              </a:ext>
            </a:extLst>
          </p:cNvPr>
          <p:cNvSpPr/>
          <p:nvPr/>
        </p:nvSpPr>
        <p:spPr>
          <a:xfrm>
            <a:off x="191069" y="1477618"/>
            <a:ext cx="11764369" cy="489667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১।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কী তা বলতে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২।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সংক্রান্ত বিভিন্ন ওয়েবসাইট চিহ্নিত করতে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06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47A7C8D-EF5E-4FBE-B3A5-A0394018B0C7}"/>
              </a:ext>
            </a:extLst>
          </p:cNvPr>
          <p:cNvSpPr/>
          <p:nvPr/>
        </p:nvSpPr>
        <p:spPr>
          <a:xfrm>
            <a:off x="702364" y="4015409"/>
            <a:ext cx="10999305" cy="246602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তথ্যের এক বিশাল ভান্ডার। ইন্টারনেট এক বিশেষ ধরনের যোগাযোগ প্রযুক্তি যা বিশ্বব্যাপি কম্পিউটার সংযোগের মাধ্যমে কম্পিউটার থেকে কম্পিউটারে তথ্য আদান-প্রদান করার প্রক্রিয়াই হলো ইন্টারনেট। আন্তর্জাল বা ইন্টারনেট হলো পৃথিবী জুড়ে বিস্তৃত পরস্পরের সাথে সংযুক্ত অনেকগুলো কম্পিউটার নেটওয়ার্কের সমষ্টি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5943DB0-F369-44B8-9974-5976594FAFB5}"/>
              </a:ext>
            </a:extLst>
          </p:cNvPr>
          <p:cNvSpPr/>
          <p:nvPr/>
        </p:nvSpPr>
        <p:spPr>
          <a:xfrm>
            <a:off x="4578626" y="203752"/>
            <a:ext cx="3034748" cy="95415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2774" y="585068"/>
            <a:ext cx="9602399" cy="3430341"/>
            <a:chOff x="382774" y="585068"/>
            <a:chExt cx="9602399" cy="3430341"/>
          </a:xfrm>
        </p:grpSpPr>
        <p:pic>
          <p:nvPicPr>
            <p:cNvPr id="2052" name="Picture 4" descr="Related image">
              <a:extLst>
                <a:ext uri="{FF2B5EF4-FFF2-40B4-BE49-F238E27FC236}">
                  <a16:creationId xmlns:a16="http://schemas.microsoft.com/office/drawing/2014/main" xmlns="" id="{4D0C6308-EFB5-4933-B432-CE78D21A76E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673" y="1157909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74" y="585068"/>
              <a:ext cx="3918769" cy="3147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64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27BCC63-575A-45C6-878B-E3943CA345F4}"/>
              </a:ext>
            </a:extLst>
          </p:cNvPr>
          <p:cNvSpPr/>
          <p:nvPr/>
        </p:nvSpPr>
        <p:spPr>
          <a:xfrm>
            <a:off x="4848119" y="388269"/>
            <a:ext cx="3260035" cy="95415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84B41A-8EAB-485E-BAF1-0E21FFF2A36B}"/>
              </a:ext>
            </a:extLst>
          </p:cNvPr>
          <p:cNvSpPr/>
          <p:nvPr/>
        </p:nvSpPr>
        <p:spPr>
          <a:xfrm>
            <a:off x="1623392" y="5095461"/>
            <a:ext cx="8945216" cy="136497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chemeClr val="tx1"/>
                </a:solidFill>
              </a:rPr>
              <a:t>  ইন্টারনেট বলতে কী </a:t>
            </a:r>
            <a:r>
              <a:rPr lang="bn-IN" sz="3600" b="1" dirty="0" smtClean="0">
                <a:solidFill>
                  <a:schemeClr val="tx1"/>
                </a:solidFill>
              </a:rPr>
              <a:t>বুঝায়</a:t>
            </a:r>
            <a:r>
              <a:rPr lang="bn-BD" sz="3600" b="1" dirty="0" smtClean="0">
                <a:solidFill>
                  <a:schemeClr val="tx1"/>
                </a:solidFill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</a:rPr>
              <a:t>?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সম্পর্কিত ছবি">
            <a:extLst>
              <a:ext uri="{FF2B5EF4-FFF2-40B4-BE49-F238E27FC236}">
                <a16:creationId xmlns:a16="http://schemas.microsoft.com/office/drawing/2014/main" xmlns="" id="{C22B55AE-9633-43B1-8DA3-5D91F572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5051" y="1748891"/>
            <a:ext cx="4817993" cy="2753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" y="350976"/>
            <a:ext cx="3411940" cy="41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472A8B-B393-4AC8-BA4C-475ECF8A7C09}"/>
              </a:ext>
            </a:extLst>
          </p:cNvPr>
          <p:cNvSpPr txBox="1"/>
          <p:nvPr/>
        </p:nvSpPr>
        <p:spPr>
          <a:xfrm>
            <a:off x="3945835" y="5653088"/>
            <a:ext cx="541020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বিশা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ভান্ডার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৫৭\webpages.jpg">
            <a:extLst>
              <a:ext uri="{FF2B5EF4-FFF2-40B4-BE49-F238E27FC236}">
                <a16:creationId xmlns:a16="http://schemas.microsoft.com/office/drawing/2014/main" xmlns="" id="{9730D637-F2FA-4DF0-B690-1E805D12B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5152" y="1570152"/>
            <a:ext cx="4380932" cy="3888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5DFD1D-050F-4220-AA3F-6241F83067EB}"/>
              </a:ext>
            </a:extLst>
          </p:cNvPr>
          <p:cNvSpPr txBox="1"/>
          <p:nvPr/>
        </p:nvSpPr>
        <p:spPr>
          <a:xfrm>
            <a:off x="3945834" y="471488"/>
            <a:ext cx="5410201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ইন্টারনে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বিষায়ক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তথ্য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RAFI\Desktop\Wikipedia-Homepage.png">
            <a:extLst>
              <a:ext uri="{FF2B5EF4-FFF2-40B4-BE49-F238E27FC236}">
                <a16:creationId xmlns:a16="http://schemas.microsoft.com/office/drawing/2014/main" xmlns="" id="{F18CEC35-F4C6-4580-B5E1-DAB136AF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390" y="1583141"/>
            <a:ext cx="4189863" cy="3861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721</Words>
  <Application>Microsoft Office PowerPoint</Application>
  <PresentationFormat>Widescreen</PresentationFormat>
  <Paragraphs>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86</cp:revision>
  <dcterms:created xsi:type="dcterms:W3CDTF">2020-04-04T18:49:59Z</dcterms:created>
  <dcterms:modified xsi:type="dcterms:W3CDTF">2020-04-05T11:58:33Z</dcterms:modified>
</cp:coreProperties>
</file>