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58" r:id="rId4"/>
    <p:sldId id="266" r:id="rId5"/>
    <p:sldId id="259" r:id="rId6"/>
    <p:sldId id="261" r:id="rId7"/>
    <p:sldId id="260" r:id="rId8"/>
    <p:sldId id="262" r:id="rId9"/>
    <p:sldId id="263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3" d="100"/>
          <a:sy n="73" d="100"/>
        </p:scale>
        <p:origin x="-78" y="-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83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58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29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37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841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88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39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60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8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63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44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35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DCE0D3"/>
            </a:gs>
            <a:gs pos="60000">
              <a:schemeClr val="accent5">
                <a:lumMod val="11000"/>
                <a:lumOff val="8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82000" y="1651965"/>
            <a:ext cx="3229391" cy="3101010"/>
            <a:chOff x="1782000" y="1651965"/>
            <a:chExt cx="3229391" cy="3101010"/>
          </a:xfrm>
        </p:grpSpPr>
        <p:pic>
          <p:nvPicPr>
            <p:cNvPr id="1026" name="Picture 2" descr="C:\Users\i\Desktop\a8b44c582181af58ceb810016cada656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000" y="1739762"/>
              <a:ext cx="3229391" cy="301321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 prst="artDeco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1782000" y="1651965"/>
              <a:ext cx="3229391" cy="3101010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  <a:effectLst>
              <a:glow rad="127000">
                <a:schemeClr val="accent2">
                  <a:lumMod val="60000"/>
                  <a:lumOff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57150" h="38100" prst="artDeco"/>
              </a:sp3d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898295" y="2848527"/>
            <a:ext cx="1934818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স্বাগতম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Donut 4"/>
          <p:cNvSpPr/>
          <p:nvPr/>
        </p:nvSpPr>
        <p:spPr>
          <a:xfrm>
            <a:off x="7149548" y="1704560"/>
            <a:ext cx="3432313" cy="3083616"/>
          </a:xfrm>
          <a:prstGeom prst="donut">
            <a:avLst>
              <a:gd name="adj" fmla="val 13394"/>
            </a:avLst>
          </a:prstGeom>
          <a:solidFill>
            <a:schemeClr val="bg2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8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2296" y="1760811"/>
            <a:ext cx="4346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23074" y="4373218"/>
            <a:ext cx="100053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নরম কান্ডযুক্ত(বিরুৎ) উদ্ভিদের এক ধরনের বিশেষ শাকা উৎপন্ন হয়। এ শাখাগুলো অঙ্গজ প্রজননের মাধ্যমে নতুন উদ্ভিদের সৃষ্টি করে থাকে। মাটির উপরে বা সামান্য নিচে অবস্থিত এ ধরনের দুর্বল শায়িত রূপান্তরিত কান্ডকে অর্ধবায়বীয় কান্ড বলে। 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 descr="C:\Users\i\Desktop\downloa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152" y="1391064"/>
            <a:ext cx="5111226" cy="253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0410587-9098-4F1C-AA25-42C544E9D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58" y="1699740"/>
            <a:ext cx="4790659" cy="258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Callout 8"/>
          <p:cNvSpPr/>
          <p:nvPr/>
        </p:nvSpPr>
        <p:spPr>
          <a:xfrm>
            <a:off x="8733183" y="461457"/>
            <a:ext cx="2690192" cy="1009941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স্টোলন বা বক্র ধাবক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768626" y="556592"/>
            <a:ext cx="2583525" cy="914806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রানার বা ধাবক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8" name="Picture 4" descr="C:\Users\i\Desktop\download (1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139" y="1636840"/>
            <a:ext cx="4684326" cy="258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24070" y="4582615"/>
            <a:ext cx="49960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যে সকল উদ্ভিদের কান্ডের নিচের পর্বের কাক্ষিক মুকুল থেকে শায়িত শাখা জন্মায় তাকে রানার বা ধাবক বলে।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1213" y="4568977"/>
            <a:ext cx="55261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এ শাখার শুধুমাত্র পর্বগুলি অস্থানিক মূলের সাহায্যে মাটি ধরে রাখে বাকি শাখাটি বক্রভাবে অবস্থান করে। কক্ষে সৃষ্ট মুকুল থেকে পরে নতুন উদ্ভিদ জন্মায়।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5078" y="238539"/>
            <a:ext cx="5519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 smtClean="0">
                <a:latin typeface="Nikosh" pitchFamily="2" charset="0"/>
                <a:cs typeface="Nikosh" pitchFamily="2" charset="0"/>
              </a:rPr>
              <a:t>অর্ধবায়বীয় রূপকন্তরিত কান্ড </a:t>
            </a:r>
            <a:endParaRPr lang="en-US" sz="4000" b="1" u="sng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2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2" grpId="0" animBg="1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624267" y="256481"/>
            <a:ext cx="44133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u="sng" dirty="0">
                <a:latin typeface="Nikosh" pitchFamily="2" charset="0"/>
                <a:cs typeface="Nikosh" pitchFamily="2" charset="0"/>
              </a:rPr>
              <a:t>অর্ধবায়বীয় </a:t>
            </a:r>
            <a:r>
              <a:rPr lang="bn-IN" sz="4000" b="1" u="sng" dirty="0" smtClean="0">
                <a:latin typeface="Nikosh" pitchFamily="2" charset="0"/>
                <a:cs typeface="Nikosh" pitchFamily="2" charset="0"/>
              </a:rPr>
              <a:t>রূপান্তরিত কান্ড </a:t>
            </a:r>
            <a:endParaRPr lang="en-US" sz="4000" b="1" u="sng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8444944" y="966816"/>
            <a:ext cx="2938673" cy="1203083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সাকার বা উর্ধব ধাবক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781877" y="1192696"/>
            <a:ext cx="2928732" cy="977203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অফসেট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 descr="C:\Users\i\Desktop\download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82" y="2363078"/>
            <a:ext cx="5036861" cy="250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\Desktop\download (1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71" y="2346048"/>
            <a:ext cx="4770782" cy="250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6042" y="5181600"/>
            <a:ext cx="57392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টোপাপানা,কচুরিপানা নামক জলজ উদ্ভিদের পর্বমধ্যগুলো ছোট ও মোটা হওয়ার কারণে কান্ডকে খর্বাকৃতি দেখায়। এদের অফসেট বলে।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09789" y="4966156"/>
            <a:ext cx="48335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চন্দ্রমল্লিক, বাঁশ প্রভৃতি উদ্ভিদের শায়িত কাক্ষিক মুকুল থেকে উৎপন্ন হয়ে শাখাটির অগ্রভাগ মাটির উপরে চলে আসে এবং নতুন উদ্ভিদ উৎপ্নন করে</a:t>
            </a:r>
            <a:r>
              <a:rPr lang="bn-IN" dirty="0" smtClean="0"/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22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1582" y="1763362"/>
            <a:ext cx="3816626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latin typeface="Nikosh" pitchFamily="2" charset="0"/>
                <a:cs typeface="Nikosh" pitchFamily="2" charset="0"/>
              </a:rPr>
              <a:t>অর্ধবায়বীয় </a:t>
            </a:r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রূপান্তরিত  </a:t>
            </a:r>
            <a:r>
              <a:rPr lang="bn-IN" sz="2800" b="1" dirty="0">
                <a:latin typeface="Nikosh" pitchFamily="2" charset="0"/>
                <a:cs typeface="Nikosh" pitchFamily="2" charset="0"/>
              </a:rPr>
              <a:t>কান্ড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261113" y="2358322"/>
            <a:ext cx="0" cy="590004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518568" y="2948326"/>
            <a:ext cx="8368748" cy="550248"/>
            <a:chOff x="1518568" y="2948326"/>
            <a:chExt cx="8368748" cy="55024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518568" y="2948326"/>
              <a:ext cx="8367554" cy="0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518568" y="2948326"/>
              <a:ext cx="0" cy="550248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7157368" y="2948326"/>
              <a:ext cx="0" cy="550248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182256" y="2948326"/>
              <a:ext cx="0" cy="550248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9887316" y="2948326"/>
              <a:ext cx="0" cy="550248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689113" y="3697357"/>
            <a:ext cx="2040835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রানার বা ধাবক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87756" y="3697357"/>
            <a:ext cx="286247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স্টোলন বা বক্র ধাবক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93565" y="3697357"/>
            <a:ext cx="2001078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অফসেট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19930" y="3684105"/>
            <a:ext cx="2769705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সাকার বা উর্ধব ধাবক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49895" y="318051"/>
            <a:ext cx="8454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একনজরে অর্ধবায়বীয় রূপান্তরিত কান্ডের প্রকার ভেদগুলোর নাম জেনে নেই। 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 descr="C:\Users\i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18" y="432828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\Downloads\download__9_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565" y="4207325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\Downloads\download__14_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31" y="4440654"/>
            <a:ext cx="1206007" cy="166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i\Downloads\de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849" y="4328284"/>
            <a:ext cx="2650377" cy="190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22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0035" y="212035"/>
            <a:ext cx="4969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 smtClean="0">
                <a:latin typeface="Nikosh" pitchFamily="2" charset="0"/>
                <a:cs typeface="Nikosh" pitchFamily="2" charset="0"/>
              </a:rPr>
              <a:t>বায়বীয় রূপান্তরিত কান্ড </a:t>
            </a:r>
            <a:endParaRPr lang="en-US" sz="4000" b="1" u="sng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5582" y="1086679"/>
            <a:ext cx="95415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এ সকল কান্ড মাটির উপরে স্বাভাবিক কান্ডের মত অবস্থান করে কিন্তু বিশেষ কাজ যেমন খাদ্য তৈরি,অঙ্গজ প্রজনন, আত্নরক্ষা, আরোহণ ইত্যাদি কাজের জন্য রূপান্তরিত হয়ে থাকে। এরা চার প্রকার হতে পারে। 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5359" y="1255956"/>
            <a:ext cx="3657601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বায়বীয় রূপান্তরিত কান্ড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5564160" y="1779176"/>
            <a:ext cx="0" cy="457441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265582" y="2236617"/>
            <a:ext cx="9642614" cy="477323"/>
            <a:chOff x="1487555" y="4028657"/>
            <a:chExt cx="9642614" cy="47732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487555" y="4048539"/>
              <a:ext cx="9642614" cy="0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770780" y="4048539"/>
              <a:ext cx="0" cy="457441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487555" y="4028657"/>
              <a:ext cx="0" cy="457441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7871791" y="4028659"/>
              <a:ext cx="0" cy="457441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1102008" y="4058481"/>
              <a:ext cx="0" cy="447499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12034" y="2770382"/>
            <a:ext cx="2676939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ফাইলোক্ল্যাড পর্ণ কান্ড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3650" y="2773816"/>
            <a:ext cx="2670313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থর্ন বা শাখা কন্টক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7428" y="2773816"/>
            <a:ext cx="3863009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স্টেম টেনড্রিল বা শাখা আকর্ষী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20405" y="2737250"/>
            <a:ext cx="1699592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বুলবুলি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 descr="C:\Users\i\Downloads\download__17_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29" y="3246512"/>
            <a:ext cx="1842053" cy="133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\Downloads\download__18_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857" y="3293602"/>
            <a:ext cx="2010303" cy="133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\Downloads\download__19_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40" y="3310428"/>
            <a:ext cx="2290983" cy="128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i\Desktop\download (2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437" y="3297036"/>
            <a:ext cx="2019528" cy="128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7929" y="4911634"/>
            <a:ext cx="2551044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2000" b="1" dirty="0" smtClean="0">
                <a:latin typeface="Nikosh" pitchFamily="2" charset="0"/>
                <a:cs typeface="Nikosh" pitchFamily="2" charset="0"/>
              </a:rPr>
              <a:t>এ ধরনের কান্ড পাতার মত চ্যাপ্টা ও সবুজ,যার ফ্লে এরা খাদ্য তৈরি করতে পারে। পাতাগুলো কাটায় পরিণত হয়ে উদ্ভিদের আত্নরক্ষা করে। </a:t>
            </a:r>
            <a:endParaRPr lang="en-US" sz="2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3857" y="4757746"/>
            <a:ext cx="2547875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bn-IN" sz="2000" b="1" dirty="0" smtClean="0">
                <a:latin typeface="Nikosh" pitchFamily="2" charset="0"/>
                <a:cs typeface="Nikosh" pitchFamily="2" charset="0"/>
              </a:rPr>
              <a:t>অনেক সময় কাক্ষিক মুকুল শাখা মুকুল তৈরি না করে শক্ত ও সুঁচাল কাঁটায় পরিনত হয়। বেল, ময়নাকাঁটা,মেহেদি ইত্যাদি উদ্ভিদে কাঁটার মত শাখা কন্টক দেখা যায়।  </a:t>
            </a:r>
            <a:endParaRPr lang="en-US" sz="2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83440" y="4757746"/>
            <a:ext cx="250800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bn-IN" sz="2000" b="1" dirty="0" smtClean="0">
                <a:latin typeface="Nikosh" pitchFamily="2" charset="0"/>
                <a:cs typeface="Nikosh" pitchFamily="2" charset="0"/>
              </a:rPr>
              <a:t>দুর্বল আরোহী যে সকল উদ্ভিদের পত্রকক্ষ থেকে সুতার মতো সরু ,লম্বা ও প্যাঁচানো যে অংশগুলো বের হয় তাকে শাখা আকর্ষী বলে। যেমন ঝুমকোলতা ,হাড় জোড়া। </a:t>
            </a:r>
            <a:endParaRPr lang="en-US" sz="2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92640" y="4757746"/>
            <a:ext cx="2287325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bn-IN" sz="2000" b="1" dirty="0" smtClean="0">
                <a:latin typeface="Nikosh" pitchFamily="2" charset="0"/>
                <a:cs typeface="Nikosh" pitchFamily="2" charset="0"/>
              </a:rPr>
              <a:t>যে আরোহী উদ্ভিদেরকাক্ষিক মুকুল শাখায় পরিণত না হয়ে খাদ্য সঞ্চয় করে মাংস পিন্ডের আকার ধারন করে।এরাই বুলবুলি</a:t>
            </a:r>
            <a:r>
              <a:rPr lang="bn-IN" sz="2000" dirty="0" smtClean="0"/>
              <a:t>।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222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14" grpId="0" animBg="1"/>
      <p:bldP spid="15" grpId="0" animBg="1"/>
      <p:bldP spid="16" grpId="0" animBg="1"/>
      <p:bldP spid="17" grpId="0" animBg="1"/>
      <p:bldP spid="5" grpId="0"/>
      <p:bldP spid="7" grpId="0"/>
      <p:bldP spid="13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3130" y="608736"/>
            <a:ext cx="4890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জোড়ায় কাজ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2539" y="3061252"/>
            <a:ext cx="10018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3200" b="1" dirty="0" smtClean="0">
                <a:latin typeface="Nikosh" pitchFamily="2" charset="0"/>
                <a:cs typeface="Nikosh" pitchFamily="2" charset="0"/>
              </a:rPr>
              <a:t>অবস্থান অনযায়ী রূপান্তরিত কান্ডের প্রকারভেদ উদাহরণসহ লিখ।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2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4260" y="530086"/>
            <a:ext cx="4863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দলগত কাজ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3929" y="1828802"/>
            <a:ext cx="7434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‘</a:t>
            </a:r>
            <a:r>
              <a:rPr lang="bn-IN" sz="3200" b="1" u="sng" dirty="0" smtClean="0">
                <a:latin typeface="Nikosh" pitchFamily="2" charset="0"/>
                <a:cs typeface="Nikosh" pitchFamily="2" charset="0"/>
              </a:rPr>
              <a:t>ক’ দলঃ-</a:t>
            </a:r>
            <a:r>
              <a:rPr lang="bn-IN" sz="3200" b="1" dirty="0" smtClean="0">
                <a:latin typeface="Nikosh" pitchFamily="2" charset="0"/>
                <a:cs typeface="Nikosh" pitchFamily="2" charset="0"/>
              </a:rPr>
              <a:t>    </a:t>
            </a:r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ভু-নিম্নস্থ রূপান্তরিত কান্ড ব্যাখ্যা কর।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6695" y="2743200"/>
            <a:ext cx="6188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u="sng" dirty="0" smtClean="0"/>
              <a:t>‘</a:t>
            </a:r>
            <a:r>
              <a:rPr lang="bn-IN" sz="3200" b="1" u="sng" dirty="0" smtClean="0">
                <a:latin typeface="Nikosh" pitchFamily="2" charset="0"/>
                <a:cs typeface="Nikosh" pitchFamily="2" charset="0"/>
              </a:rPr>
              <a:t>খ’ দলঃ- </a:t>
            </a:r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অর্ধবায়বীয় রূপান্তরিত কান্ডের ব্যাখ্যা কর।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6695" y="3538329"/>
            <a:ext cx="6891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u="sng" dirty="0" smtClean="0">
                <a:latin typeface="Nikosh" pitchFamily="2" charset="0"/>
                <a:cs typeface="Nikosh" pitchFamily="2" charset="0"/>
              </a:rPr>
              <a:t>‘গ’ দল- </a:t>
            </a:r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বায়বীয় রূপান্তরিত কান্ডের ব্যাখ্যা কর।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2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7511" y="477078"/>
            <a:ext cx="5963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মূল্যায়ন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3511" y="1620196"/>
            <a:ext cx="8322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১। কোন উদ্ভিদের কান্ডকে অফসেট বলে?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6763" y="2217030"/>
            <a:ext cx="6546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২। বুলবুলি কী?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3511" y="2740250"/>
            <a:ext cx="6440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৩। কাঁটার মতো শাখা কন্টক দেখা যায় এমন একটি উদ্ভিদের নাম বলো?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6276" y="3694357"/>
            <a:ext cx="8004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৪। রাইজোম কান্ডের বৈশিষ্ট কী ?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12665590" y="6058794"/>
            <a:ext cx="457200" cy="4572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2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\Desktop\images (16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3" r="19568" b="28088"/>
          <a:stretch/>
        </p:blipFill>
        <p:spPr bwMode="auto">
          <a:xfrm>
            <a:off x="180847" y="2053359"/>
            <a:ext cx="6756429" cy="33154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9852" y="561702"/>
            <a:ext cx="4088674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Relaxed"/>
              <a:lightRig rig="threePt" dir="t"/>
            </a:scene3d>
          </a:bodyPr>
          <a:lstStyle/>
          <a:p>
            <a:pPr algn="ctr"/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বাড়ির কাজ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40434" y="2638697"/>
            <a:ext cx="4781006" cy="9541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কন্দ ও গুড়িকন্দ রূপান্তরিত কান্ডের চিহ্নিত চিত্র অংকন করে নিয়ে আসবে।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2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nut 4"/>
          <p:cNvSpPr/>
          <p:nvPr/>
        </p:nvSpPr>
        <p:spPr>
          <a:xfrm>
            <a:off x="4464359" y="1704560"/>
            <a:ext cx="3432313" cy="3083616"/>
          </a:xfrm>
          <a:prstGeom prst="donut">
            <a:avLst>
              <a:gd name="adj" fmla="val 13394"/>
            </a:avLst>
          </a:prstGeom>
          <a:solidFill>
            <a:schemeClr val="bg2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1389" y="2874324"/>
            <a:ext cx="2338251" cy="75764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Thanks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074" name="Picture 2" descr="C:\Users\i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12" y="515575"/>
            <a:ext cx="3649299" cy="364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732" y="3253147"/>
            <a:ext cx="3148148" cy="314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86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7026" y="331304"/>
            <a:ext cx="5075582" cy="78187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b="1" dirty="0" smtClean="0">
                <a:latin typeface="Nikosh" pitchFamily="2" charset="0"/>
                <a:cs typeface="Nikosh" pitchFamily="2" charset="0"/>
              </a:rPr>
              <a:t>পরিচিতি </a:t>
            </a:r>
            <a:endParaRPr lang="en-US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4070" y="2332380"/>
            <a:ext cx="4161182" cy="3299791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দেলওয়ারা বেগম</a:t>
            </a:r>
          </a:p>
          <a:p>
            <a:pPr algn="ctr"/>
            <a:r>
              <a:rPr lang="bn-IN" sz="24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সহকারি শিক্ষক বি,এসসি(গণিত) </a:t>
            </a:r>
          </a:p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আলতাদীঘি স্নাতক মাদরাসা শেরপুর,বগুড়া</a:t>
            </a:r>
          </a:p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মোবাইল- ০১৭২৮২৪৭৯১০</a:t>
            </a:r>
          </a:p>
          <a:p>
            <a:pPr algn="ctr"/>
            <a:r>
              <a:rPr lang="bn-IN" dirty="0" smtClean="0">
                <a:latin typeface="Nikosh" pitchFamily="2" charset="0"/>
                <a:cs typeface="Nikosh" pitchFamily="2" charset="0"/>
              </a:rPr>
              <a:t>ইমেইল-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delwara1979@gmail.com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85252" y="2332383"/>
            <a:ext cx="3525079" cy="3299791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:\Image\69313623_394064328211875_717783522724125081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017" y="2729948"/>
            <a:ext cx="3339547" cy="2504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8110331" y="2332383"/>
            <a:ext cx="3419062" cy="3372680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শ্রেণিঃ দাখিল ৭ম </a:t>
            </a:r>
          </a:p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বিষয়ঃ বিজ্ঞান</a:t>
            </a:r>
          </a:p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অধ্যায়ঃ তৃতীয়</a:t>
            </a:r>
          </a:p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সময়ঃ ৪৫ মিনিট </a:t>
            </a:r>
          </a:p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তারিখঃ ০৪/০৪/২০২০ ইং  </a:t>
            </a:r>
            <a:endParaRPr lang="en-US" sz="24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37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\Desktop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669" y="1946520"/>
            <a:ext cx="3029496" cy="2260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\Desktop\download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8" b="10145"/>
          <a:stretch/>
        </p:blipFill>
        <p:spPr bwMode="auto">
          <a:xfrm>
            <a:off x="2425147" y="1982508"/>
            <a:ext cx="2110511" cy="212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\Desktop\download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946" y="1982508"/>
            <a:ext cx="3577396" cy="2146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i\Desktop\downlo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1" y="1653010"/>
            <a:ext cx="139065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4833" y="126977"/>
            <a:ext cx="6016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চিত্রে কী কী দেখতে পাচ্ছো?   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86554" y="62396"/>
            <a:ext cx="3361131" cy="1440974"/>
          </a:xfrm>
          <a:prstGeom prst="wedgeEllipseCallout">
            <a:avLst/>
          </a:prstGeom>
          <a:noFill/>
          <a:scene3d>
            <a:camera prst="perspectiveLef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0562" y="357809"/>
            <a:ext cx="2213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গাছের এই অংশটির নাম কি?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554" y="457845"/>
            <a:ext cx="3624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কি ধরনের কান্ড?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54" y="5135454"/>
            <a:ext cx="2643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স্বাভাবিক কান্ড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43652" y="1112593"/>
            <a:ext cx="3233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আবার চেষ্টা কর।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0855" y="4873844"/>
            <a:ext cx="4757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" pitchFamily="2" charset="0"/>
                <a:cs typeface="Nikosh" pitchFamily="2" charset="0"/>
              </a:rPr>
              <a:t>রূপান্তরিত কান্ড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519626" y="163405"/>
            <a:ext cx="6856479" cy="1160898"/>
            <a:chOff x="3641795" y="821610"/>
            <a:chExt cx="6856479" cy="1160898"/>
          </a:xfrm>
        </p:grpSpPr>
        <p:sp>
          <p:nvSpPr>
            <p:cNvPr id="9" name="TextBox 8"/>
            <p:cNvSpPr txBox="1"/>
            <p:nvPr/>
          </p:nvSpPr>
          <p:spPr>
            <a:xfrm>
              <a:off x="3641795" y="834863"/>
              <a:ext cx="6856479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 smtClean="0">
                  <a:latin typeface="Nikosh" pitchFamily="2" charset="0"/>
                  <a:cs typeface="Nikosh" pitchFamily="2" charset="0"/>
                </a:rPr>
                <a:t>এগুলোকে আর কী বলা যেতে পারে? </a:t>
              </a:r>
              <a:endParaRPr lang="en-US" sz="4000" b="1" dirty="0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3" name="Down Arrow Callout 12"/>
            <p:cNvSpPr/>
            <p:nvPr/>
          </p:nvSpPr>
          <p:spPr>
            <a:xfrm>
              <a:off x="3988904" y="821610"/>
              <a:ext cx="5989983" cy="1160898"/>
            </a:xfrm>
            <a:prstGeom prst="down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92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4" grpId="1"/>
      <p:bldP spid="5" grpId="0"/>
      <p:bldP spid="6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5" y="0"/>
            <a:ext cx="6440554" cy="644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75443" y="4051300"/>
            <a:ext cx="402866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রূপান্তরিত কান্ড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170" y="940905"/>
            <a:ext cx="377687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আজকের পাঠ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10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2696" y="1285461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bn-IN" sz="3200" b="1" dirty="0" smtClean="0">
                <a:latin typeface="Nikosh" pitchFamily="2" charset="0"/>
                <a:cs typeface="Nikosh" pitchFamily="2" charset="0"/>
              </a:rPr>
              <a:t>পাঠ শেষে শিক্ষার্থীরা............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14261" y="2279374"/>
            <a:ext cx="8256104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</a:bodyPr>
          <a:lstStyle/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১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sz="2800" b="1" dirty="0" smtClean="0">
                <a:latin typeface="Nikosh" pitchFamily="2" charset="0"/>
                <a:cs typeface="Nikosh" pitchFamily="2" charset="0"/>
              </a:rPr>
              <a:t> রূপান্তরিত কান্ডের সংজ্ঞা বলতে পারবে; </a:t>
            </a:r>
          </a:p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২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sz="2800" b="1" dirty="0" smtClean="0">
                <a:latin typeface="Nikosh" pitchFamily="2" charset="0"/>
                <a:cs typeface="Nikosh" pitchFamily="2" charset="0"/>
              </a:rPr>
              <a:t> রূপান্তরিত কান্ডের প্রকার ভেদ ব্যাখ্যা করতে পারবে;</a:t>
            </a:r>
          </a:p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৩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sz="2800" b="1" dirty="0" smtClean="0">
                <a:latin typeface="Nikosh" pitchFamily="2" charset="0"/>
                <a:cs typeface="Nikosh" pitchFamily="2" charset="0"/>
              </a:rPr>
              <a:t> রুপান্তরিত কান্ডের সকল প্রকার শ্রেণী বিন্যাস বিশ্লেষণ করতে পারবে।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97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\Desktop\images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912" y="1781275"/>
            <a:ext cx="3630008" cy="2719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027" name="Picture 3" descr="C:\Users\i\Desktop\download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16" y="1781275"/>
            <a:ext cx="3865906" cy="2779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028" name="Picture 4" descr="C:\Users\i\Desktop\download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"/>
          <a:stretch/>
        </p:blipFill>
        <p:spPr bwMode="auto">
          <a:xfrm>
            <a:off x="4320209" y="1781275"/>
            <a:ext cx="3856383" cy="2816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676938" y="106018"/>
            <a:ext cx="6440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তোমরা কী বলতে পার ?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9548" y="813904"/>
            <a:ext cx="577794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3200" b="1" dirty="0" smtClean="0">
                <a:latin typeface="Nikosh" pitchFamily="2" charset="0"/>
                <a:cs typeface="Nikosh" pitchFamily="2" charset="0"/>
              </a:rPr>
              <a:t>কান্ড সাধারণত কোথায় থাকে এবং কী করে?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2383" y="5128591"/>
            <a:ext cx="783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কান্ড সাধারণত মাটির উপরে থাকে এবং পাতা,ফুল ও ফল ধারণ করে।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9530" y="459960"/>
            <a:ext cx="9342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এবার বলোত কান্ডের আকৃতিগত ও অবস্থানগত পরির্তন কেন ঘটে?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9530" y="4929325"/>
            <a:ext cx="80440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বিশেষ কাজ্য সাধনের জন্য। অর্থ্যৎ ক্ষেত্রবিশেষে সাধারণ কাজ ছাড়াও বিভিন্ন ধরনের কাজ সম্পন্ন করার জন্য কান্ডের আকৃতিগতও অবস্থানগত পরিবর্তন ঘটে।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4642" y="459961"/>
            <a:ext cx="2425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 smtClean="0">
                <a:latin typeface="Nikosh" pitchFamily="2" charset="0"/>
                <a:cs typeface="Nikosh" pitchFamily="2" charset="0"/>
              </a:rPr>
              <a:t>একক কাজ </a:t>
            </a:r>
            <a:endParaRPr lang="en-US" sz="4000" b="1" u="sng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6937" y="2690983"/>
            <a:ext cx="7063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" pitchFamily="2" charset="0"/>
                <a:cs typeface="Nikosh" pitchFamily="2" charset="0"/>
              </a:rPr>
              <a:t>কান্ডের রূপান্তর কাকে বলে ? 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82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6278" y="227967"/>
            <a:ext cx="9568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এবার আমর অবস্থান অনুযায়ী রূপান্তরিত কান্ডের প্রকারভেদ নিয়ে আলোচনা করব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7513" y="346692"/>
            <a:ext cx="637429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অবস্থান অনুযায়ী রূপান্তরিত কান্ড তিন প্রকার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0" y="2215926"/>
            <a:ext cx="2219740" cy="2570922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রূপান্তরিত কান্ড </a:t>
            </a:r>
            <a:endParaRPr lang="en-US" sz="2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610677" y="2079727"/>
            <a:ext cx="874643" cy="3061254"/>
            <a:chOff x="2610679" y="2703443"/>
            <a:chExt cx="874643" cy="3061254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610680" y="2703443"/>
              <a:ext cx="0" cy="3047999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2610680" y="2703443"/>
              <a:ext cx="874642" cy="2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2610679" y="3982278"/>
              <a:ext cx="874642" cy="2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2610679" y="5764695"/>
              <a:ext cx="874642" cy="2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3518450" y="1749337"/>
            <a:ext cx="2040834" cy="954107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69850" h="38100" prst="cross"/>
            </a:sp3d>
          </a:bodyPr>
          <a:lstStyle/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ভু-নিম্নস্থ রূপান্তরিত কান্ড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85319" y="3051308"/>
            <a:ext cx="1974576" cy="954107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57150" h="38100" prst="artDeco"/>
            </a:sp3d>
          </a:bodyPr>
          <a:lstStyle/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অর্ধ-বায়বীয় রূপান্তরিত কান্ড 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2427" y="4650672"/>
            <a:ext cx="2146857" cy="954107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বায়বীয় রূপান্তরিত কান্ড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 descr="C:\Users\i\Desktop\download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413" y="4340630"/>
            <a:ext cx="2414173" cy="16007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\Desktop\download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805" y="2746928"/>
            <a:ext cx="2385391" cy="156286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389261" y="1749336"/>
            <a:ext cx="1496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রসুন 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67530" y="3239777"/>
            <a:ext cx="1868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টোপা পানা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59687" y="5048458"/>
            <a:ext cx="2014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হাড় জোড়া  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 descr="C:\Users\i\Desktop\download (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0" b="11706"/>
          <a:stretch/>
        </p:blipFill>
        <p:spPr bwMode="auto">
          <a:xfrm>
            <a:off x="5776805" y="1417889"/>
            <a:ext cx="2280585" cy="132903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39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14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6939" y="212035"/>
            <a:ext cx="712967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600" b="1" u="sng" dirty="0" smtClean="0">
                <a:latin typeface="Nikosh" pitchFamily="2" charset="0"/>
                <a:cs typeface="Nikosh" pitchFamily="2" charset="0"/>
              </a:rPr>
              <a:t>ভূ- নিম্নস্থ রূপান্তরিত কান্ড </a:t>
            </a:r>
            <a:endParaRPr lang="en-US" sz="3600" b="1" u="sng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3183" y="1046922"/>
            <a:ext cx="98861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প্রতিকুল পরিবেশে টিকে থাকা,খাদ্য সঞ্চয় এবং অঙ্গজ উপায়ে বংশবিস্তারের করার জন্য কিছু কিছু উদ্ভিদের কান্ড মাটির নিচে বৃদ্ধি পায়। এধরনের কান্ডকে ভূ-নিম্নস্থ রূপান্তরিত  কান্ড বলে। এরা চার প্রকার।  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0209" y="2471673"/>
            <a:ext cx="3631096" cy="5397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ভূ-নিম্নস্থ রূপান্তরিত কান্ড 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12504" y="3415748"/>
            <a:ext cx="7858539" cy="417443"/>
            <a:chOff x="1948070" y="3445565"/>
            <a:chExt cx="7858539" cy="417443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1948070" y="3445565"/>
              <a:ext cx="7858539" cy="39757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961323" y="3491947"/>
              <a:ext cx="0" cy="371061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366592" y="3485322"/>
              <a:ext cx="0" cy="371061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7275444" y="3465443"/>
              <a:ext cx="0" cy="371061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9799983" y="3445565"/>
              <a:ext cx="0" cy="371061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/>
          <p:cNvCxnSpPr/>
          <p:nvPr/>
        </p:nvCxnSpPr>
        <p:spPr>
          <a:xfrm>
            <a:off x="6066183" y="3011459"/>
            <a:ext cx="0" cy="444046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2365" y="3942737"/>
            <a:ext cx="2544419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টিউবার বা স্ফীত কন্দ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44348" y="3942737"/>
            <a:ext cx="2173356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রাইজোম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532699" y="3942737"/>
            <a:ext cx="1895061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কন্দ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40417" y="3942737"/>
            <a:ext cx="2239618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গুড়ি কন্দ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 descr="C:\Users\i\Desktop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26" y="4624395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\Downloads\a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76" y="451009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\Downloads\pay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243" y="4581532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\Downloads\olkoc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844" y="4476757"/>
            <a:ext cx="25336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43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\Desktop\download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3" y="1988239"/>
            <a:ext cx="4174435" cy="2292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84639" y="222839"/>
            <a:ext cx="41601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u="sng" dirty="0">
                <a:latin typeface="Nikosh" pitchFamily="2" charset="0"/>
                <a:cs typeface="Nikosh" pitchFamily="2" charset="0"/>
              </a:rPr>
              <a:t>ভূ- নিম্নস্থ রূপান্তরিত কান্ড </a:t>
            </a:r>
            <a:endParaRPr lang="en-US" sz="4000" b="1" u="sng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314" y="4420540"/>
            <a:ext cx="4825880" cy="22467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স্ফীত কন্দে পর্ব, পর্বমধ্য,শুল্কপত্র ও কাক্ষিক মুকুল থাকে।অনুকূল ঋতুতে ”চোখ”হতে কাক্ষিক মুকুলে বৃদ্ধি পেয়ে নতুন উদ্ভিদের সৃষ্টি হয়। খাদ্য সঞ্চায়ের জন্য স্ফীত হইয়ে এরা গোলাকার রূপ ধারণ করে।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62608" y="718448"/>
            <a:ext cx="3617843" cy="1057515"/>
          </a:xfrm>
          <a:prstGeom prst="wedgeEllipseCallout">
            <a:avLst/>
          </a:prstGeom>
          <a:noFill/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১। টিউবার বা স্ফীত কন্দ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8" name="Picture 4" descr="C:\Users\i\Desktop\images (1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87" y="1988240"/>
            <a:ext cx="4134677" cy="2285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7977809" y="768144"/>
            <a:ext cx="3551582" cy="958124"/>
          </a:xfrm>
          <a:prstGeom prst="wedgeEllipseCallout">
            <a:avLst/>
          </a:prstGeom>
          <a:noFill/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২। রাইজোম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0887" y="4558748"/>
            <a:ext cx="4744278" cy="13849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এরা মাটির নিচে কাদ্য সঞ্চায় করে সমান্তরাল বা খাড়াভাবে অবস্থান করে। এদের সুস্পষ্ট পর্ব ও মধ্য পর্ব  থাকে।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9" name="Picture 5" descr="C:\Users\i\Desktop\images (1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3" y="1964604"/>
            <a:ext cx="5129338" cy="2309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i\Desktop\images (1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48" y="1951169"/>
            <a:ext cx="4942643" cy="2359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Callout 14"/>
          <p:cNvSpPr/>
          <p:nvPr/>
        </p:nvSpPr>
        <p:spPr>
          <a:xfrm>
            <a:off x="8262463" y="602872"/>
            <a:ext cx="2982274" cy="1212675"/>
          </a:xfrm>
          <a:prstGeom prst="wedgeEllipseCallout">
            <a:avLst/>
          </a:prstGeom>
          <a:noFill/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৪। গুড়িকন্দ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52190" y="4447457"/>
            <a:ext cx="46117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এ ধরনের কান্ড বেশ বড় এবং সুস্পষ্ট  পর্ব ও পর্বমধ্য থাকে।শল্কপত্রের কক্ষে উৎপন্ন কাক্ষিক মুকুল্গুলি বড় হয় এবং শিশু গুড়িকন্দের সৃষ্টি করে।  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941439" y="702365"/>
            <a:ext cx="2743200" cy="1113182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কন্দ </a:t>
            </a:r>
            <a:endParaRPr lang="en-US" sz="2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043" y="4558748"/>
            <a:ext cx="48105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এদের কান্ড খুবই ক্ষুদ্র, গোলাকারো ও উত্তল।পর্ব ও পর্বমধ্যগুলো সংকচিত। কান্দের নিচের দিক থেকে প্রচুর অস্থানিক গুচ্ছমূল বের হয়।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69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6" grpId="1" animBg="1"/>
      <p:bldP spid="7" grpId="0" animBg="1"/>
      <p:bldP spid="7" grpId="1" animBg="1"/>
      <p:bldP spid="8" grpId="0"/>
      <p:bldP spid="8" grpId="1"/>
      <p:bldP spid="15" grpId="0" animBg="1"/>
      <p:bldP spid="20" grpId="0"/>
      <p:bldP spid="17" grpId="0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1267</TotalTime>
  <Words>771</Words>
  <Application>Microsoft Office PowerPoint</Application>
  <PresentationFormat>Custom</PresentationFormat>
  <Paragraphs>99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alif hassan</dc:creator>
  <cp:lastModifiedBy>i</cp:lastModifiedBy>
  <cp:revision>123</cp:revision>
  <dcterms:created xsi:type="dcterms:W3CDTF">2020-03-28T13:23:40Z</dcterms:created>
  <dcterms:modified xsi:type="dcterms:W3CDTF">2020-04-05T10:30:00Z</dcterms:modified>
</cp:coreProperties>
</file>