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336E2-4D38-44DA-BB00-BF036A57343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B29D2-B145-429D-9C5D-B6657C81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আকৃতি কেমন? মোবাইলের আকৃতি কেমন? পাত্রের প্রতি পাষ্ঠের হাহুর সংখ্যা কত? খেলার বোর্ডের আকৃতি কোন জ্যামিতিক চিত্র নির্দেশ করে?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29D2-B145-429D-9C5D-B6657C811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চিত্রটির কয়টি</a:t>
            </a:r>
            <a:r>
              <a:rPr lang="bn-IN" baseline="0" dirty="0" smtClean="0"/>
              <a:t> বাহু</a:t>
            </a:r>
            <a:r>
              <a:rPr lang="bn-IN" dirty="0" smtClean="0"/>
              <a:t>?ক্ষেত্রটির</a:t>
            </a:r>
            <a:r>
              <a:rPr lang="bn-IN" baseline="0" dirty="0" smtClean="0"/>
              <a:t> নাম কী? চতুর্ভুজগুলোর নাম কী কী? প্রত্যেক্টি ক্ষেত্রের আবদ্ধ অংশকে কী বলে? আজকের পাঠ ঘোষণা।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29D2-B145-429D-9C5D-B6657C811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বর্গক্ষেত্রে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 ত্রিভুজ আছে? বর্গক্ষেত্র থেকে কী তৈরি হল? সামান্তরিক থেকে কী তৈরি হল? ত্রিভুজ থেকে কী তৈরি হল?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29D2-B145-429D-9C5D-B6657C811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0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এর বাহুগুলোর মধ্যে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সম্পর্ক কী? ক্ষেত্রটিকে কী বলে?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নির্ণয়ের সূত্র 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29D2-B145-429D-9C5D-B6657C811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চিত্রটির নাম কী? ত্রাপিজিয়ামটির নাম কী? সমান্তরাল বাহুদ্বয় কী কী? উচ্চতা</a:t>
            </a:r>
            <a:r>
              <a:rPr lang="bn-IN" baseline="0" dirty="0" smtClean="0"/>
              <a:t> কত? ত্রাপিজিয়ামকে কী কী ক্ষেত্রে বিভক্ত করা হয়ছে? এদের নাম কী কী? সামান্তরিকের ক্ষেত্রফল কত? ত্রিভুজের ক্ষেত্রফল কত? ত্রাপিজিয়ামের ক্ষেত্রফল কত? </a:t>
            </a:r>
            <a:r>
              <a:rPr lang="bn-IN" dirty="0" smtClean="0"/>
              <a:t>ত্রাপিজিয়ামক্ষেত্রের</a:t>
            </a:r>
            <a:r>
              <a:rPr lang="bn-IN" baseline="0" dirty="0" smtClean="0"/>
              <a:t> ক্ষেত্রফল নির্ণয়ের সূত্র?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29D2-B145-429D-9C5D-B6657C811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চিত্রটিকে কী বলে? রম্বসটির নাম কী? কর্ণদ্বয়</a:t>
            </a:r>
            <a:r>
              <a:rPr lang="bn-IN" baseline="0" dirty="0" smtClean="0"/>
              <a:t>ের দৈর্ঘ্য কত? কয়টি ত্রিভুজে বিভক্ত? প্রতিটি ত্রিভুজের নাম কী? প্রতিটি ত্রিভুজের ক্ষেত্রফল কত? রম্বসের ক্ষেত্রফল কত? রম্বসের ক্ষেত্রফল নির্ণয়ের সূত্র কী?  </a:t>
            </a:r>
            <a:endParaRPr lang="en-US" dirty="0" smtClean="0"/>
          </a:p>
          <a:p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29D2-B145-429D-9C5D-B6657C811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সময়—৫ মিনিট।</a:t>
            </a:r>
            <a:r>
              <a:rPr lang="bn-IN" baseline="0" dirty="0" smtClean="0"/>
              <a:t>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29D2-B145-429D-9C5D-B6657C8111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1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4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9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0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6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0B9288-AAAA-4C38-A06B-917651AFED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4C4352-A836-46D1-8B2F-B39FF675DE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66800" y="761999"/>
            <a:ext cx="10034588" cy="5895975"/>
          </a:xfrm>
          <a:prstGeom prst="round2DiagRect">
            <a:avLst>
              <a:gd name="adj1" fmla="val 50000"/>
              <a:gd name="adj2" fmla="val 5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43535" y="3078540"/>
            <a:ext cx="422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76FF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84220" y="78682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3404175"/>
            <a:ext cx="0" cy="2057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684220" y="786825"/>
            <a:ext cx="2514600" cy="2057400"/>
          </a:xfrm>
          <a:prstGeom prst="parallelogram">
            <a:avLst>
              <a:gd name="adj" fmla="val 42173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286000" y="786825"/>
            <a:ext cx="1827220" cy="2057400"/>
          </a:xfrm>
          <a:prstGeom prst="triangle">
            <a:avLst>
              <a:gd name="adj" fmla="val 5061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41520" y="786825"/>
            <a:ext cx="0" cy="20574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5398" y="2691825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A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7020" y="271665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itchFamily="2" charset="0"/>
                <a:cs typeface="Kalpurush" pitchFamily="2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2620" y="32962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C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9798" y="27825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itchFamily="2" charset="0"/>
                <a:cs typeface="Kalpurush" pitchFamily="2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7501" y="27825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itchFamily="2" charset="0"/>
                <a:cs typeface="Kalpurush" pitchFamily="2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0906" y="27166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b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4177" y="152313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itchFamily="2" charset="0"/>
                <a:cs typeface="Kalpurush" pitchFamily="2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4203" y="2768025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E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5903" y="1584692"/>
            <a:ext cx="4479110" cy="1739964"/>
          </a:xfrm>
          <a:prstGeom prst="rect">
            <a:avLst/>
          </a:prstGeom>
          <a:blipFill rotWithShape="1">
            <a:blip r:embed="rId3"/>
            <a:stretch>
              <a:fillRect l="-1635" t="-2807" r="-2180" b="-5263"/>
            </a:stretch>
          </a:blipFill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94469" y="493693"/>
            <a:ext cx="4993675" cy="1170641"/>
          </a:xfrm>
          <a:prstGeom prst="rect">
            <a:avLst/>
          </a:prstGeom>
          <a:blipFill rotWithShape="1">
            <a:blip r:embed="rId4"/>
            <a:stretch>
              <a:fillRect l="-2198" t="-7292" r="-2076" b="-5208"/>
            </a:stretch>
          </a:blipFill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26280" y="3911025"/>
            <a:ext cx="41069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itchFamily="2" charset="0"/>
                <a:cs typeface="Kalpurush" pitchFamily="2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6544" y="3200400"/>
            <a:ext cx="3738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itchFamily="2" charset="0"/>
                <a:cs typeface="Kalpurush" pitchFamily="2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8911" y="4953000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b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33014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b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114" y="4928175"/>
            <a:ext cx="3738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itchFamily="2" charset="0"/>
                <a:cs typeface="Kalpurush" pitchFamily="2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422" y="5562600"/>
            <a:ext cx="398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  <a:sym typeface="Symbol"/>
              </a:rPr>
              <a:t>সামান্তরিকের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 ক্ষেত্রফল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=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(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a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+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b)</a:t>
            </a:r>
            <a:r>
              <a:rPr lang="en-US" sz="2400" dirty="0" smtClean="0">
                <a:latin typeface="Kalpurush" pitchFamily="2" charset="0"/>
                <a:cs typeface="Kalpurush" pitchFamily="2" charset="0"/>
                <a:sym typeface="Symbol"/>
              </a:rPr>
              <a:t> h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2244" y="5410200"/>
            <a:ext cx="4145900" cy="613886"/>
          </a:xfrm>
          <a:prstGeom prst="rect">
            <a:avLst/>
          </a:prstGeom>
          <a:blipFill rotWithShape="1">
            <a:blip r:embed="rId5"/>
            <a:stretch>
              <a:fillRect b="-13000"/>
            </a:stretch>
          </a:blipFill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6015335"/>
            <a:ext cx="8078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Kalpurush" pitchFamily="2" charset="0"/>
                <a:cs typeface="Kalpurush" pitchFamily="2" charset="0"/>
                <a:sym typeface="Symbol"/>
              </a:rPr>
              <a:t>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ট্রাপিজিয়াম ক্ষেত্রের ক্ষেত্রফল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=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 সমান্তরাল বাহুদ্বয়ের সমষ্টির গড় 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  <a:sym typeface="Symbol"/>
              </a:rPr>
              <a:t></a:t>
            </a:r>
            <a:r>
              <a:rPr lang="bn-IN" sz="2400" dirty="0" smtClean="0">
                <a:latin typeface="Kalpurush" pitchFamily="2" charset="0"/>
                <a:cs typeface="Kalpurush" pitchFamily="2" charset="0"/>
                <a:sym typeface="Symbol"/>
              </a:rPr>
              <a:t> উচ্চতা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7917 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8" grpId="0" animBg="1"/>
      <p:bldP spid="9" grpId="0" animBg="1"/>
      <p:bldP spid="9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build="p"/>
      <p:bldP spid="20" grpId="0" build="p"/>
      <p:bldP spid="21" grpId="0"/>
      <p:bldP spid="22" grpId="0"/>
      <p:bldP spid="23" grpId="0"/>
      <p:bldP spid="24" grpId="0"/>
      <p:bldP spid="25" grpId="0"/>
      <p:bldP spid="26" grpId="0" build="p"/>
      <p:bldP spid="27" grpId="0" build="p"/>
      <p:bldP spid="2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332" y="609600"/>
            <a:ext cx="80772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4048132" y="1905000"/>
            <a:ext cx="3962400" cy="2362200"/>
          </a:xfrm>
          <a:prstGeom prst="trapezoid">
            <a:avLst>
              <a:gd name="adj" fmla="val 32890"/>
            </a:avLst>
          </a:prstGeom>
          <a:solidFill>
            <a:srgbClr val="2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9332" y="5257800"/>
            <a:ext cx="8077200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চিত্রটিকে দুটি ত্রিভুজক্ষেত্রে বিভক্ত করে এর ক্ষেত্রফল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8332" y="1396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9732" y="4191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86532" y="1905000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86532" y="27937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038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 rot="2127040">
            <a:off x="2649081" y="2535820"/>
            <a:ext cx="3474368" cy="2477450"/>
          </a:xfrm>
          <a:prstGeom prst="parallelogram">
            <a:avLst>
              <a:gd name="adj" fmla="val 33728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4378422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flipH="1">
            <a:off x="2252664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H="1" flipV="1">
            <a:off x="2252664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 flipV="1">
            <a:off x="4386264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1" y="533400"/>
            <a:ext cx="8001000" cy="613886"/>
          </a:xfrm>
          <a:prstGeom prst="rect">
            <a:avLst/>
          </a:prstGeom>
          <a:blipFill rotWithShape="1">
            <a:blip r:embed="rId3"/>
            <a:stretch>
              <a:fillRect t="-15534" b="-20388"/>
            </a:stretch>
          </a:blip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1" y="1298547"/>
            <a:ext cx="8001000" cy="613886"/>
          </a:xfrm>
          <a:prstGeom prst="rect">
            <a:avLst/>
          </a:prstGeom>
          <a:blipFill rotWithShape="1">
            <a:blip r:embed="rId4"/>
            <a:stretch>
              <a:fillRect t="-15385" b="-20192"/>
            </a:stretch>
          </a:blip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5" y="5791200"/>
            <a:ext cx="8001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রম্বসক্ষেত্রের ক্ষেত্রফল = কর্ণদ্বয়ের গুণফলের অর্ধেক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3705" y="1790856"/>
            <a:ext cx="3978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Kalpurush" pitchFamily="2" charset="0"/>
                <a:cs typeface="Kalpurush" pitchFamily="2" charset="0"/>
              </a:rPr>
              <a:t>A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1664" y="3500735"/>
            <a:ext cx="38183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339" y="5240959"/>
            <a:ext cx="37702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2022" y="3543712"/>
            <a:ext cx="3978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5312" y="3348335"/>
            <a:ext cx="3690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alpurush" pitchFamily="2" charset="0"/>
                <a:cs typeface="Kalpurush" pitchFamily="2" charset="0"/>
              </a:rPr>
              <a:t>O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79932" y="2816918"/>
            <a:ext cx="665567" cy="78380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77833" y="3886200"/>
            <a:ext cx="665567" cy="78380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5193" y="3786462"/>
            <a:ext cx="683200" cy="78380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55400" y="2956433"/>
            <a:ext cx="683200" cy="783804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255" y="2057400"/>
            <a:ext cx="2759089" cy="613886"/>
          </a:xfrm>
          <a:prstGeom prst="rect">
            <a:avLst/>
          </a:prstGeom>
          <a:blipFill rotWithShape="1">
            <a:blip r:embed="rId9"/>
            <a:stretch>
              <a:fillRect l="-3297" b="-4854"/>
            </a:stretch>
          </a:blip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1195" y="4908157"/>
            <a:ext cx="3348865" cy="783804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  <a:latin typeface="Kalpurush" pitchFamily="2" charset="0"/>
                <a:cs typeface="Kalpurush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69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-0.1111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5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1666 0.1111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1666 0.1111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1666 -0.1111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2144" y="533400"/>
            <a:ext cx="9696444" cy="52322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মূল্যায়ন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2144" y="1371600"/>
            <a:ext cx="9696444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১। একটি কর্ণ দ্বারা কোনো বর্গক্ষেত্র কয়টি ত্রিভুজে বিভক্ত হয়?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দুইটি।</a:t>
            </a:r>
          </a:p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২। রম্বসের কর্ণদ্বয় পরস্পরকে কত কোণে ছেদ করে?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৯০</a:t>
            </a:r>
            <a:r>
              <a:rPr lang="bn-IN" sz="2800" baseline="30000" dirty="0" smtClean="0">
                <a:latin typeface="Kalpurush" pitchFamily="2" charset="0"/>
                <a:cs typeface="Kalpurush" pitchFamily="2" charset="0"/>
              </a:rPr>
              <a:t>০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 বা সমকোণে।</a:t>
            </a:r>
          </a:p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৩। রম্বসের ক্ষেত্রফল নির্ণয়ের জন্য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কর্ণদ্বয়ের দৈর্ঘ্য।</a:t>
            </a:r>
          </a:p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৪। ট্রাপিজিয়ামের ক্ষেত্রফল নির্ণয় করতে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সমান্তরাল বাহুদ্বয়ের দৈর্ঘ্য ও উচ্চতা।</a:t>
            </a:r>
          </a:p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৫। ট্রাপিজিয়ামের ক্ষেত্রফল নির্ণয়ের সূত্র কী?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সমান্তরাল বাহুদ্বয়ের সমষ্টি গড় </a:t>
            </a:r>
            <a:r>
              <a:rPr lang="en-US" sz="2800" b="1" dirty="0" smtClean="0">
                <a:latin typeface="Kalpurush" pitchFamily="2" charset="0"/>
                <a:cs typeface="Kalpurush" pitchFamily="2" charset="0"/>
                <a:sym typeface="Symbol"/>
              </a:rPr>
              <a:t></a:t>
            </a:r>
            <a:r>
              <a:rPr lang="bn-IN" sz="2800" dirty="0" smtClean="0">
                <a:latin typeface="Kalpurush" pitchFamily="2" charset="0"/>
                <a:cs typeface="Kalpurush" pitchFamily="2" charset="0"/>
                <a:sym typeface="Symbol"/>
              </a:rPr>
              <a:t> উচ্চতা।</a:t>
            </a:r>
          </a:p>
        </p:txBody>
      </p:sp>
    </p:spTree>
    <p:extLst>
      <p:ext uri="{BB962C8B-B14F-4D97-AF65-F5344CB8AC3E}">
        <p14:creationId xmlns:p14="http://schemas.microsoft.com/office/powerpoint/2010/main" val="5349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638" y="3948173"/>
            <a:ext cx="10069797" cy="2062103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/>
            <a:endParaRPr lang="bn-IN" sz="32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একটি রম্বস ও একটি ট্রাপিজিয়ামকে দুটি ত্রিভুজক্ষেত্রে </a:t>
            </a:r>
          </a:p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বিভক্ত করে এর ক্ষেত্রফল নির্ণয়ের সূত্র গঠন কর।</a:t>
            </a:r>
          </a:p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338512" y="676275"/>
            <a:ext cx="3848101" cy="2652713"/>
          </a:xfrm>
          <a:prstGeom prst="wedgeEllipseCallout">
            <a:avLst>
              <a:gd name="adj1" fmla="val -3525"/>
              <a:gd name="adj2" fmla="val 69639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00063"/>
            <a:ext cx="110013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1034" y="838200"/>
            <a:ext cx="4800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96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3991" y="724430"/>
            <a:ext cx="6451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Kalpurush" pitchFamily="2" charset="0"/>
                <a:cs typeface="Kalpurush" pitchFamily="2" charset="0"/>
              </a:rPr>
              <a:t>শিপন রুদ্র পাল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Kalpurush" pitchFamily="2" charset="0"/>
                <a:cs typeface="Kalpurush" pitchFamily="2" charset="0"/>
              </a:rPr>
              <a:t>সহকারি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শিক্ষক </a:t>
            </a:r>
            <a:endParaRPr lang="bn-BD" sz="2800" dirty="0">
              <a:latin typeface="Kalpurush" pitchFamily="2" charset="0"/>
              <a:cs typeface="Kalpurush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বলদ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ী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আ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দর্শ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>
                <a:latin typeface="Kalpurush" pitchFamily="2" charset="0"/>
                <a:cs typeface="Kalpurush" pitchFamily="2" charset="0"/>
              </a:rPr>
              <a:t>বহুমুখী উচ্চ বিদ্যালয়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Kalpurush" pitchFamily="2" charset="0"/>
                <a:cs typeface="Kalpurush" pitchFamily="2" charset="0"/>
              </a:rPr>
              <a:t>Email:paulshipon87@gmail.com</a:t>
            </a:r>
          </a:p>
        </p:txBody>
      </p:sp>
      <p:sp>
        <p:nvSpPr>
          <p:cNvPr id="5" name="Flowchart: Internal Storage 4"/>
          <p:cNvSpPr/>
          <p:nvPr/>
        </p:nvSpPr>
        <p:spPr>
          <a:xfrm>
            <a:off x="4800600" y="3444240"/>
            <a:ext cx="7391400" cy="3352800"/>
          </a:xfrm>
          <a:prstGeom prst="flowChartInternalStorag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বিষয়-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শ্রেনি – 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৮ম</a:t>
            </a:r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অধ্যায়-</a:t>
            </a:r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সপ্তম </a:t>
            </a:r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BD" sz="32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সময়-৪৫ মিনিট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484" y="467868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 </a:t>
            </a:r>
            <a:endParaRPr lang="en-US" sz="36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43275" y="4712208"/>
            <a:ext cx="14573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0" y="0"/>
            <a:ext cx="425196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9527" r="3781" b="9100"/>
          <a:stretch/>
        </p:blipFill>
        <p:spPr>
          <a:xfrm>
            <a:off x="6415088" y="107156"/>
            <a:ext cx="5526041" cy="29432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2" y="183755"/>
            <a:ext cx="5276387" cy="28461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3050382"/>
            <a:ext cx="5526041" cy="25837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365" r="5902" b="2365"/>
          <a:stretch/>
        </p:blipFill>
        <p:spPr>
          <a:xfrm>
            <a:off x="724362" y="3163409"/>
            <a:ext cx="5276387" cy="2584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5625" y="6019800"/>
            <a:ext cx="1127156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বিভিন্ন আকার বিশিষ্ট বস্তু দ্বারা চতুর্ভূজের জ্যামিতিক চিত্র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4271962"/>
            <a:ext cx="1990726" cy="150018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895600" y="2519361"/>
            <a:ext cx="2333955" cy="1569481"/>
          </a:xfrm>
          <a:prstGeom prst="parallelogram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7391400" y="2903409"/>
            <a:ext cx="1166977" cy="1248713"/>
          </a:xfrm>
          <a:prstGeom prst="trapezoid">
            <a:avLst>
              <a:gd name="adj" fmla="val 24105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 rot="5400000">
            <a:off x="7484270" y="4026694"/>
            <a:ext cx="1500186" cy="1990727"/>
          </a:xfrm>
          <a:prstGeom prst="flowChartManualInpu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5257800" y="2519361"/>
            <a:ext cx="2299632" cy="1564803"/>
          </a:xfrm>
          <a:prstGeom prst="parallelogram">
            <a:avLst>
              <a:gd name="adj" fmla="val 59127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4271962"/>
            <a:ext cx="1990726" cy="150018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2895600" y="2519361"/>
            <a:ext cx="2333955" cy="1569481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7391400" y="2903409"/>
            <a:ext cx="1166977" cy="1248713"/>
          </a:xfrm>
          <a:prstGeom prst="trapezoid">
            <a:avLst>
              <a:gd name="adj" fmla="val 241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Input 11"/>
          <p:cNvSpPr/>
          <p:nvPr/>
        </p:nvSpPr>
        <p:spPr>
          <a:xfrm rot="5400000">
            <a:off x="7484268" y="4026694"/>
            <a:ext cx="1500185" cy="1990727"/>
          </a:xfrm>
          <a:prstGeom prst="flowChartManualInpu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5257800" y="2519361"/>
            <a:ext cx="2299632" cy="1564803"/>
          </a:xfrm>
          <a:prstGeom prst="parallelogram">
            <a:avLst>
              <a:gd name="adj" fmla="val 591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4271962"/>
            <a:ext cx="1578852" cy="150018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4271962"/>
            <a:ext cx="1578852" cy="1500187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549571"/>
            <a:ext cx="81533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চতুর্ভুজক্ষেত্রের ক্ষেত্রফল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0" y="720864"/>
            <a:ext cx="8120743" cy="400110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50" y="3739575"/>
            <a:ext cx="8120743" cy="400110"/>
          </a:xfrm>
          <a:prstGeom prst="rect">
            <a:avLst/>
          </a:prstGeom>
          <a:solidFill>
            <a:srgbClr val="2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 চতুর্ভুজ ক্ষেত্রের ক্ষেত্রফল নির্ণয় করতে পারবে;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3793" y="1962150"/>
            <a:ext cx="8153400" cy="40011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 এই পাঠ শেষে শিক্ষার্থীরা---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49" y="4577775"/>
            <a:ext cx="8120743" cy="40011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ট্রাপিজাম ও রম্বসক্ষেত্রের ক্ষেত্রফলের সূত্র নির্ণয় করতে পারবে</a:t>
            </a:r>
            <a:r>
              <a:rPr lang="bn-IN" sz="2000" dirty="0">
                <a:latin typeface="Kalpurush" pitchFamily="2" charset="0"/>
                <a:cs typeface="Kalpurush" pitchFamily="2" charset="0"/>
              </a:rPr>
              <a:t>;</a:t>
            </a:r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907" y="2901375"/>
            <a:ext cx="8120743" cy="40011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Kalpurush" pitchFamily="2" charset="0"/>
                <a:cs typeface="Kalpurush" pitchFamily="2" charset="0"/>
              </a:rPr>
              <a:t>বিভিন্ন চতুর্ভুজক্ষেত্রের ক্ষেত্রফলের সূত্র ব্যাখ্যা করতে পারবে</a:t>
            </a:r>
            <a:r>
              <a:rPr lang="en-US" sz="2000" dirty="0">
                <a:latin typeface="Kalpurush" pitchFamily="2" charset="0"/>
                <a:cs typeface="Kalpurush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118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133598" y="1349826"/>
            <a:ext cx="3048001" cy="3069772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 flipH="1">
            <a:off x="2122713" y="1360713"/>
            <a:ext cx="3069773" cy="30480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82625"/>
            <a:ext cx="8153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বর্গক্ষেত্র =সামান্তরিকক্ষেত্র =ত্রিভুজক্ষেত্র =ট্রাপিজিয়ামক্ষেত্র +ত্রিভুজক্ষেত্র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2133598" y="2884713"/>
            <a:ext cx="6096002" cy="1534887"/>
          </a:xfrm>
          <a:prstGeom prst="trapezoid">
            <a:avLst>
              <a:gd name="adj" fmla="val 99071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657599" y="1360715"/>
            <a:ext cx="3048002" cy="1523998"/>
          </a:xfrm>
          <a:prstGeom prst="triangle">
            <a:avLst>
              <a:gd name="adj" fmla="val 50366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33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1 L -0.16667 0.2238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6 0.22384 L -0.33333 0.223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8" grpId="1" animBg="1"/>
      <p:bldP spid="8" grpId="2" animBg="1"/>
      <p:bldP spid="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2" t="39233" r="31893" b="15443"/>
          <a:stretch/>
        </p:blipFill>
        <p:spPr>
          <a:xfrm>
            <a:off x="1105021" y="988998"/>
            <a:ext cx="4698373" cy="4647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022" y="988997"/>
            <a:ext cx="4673095" cy="4268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81963" y="2872227"/>
            <a:ext cx="4698373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08735" y="968514"/>
            <a:ext cx="0" cy="43151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750094"/>
            <a:ext cx="49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alpurush" pitchFamily="2" charset="0"/>
                <a:cs typeface="Kalpurush" pitchFamily="2" charset="0"/>
              </a:rPr>
              <a:t>A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592" y="4473714"/>
            <a:ext cx="47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9388" y="4473714"/>
            <a:ext cx="46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alpurush" pitchFamily="2" charset="0"/>
                <a:cs typeface="Kalpurush" pitchFamily="2" charset="0"/>
              </a:rPr>
              <a:t>C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8671" y="750094"/>
            <a:ext cx="49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itchFamily="2" charset="0"/>
                <a:cs typeface="Kalpurush" pitchFamily="2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4820" y="380999"/>
            <a:ext cx="51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itchFamily="2" charset="0"/>
                <a:cs typeface="Kalpurush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3991" y="2518283"/>
            <a:ext cx="51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itchFamily="2" charset="0"/>
                <a:cs typeface="Kalpurush" pitchFamily="2" charset="0"/>
              </a:rPr>
              <a:t>a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3618" y="3751393"/>
            <a:ext cx="4563894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AB 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.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BC 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a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.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a 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a</a:t>
            </a:r>
            <a:r>
              <a:rPr lang="en-US" sz="3200" baseline="30000" dirty="0" smtClean="0">
                <a:latin typeface="Kalpurush" pitchFamily="2" charset="0"/>
                <a:cs typeface="Kalpurush" pitchFamily="2" charset="0"/>
              </a:rPr>
              <a:t>2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2589" y="5378591"/>
            <a:ext cx="51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itchFamily="2" charset="0"/>
                <a:cs typeface="Kalpurush" pitchFamily="2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773" y="2518283"/>
            <a:ext cx="51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itchFamily="2" charset="0"/>
                <a:cs typeface="Kalpurush" pitchFamily="2" charset="0"/>
              </a:rPr>
              <a:t>a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3618" y="1381780"/>
            <a:ext cx="3869579" cy="646331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AB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BC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CD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AD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a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448" y="5881694"/>
            <a:ext cx="10031452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বর্গক্ষেত্রের ক্ষেত্রফল = দৈর্ঘ্য 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  <a:sym typeface="Symbol"/>
              </a:rPr>
              <a:t></a:t>
            </a:r>
            <a:r>
              <a:rPr lang="bn-IN" sz="3200" dirty="0" smtClean="0">
                <a:latin typeface="Kalpurush" pitchFamily="2" charset="0"/>
                <a:cs typeface="Kalpurush" pitchFamily="2" charset="0"/>
                <a:sym typeface="Symbol"/>
              </a:rPr>
              <a:t> প্রস্থ </a:t>
            </a:r>
            <a:r>
              <a:rPr lang="bn-IN" sz="3200" b="1" dirty="0" smtClean="0">
                <a:latin typeface="Kalpurush" pitchFamily="2" charset="0"/>
                <a:cs typeface="Kalpurush" pitchFamily="2" charset="0"/>
                <a:sym typeface="Symbol"/>
              </a:rPr>
              <a:t>=</a:t>
            </a:r>
            <a:r>
              <a:rPr lang="bn-IN" sz="3200" dirty="0" smtClean="0">
                <a:latin typeface="Kalpurush" pitchFamily="2" charset="0"/>
                <a:cs typeface="Kalpurush" pitchFamily="2" charset="0"/>
                <a:sym typeface="Symbol"/>
              </a:rPr>
              <a:t> বাহু 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  <a:sym typeface="Symbol"/>
              </a:rPr>
              <a:t></a:t>
            </a:r>
            <a:r>
              <a:rPr lang="bn-IN" sz="3200" dirty="0" smtClean="0">
                <a:latin typeface="Kalpurush" pitchFamily="2" charset="0"/>
                <a:cs typeface="Kalpurush" pitchFamily="2" charset="0"/>
                <a:sym typeface="Symbol"/>
              </a:rPr>
              <a:t> বাহু </a:t>
            </a:r>
            <a:r>
              <a:rPr lang="bn-IN" sz="3200" b="1" dirty="0" smtClean="0">
                <a:latin typeface="Kalpurush" pitchFamily="2" charset="0"/>
                <a:cs typeface="Kalpurush" pitchFamily="2" charset="0"/>
                <a:sym typeface="Symbol"/>
              </a:rPr>
              <a:t>=</a:t>
            </a:r>
            <a:r>
              <a:rPr lang="bn-IN" sz="3200" dirty="0" smtClean="0">
                <a:latin typeface="Kalpurush" pitchFamily="2" charset="0"/>
                <a:cs typeface="Kalpurush" pitchFamily="2" charset="0"/>
                <a:sym typeface="Symbol"/>
              </a:rPr>
              <a:t> বাহু </a:t>
            </a:r>
            <a:r>
              <a:rPr lang="bn-IN" sz="3600" baseline="30000" dirty="0" smtClean="0">
                <a:latin typeface="Kalpurush" pitchFamily="2" charset="0"/>
                <a:cs typeface="Kalpurush" pitchFamily="2" charset="0"/>
                <a:sym typeface="Symbol"/>
              </a:rPr>
              <a:t>২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799" y="1704945"/>
            <a:ext cx="162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বর্গক্ষেত্র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0358438" cy="6053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6917" y="2034601"/>
            <a:ext cx="54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A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3638" y="4186242"/>
            <a:ext cx="52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3458" y="4043368"/>
            <a:ext cx="51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C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4903" y="2006025"/>
            <a:ext cx="54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0733" y="4377753"/>
            <a:ext cx="47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0721" y="1777425"/>
            <a:ext cx="47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73434" y="3136610"/>
            <a:ext cx="496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b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484" y="3136609"/>
            <a:ext cx="496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b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014" y="609600"/>
            <a:ext cx="3306468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BC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a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8675" y="609600"/>
            <a:ext cx="3383212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AB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b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4547" y="1295400"/>
            <a:ext cx="6842068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a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b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ab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5222" y="5257799"/>
            <a:ext cx="6842068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আয়তক্ষেত্রের ক্ষেত্রফল </a:t>
            </a:r>
            <a:r>
              <a:rPr lang="bn-IN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=</a:t>
            </a:r>
            <a:r>
              <a:rPr lang="bn-IN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দৈর্ঘ্য </a:t>
            </a:r>
            <a:r>
              <a:rPr lang="en-US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Symbol"/>
              </a:rPr>
              <a:t></a:t>
            </a:r>
            <a:r>
              <a:rPr lang="bn-IN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  <a:sym typeface="Symbol"/>
              </a:rPr>
              <a:t> প্রস্থ</a:t>
            </a:r>
            <a:r>
              <a:rPr lang="bn-IN" sz="32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8975" y="489350"/>
            <a:ext cx="5673563" cy="86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3301" y="2205075"/>
            <a:ext cx="5374954" cy="240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288" y="1472809"/>
            <a:ext cx="58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688" y="1625209"/>
            <a:ext cx="58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4088" y="1777609"/>
            <a:ext cx="58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6488" y="1930009"/>
            <a:ext cx="58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3572" y="1714504"/>
            <a:ext cx="814387" cy="38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71882" y="4358765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3992" y="4573074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5133" y="2101334"/>
            <a:ext cx="757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2561" y="2158473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71878" y="320147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4513" y="5200650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86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</TotalTime>
  <Words>509</Words>
  <Application>Microsoft Office PowerPoint</Application>
  <PresentationFormat>Widescreen</PresentationFormat>
  <Paragraphs>119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Kalpurush</vt:lpstr>
      <vt:lpstr>NikoshBAN</vt:lpstr>
      <vt:lpstr>Symbol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31</cp:revision>
  <dcterms:created xsi:type="dcterms:W3CDTF">2020-03-19T14:27:08Z</dcterms:created>
  <dcterms:modified xsi:type="dcterms:W3CDTF">2020-04-05T04:02:57Z</dcterms:modified>
</cp:coreProperties>
</file>