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81" r:id="rId8"/>
    <p:sldId id="283" r:id="rId9"/>
    <p:sldId id="284" r:id="rId10"/>
    <p:sldId id="285" r:id="rId11"/>
    <p:sldId id="280" r:id="rId12"/>
    <p:sldId id="287" r:id="rId13"/>
    <p:sldId id="288" r:id="rId14"/>
    <p:sldId id="289" r:id="rId15"/>
    <p:sldId id="290" r:id="rId16"/>
    <p:sldId id="265" r:id="rId17"/>
    <p:sldId id="272" r:id="rId18"/>
    <p:sldId id="266" r:id="rId19"/>
    <p:sldId id="267" r:id="rId20"/>
    <p:sldId id="26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2D95BC-912D-4880-AE38-0A57D86F73D5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58F562C-36BB-430C-A2AE-8FB9B4712E04}">
      <dgm:prSet/>
      <dgm:spPr/>
      <dgm:t>
        <a:bodyPr/>
        <a:lstStyle/>
        <a:p>
          <a:pPr algn="ctr" rtl="0"/>
          <a:r>
            <a:rPr lang="en-US" dirty="0" err="1" smtClean="0"/>
            <a:t>আস্সালামু</a:t>
          </a:r>
          <a:r>
            <a:rPr lang="en-US" dirty="0" smtClean="0"/>
            <a:t> </a:t>
          </a:r>
          <a:r>
            <a:rPr lang="en-US" dirty="0" err="1" smtClean="0"/>
            <a:t>আলাইকুম</a:t>
          </a:r>
          <a:r>
            <a:rPr lang="en-US" dirty="0" smtClean="0"/>
            <a:t> </a:t>
          </a:r>
          <a:endParaRPr lang="en-US" dirty="0"/>
        </a:p>
      </dgm:t>
    </dgm:pt>
    <dgm:pt modelId="{D3AE1AC3-D98F-4EA4-8D38-B2528B65208C}" type="parTrans" cxnId="{4A2EF748-56CE-4C1E-9A79-8EAB7394E55A}">
      <dgm:prSet/>
      <dgm:spPr/>
      <dgm:t>
        <a:bodyPr/>
        <a:lstStyle/>
        <a:p>
          <a:pPr algn="ctr"/>
          <a:endParaRPr lang="en-US"/>
        </a:p>
      </dgm:t>
    </dgm:pt>
    <dgm:pt modelId="{1711F61D-4E69-4A53-8230-80F11DAB4A82}" type="sibTrans" cxnId="{4A2EF748-56CE-4C1E-9A79-8EAB7394E55A}">
      <dgm:prSet/>
      <dgm:spPr/>
      <dgm:t>
        <a:bodyPr/>
        <a:lstStyle/>
        <a:p>
          <a:pPr algn="ctr"/>
          <a:endParaRPr lang="en-US"/>
        </a:p>
      </dgm:t>
    </dgm:pt>
    <dgm:pt modelId="{A6EC2CCC-EAC4-45B0-B82D-B4E27E9F502E}">
      <dgm:prSet/>
      <dgm:spPr/>
      <dgm:t>
        <a:bodyPr/>
        <a:lstStyle/>
        <a:p>
          <a:pPr algn="ctr" rtl="0"/>
          <a:r>
            <a:rPr lang="en-US" dirty="0" smtClean="0"/>
            <a:t>Welcome to today’s class.</a:t>
          </a:r>
          <a:endParaRPr lang="en-US" dirty="0"/>
        </a:p>
      </dgm:t>
    </dgm:pt>
    <dgm:pt modelId="{D0B5FB4B-B09F-4434-9F04-1A387050F258}" type="parTrans" cxnId="{2A1077D9-4759-4232-B96D-1CB0A1397E72}">
      <dgm:prSet/>
      <dgm:spPr/>
      <dgm:t>
        <a:bodyPr/>
        <a:lstStyle/>
        <a:p>
          <a:pPr algn="ctr"/>
          <a:endParaRPr lang="en-US"/>
        </a:p>
      </dgm:t>
    </dgm:pt>
    <dgm:pt modelId="{F11D0D97-EA3B-49A1-A16B-D2489DE53EA7}" type="sibTrans" cxnId="{2A1077D9-4759-4232-B96D-1CB0A1397E72}">
      <dgm:prSet/>
      <dgm:spPr/>
      <dgm:t>
        <a:bodyPr/>
        <a:lstStyle/>
        <a:p>
          <a:pPr algn="ctr"/>
          <a:endParaRPr lang="en-US"/>
        </a:p>
      </dgm:t>
    </dgm:pt>
    <dgm:pt modelId="{2D0D3409-AF5E-433A-B385-347F81508BA5}">
      <dgm:prSet/>
      <dgm:spPr/>
      <dgm:t>
        <a:bodyPr/>
        <a:lstStyle/>
        <a:p>
          <a:pPr algn="ctr" rtl="0"/>
          <a:r>
            <a:rPr lang="en-US" dirty="0" smtClean="0"/>
            <a:t>How are you all? </a:t>
          </a:r>
          <a:endParaRPr lang="en-US" dirty="0"/>
        </a:p>
      </dgm:t>
    </dgm:pt>
    <dgm:pt modelId="{8778DACF-2D61-424F-92A2-6296899F8F82}" type="parTrans" cxnId="{E59BA1F0-2159-4665-A720-70E9A84052C2}">
      <dgm:prSet/>
      <dgm:spPr/>
      <dgm:t>
        <a:bodyPr/>
        <a:lstStyle/>
        <a:p>
          <a:pPr algn="ctr"/>
          <a:endParaRPr lang="en-US"/>
        </a:p>
      </dgm:t>
    </dgm:pt>
    <dgm:pt modelId="{C8303ECA-28F0-46F3-8541-86B10B568DC2}" type="sibTrans" cxnId="{E59BA1F0-2159-4665-A720-70E9A84052C2}">
      <dgm:prSet/>
      <dgm:spPr/>
      <dgm:t>
        <a:bodyPr/>
        <a:lstStyle/>
        <a:p>
          <a:pPr algn="ctr"/>
          <a:endParaRPr lang="en-US"/>
        </a:p>
      </dgm:t>
    </dgm:pt>
    <dgm:pt modelId="{080E0764-0020-44FB-A924-4E085ED0ABA2}" type="pres">
      <dgm:prSet presAssocID="{D82D95BC-912D-4880-AE38-0A57D86F73D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995AD2C-9AB8-4455-B5C6-407169DBB860}" type="pres">
      <dgm:prSet presAssocID="{158F562C-36BB-430C-A2AE-8FB9B4712E0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237312-9A44-46BA-80D2-5FCE41D31A55}" type="pres">
      <dgm:prSet presAssocID="{1711F61D-4E69-4A53-8230-80F11DAB4A82}" presName="spacer" presStyleCnt="0"/>
      <dgm:spPr/>
    </dgm:pt>
    <dgm:pt modelId="{01CBEEF4-ACD3-473D-8D88-0C20EDE844FF}" type="pres">
      <dgm:prSet presAssocID="{A6EC2CCC-EAC4-45B0-B82D-B4E27E9F502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283BFA-C447-43CD-A31B-18FF90728B88}" type="pres">
      <dgm:prSet presAssocID="{F11D0D97-EA3B-49A1-A16B-D2489DE53EA7}" presName="spacer" presStyleCnt="0"/>
      <dgm:spPr/>
    </dgm:pt>
    <dgm:pt modelId="{C8990671-E2B4-429C-AF18-36D74A016370}" type="pres">
      <dgm:prSet presAssocID="{2D0D3409-AF5E-433A-B385-347F81508BA5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2EF748-56CE-4C1E-9A79-8EAB7394E55A}" srcId="{D82D95BC-912D-4880-AE38-0A57D86F73D5}" destId="{158F562C-36BB-430C-A2AE-8FB9B4712E04}" srcOrd="0" destOrd="0" parTransId="{D3AE1AC3-D98F-4EA4-8D38-B2528B65208C}" sibTransId="{1711F61D-4E69-4A53-8230-80F11DAB4A82}"/>
    <dgm:cxn modelId="{48148AD2-905F-4B40-9D32-E326E7E3D6D6}" type="presOf" srcId="{A6EC2CCC-EAC4-45B0-B82D-B4E27E9F502E}" destId="{01CBEEF4-ACD3-473D-8D88-0C20EDE844FF}" srcOrd="0" destOrd="0" presId="urn:microsoft.com/office/officeart/2005/8/layout/vList2"/>
    <dgm:cxn modelId="{2A1077D9-4759-4232-B96D-1CB0A1397E72}" srcId="{D82D95BC-912D-4880-AE38-0A57D86F73D5}" destId="{A6EC2CCC-EAC4-45B0-B82D-B4E27E9F502E}" srcOrd="1" destOrd="0" parTransId="{D0B5FB4B-B09F-4434-9F04-1A387050F258}" sibTransId="{F11D0D97-EA3B-49A1-A16B-D2489DE53EA7}"/>
    <dgm:cxn modelId="{D3BD2A65-C0E5-44A1-B8C0-8BC93AEC3C19}" type="presOf" srcId="{2D0D3409-AF5E-433A-B385-347F81508BA5}" destId="{C8990671-E2B4-429C-AF18-36D74A016370}" srcOrd="0" destOrd="0" presId="urn:microsoft.com/office/officeart/2005/8/layout/vList2"/>
    <dgm:cxn modelId="{E59BA1F0-2159-4665-A720-70E9A84052C2}" srcId="{D82D95BC-912D-4880-AE38-0A57D86F73D5}" destId="{2D0D3409-AF5E-433A-B385-347F81508BA5}" srcOrd="2" destOrd="0" parTransId="{8778DACF-2D61-424F-92A2-6296899F8F82}" sibTransId="{C8303ECA-28F0-46F3-8541-86B10B568DC2}"/>
    <dgm:cxn modelId="{A78B1DC8-C01F-414F-BEE0-901EDA4BE126}" type="presOf" srcId="{158F562C-36BB-430C-A2AE-8FB9B4712E04}" destId="{6995AD2C-9AB8-4455-B5C6-407169DBB860}" srcOrd="0" destOrd="0" presId="urn:microsoft.com/office/officeart/2005/8/layout/vList2"/>
    <dgm:cxn modelId="{A684E175-75BD-47A3-8EE5-1E9E10A38FBF}" type="presOf" srcId="{D82D95BC-912D-4880-AE38-0A57D86F73D5}" destId="{080E0764-0020-44FB-A924-4E085ED0ABA2}" srcOrd="0" destOrd="0" presId="urn:microsoft.com/office/officeart/2005/8/layout/vList2"/>
    <dgm:cxn modelId="{A3FFE32E-BB0A-4AED-8945-A1DF2CC5BBB3}" type="presParOf" srcId="{080E0764-0020-44FB-A924-4E085ED0ABA2}" destId="{6995AD2C-9AB8-4455-B5C6-407169DBB860}" srcOrd="0" destOrd="0" presId="urn:microsoft.com/office/officeart/2005/8/layout/vList2"/>
    <dgm:cxn modelId="{D24E90CA-1260-4226-99D1-00C7AF3E726B}" type="presParOf" srcId="{080E0764-0020-44FB-A924-4E085ED0ABA2}" destId="{0D237312-9A44-46BA-80D2-5FCE41D31A55}" srcOrd="1" destOrd="0" presId="urn:microsoft.com/office/officeart/2005/8/layout/vList2"/>
    <dgm:cxn modelId="{B829426F-1817-41A0-AEEF-E21BBBAD7638}" type="presParOf" srcId="{080E0764-0020-44FB-A924-4E085ED0ABA2}" destId="{01CBEEF4-ACD3-473D-8D88-0C20EDE844FF}" srcOrd="2" destOrd="0" presId="urn:microsoft.com/office/officeart/2005/8/layout/vList2"/>
    <dgm:cxn modelId="{5D1CAB1B-4811-41D7-AE1D-F5EDF7F5C217}" type="presParOf" srcId="{080E0764-0020-44FB-A924-4E085ED0ABA2}" destId="{47283BFA-C447-43CD-A31B-18FF90728B88}" srcOrd="3" destOrd="0" presId="urn:microsoft.com/office/officeart/2005/8/layout/vList2"/>
    <dgm:cxn modelId="{433E0966-0B3A-4AD8-AC68-C3AA195586B6}" type="presParOf" srcId="{080E0764-0020-44FB-A924-4E085ED0ABA2}" destId="{C8990671-E2B4-429C-AF18-36D74A016370}" srcOrd="4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702F43-049B-42AA-8411-978F31F0677F}" type="doc">
      <dgm:prSet loTypeId="urn:microsoft.com/office/officeart/2005/8/layout/target3" loCatId="relationship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534B577-8B2B-4753-9B56-CB15DD35C972}">
      <dgm:prSet/>
      <dgm:spPr/>
      <dgm:t>
        <a:bodyPr/>
        <a:lstStyle/>
        <a:p>
          <a:pPr rtl="0"/>
          <a:r>
            <a:rPr lang="en-US" dirty="0" err="1" smtClean="0"/>
            <a:t>হিসাববিজ্ঞান</a:t>
          </a:r>
          <a:r>
            <a:rPr lang="en-US" dirty="0" smtClean="0"/>
            <a:t> ২য় </a:t>
          </a:r>
          <a:r>
            <a:rPr lang="en-US" dirty="0" err="1" smtClean="0"/>
            <a:t>পত্র</a:t>
          </a:r>
          <a:r>
            <a:rPr lang="en-US" dirty="0" smtClean="0"/>
            <a:t> (২৫৪)</a:t>
          </a:r>
          <a:endParaRPr lang="en-US" dirty="0"/>
        </a:p>
      </dgm:t>
    </dgm:pt>
    <dgm:pt modelId="{B9A74A64-DE81-4CCD-8A2B-777F68DEAD2F}" type="parTrans" cxnId="{9FF91DDF-35A3-407F-8898-31C692217FCD}">
      <dgm:prSet/>
      <dgm:spPr/>
      <dgm:t>
        <a:bodyPr/>
        <a:lstStyle/>
        <a:p>
          <a:endParaRPr lang="en-US"/>
        </a:p>
      </dgm:t>
    </dgm:pt>
    <dgm:pt modelId="{AE02F127-5197-4CAB-9E41-73BA9476EFA8}" type="sibTrans" cxnId="{9FF91DDF-35A3-407F-8898-31C692217FCD}">
      <dgm:prSet/>
      <dgm:spPr/>
      <dgm:t>
        <a:bodyPr/>
        <a:lstStyle/>
        <a:p>
          <a:endParaRPr lang="en-US"/>
        </a:p>
      </dgm:t>
    </dgm:pt>
    <dgm:pt modelId="{FF34EA4F-CBED-41CA-B59B-6B306EE1A3B7}">
      <dgm:prSet/>
      <dgm:spPr/>
      <dgm:t>
        <a:bodyPr/>
        <a:lstStyle/>
        <a:p>
          <a:pPr rtl="0"/>
          <a:r>
            <a:rPr lang="en-US" dirty="0" err="1" smtClean="0"/>
            <a:t>শ্রেণি</a:t>
          </a:r>
          <a:r>
            <a:rPr lang="en-US" dirty="0" smtClean="0"/>
            <a:t>: </a:t>
          </a:r>
          <a:r>
            <a:rPr lang="en-US" dirty="0" err="1" smtClean="0"/>
            <a:t>দ্বাদশ</a:t>
          </a:r>
          <a:endParaRPr lang="en-US" dirty="0"/>
        </a:p>
      </dgm:t>
    </dgm:pt>
    <dgm:pt modelId="{EAABBDDA-CF70-475F-A201-FB2C8DC87987}" type="parTrans" cxnId="{28C9FE6F-F54E-4AAA-9AE5-526E67DA409F}">
      <dgm:prSet/>
      <dgm:spPr/>
      <dgm:t>
        <a:bodyPr/>
        <a:lstStyle/>
        <a:p>
          <a:endParaRPr lang="en-US"/>
        </a:p>
      </dgm:t>
    </dgm:pt>
    <dgm:pt modelId="{BA234BB8-157D-4B89-AB97-C780D976775C}" type="sibTrans" cxnId="{28C9FE6F-F54E-4AAA-9AE5-526E67DA409F}">
      <dgm:prSet/>
      <dgm:spPr/>
      <dgm:t>
        <a:bodyPr/>
        <a:lstStyle/>
        <a:p>
          <a:endParaRPr lang="en-US"/>
        </a:p>
      </dgm:t>
    </dgm:pt>
    <dgm:pt modelId="{D4583B21-D493-4579-898A-34338AD6975D}">
      <dgm:prSet/>
      <dgm:spPr/>
      <dgm:t>
        <a:bodyPr/>
        <a:lstStyle/>
        <a:p>
          <a:pPr rtl="0"/>
          <a:r>
            <a:rPr lang="en-US" dirty="0" err="1" smtClean="0"/>
            <a:t>সময়</a:t>
          </a:r>
          <a:r>
            <a:rPr lang="en-US" dirty="0" smtClean="0"/>
            <a:t>: ৪৫ </a:t>
          </a:r>
          <a:r>
            <a:rPr lang="en-US" dirty="0" err="1" smtClean="0"/>
            <a:t>মিনিট</a:t>
          </a:r>
          <a:endParaRPr lang="en-US" dirty="0"/>
        </a:p>
      </dgm:t>
    </dgm:pt>
    <dgm:pt modelId="{81481A99-8B00-456C-BAAF-3773C3F1EB6A}" type="parTrans" cxnId="{DDDF4B9F-99CE-4DF4-887A-3D9B151A7659}">
      <dgm:prSet/>
      <dgm:spPr/>
      <dgm:t>
        <a:bodyPr/>
        <a:lstStyle/>
        <a:p>
          <a:endParaRPr lang="en-US"/>
        </a:p>
      </dgm:t>
    </dgm:pt>
    <dgm:pt modelId="{81FC1C11-D502-49C3-AE92-F2DF657BD808}" type="sibTrans" cxnId="{DDDF4B9F-99CE-4DF4-887A-3D9B151A7659}">
      <dgm:prSet/>
      <dgm:spPr/>
      <dgm:t>
        <a:bodyPr/>
        <a:lstStyle/>
        <a:p>
          <a:endParaRPr lang="en-US"/>
        </a:p>
      </dgm:t>
    </dgm:pt>
    <dgm:pt modelId="{F4C69FB6-F0E3-4C10-BFD2-78FA37F8E0E5}" type="pres">
      <dgm:prSet presAssocID="{78702F43-049B-42AA-8411-978F31F0677F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4E57CCA-3D6E-476C-906D-79F57D1F45A7}" type="pres">
      <dgm:prSet presAssocID="{A534B577-8B2B-4753-9B56-CB15DD35C972}" presName="circle1" presStyleLbl="node1" presStyleIdx="0" presStyleCnt="3"/>
      <dgm:spPr/>
    </dgm:pt>
    <dgm:pt modelId="{89E0AB90-E6C9-4A44-9651-EF9E1824A2A3}" type="pres">
      <dgm:prSet presAssocID="{A534B577-8B2B-4753-9B56-CB15DD35C972}" presName="space" presStyleCnt="0"/>
      <dgm:spPr/>
    </dgm:pt>
    <dgm:pt modelId="{2572DB39-90A0-4E02-A519-C36AB4983B7E}" type="pres">
      <dgm:prSet presAssocID="{A534B577-8B2B-4753-9B56-CB15DD35C972}" presName="rect1" presStyleLbl="alignAcc1" presStyleIdx="0" presStyleCnt="3"/>
      <dgm:spPr/>
      <dgm:t>
        <a:bodyPr/>
        <a:lstStyle/>
        <a:p>
          <a:endParaRPr lang="en-US"/>
        </a:p>
      </dgm:t>
    </dgm:pt>
    <dgm:pt modelId="{893ADB0E-AAAC-4948-8CD7-BD9C382EE990}" type="pres">
      <dgm:prSet presAssocID="{FF34EA4F-CBED-41CA-B59B-6B306EE1A3B7}" presName="vertSpace2" presStyleLbl="node1" presStyleIdx="0" presStyleCnt="3"/>
      <dgm:spPr/>
    </dgm:pt>
    <dgm:pt modelId="{40BCACA1-878E-4249-957F-CD4458DDFD17}" type="pres">
      <dgm:prSet presAssocID="{FF34EA4F-CBED-41CA-B59B-6B306EE1A3B7}" presName="circle2" presStyleLbl="node1" presStyleIdx="1" presStyleCnt="3"/>
      <dgm:spPr/>
    </dgm:pt>
    <dgm:pt modelId="{EAF5C198-35F3-4429-A1DE-E23328673D38}" type="pres">
      <dgm:prSet presAssocID="{FF34EA4F-CBED-41CA-B59B-6B306EE1A3B7}" presName="rect2" presStyleLbl="alignAcc1" presStyleIdx="1" presStyleCnt="3"/>
      <dgm:spPr/>
      <dgm:t>
        <a:bodyPr/>
        <a:lstStyle/>
        <a:p>
          <a:endParaRPr lang="en-US"/>
        </a:p>
      </dgm:t>
    </dgm:pt>
    <dgm:pt modelId="{20AAE734-DE04-4866-BE5C-ACC698770DA8}" type="pres">
      <dgm:prSet presAssocID="{D4583B21-D493-4579-898A-34338AD6975D}" presName="vertSpace3" presStyleLbl="node1" presStyleIdx="1" presStyleCnt="3"/>
      <dgm:spPr/>
    </dgm:pt>
    <dgm:pt modelId="{D3DB8747-3FC0-48AA-B56E-EB4B1D14E699}" type="pres">
      <dgm:prSet presAssocID="{D4583B21-D493-4579-898A-34338AD6975D}" presName="circle3" presStyleLbl="node1" presStyleIdx="2" presStyleCnt="3"/>
      <dgm:spPr/>
    </dgm:pt>
    <dgm:pt modelId="{52691D8D-98C9-4DEF-BA5F-1E43318D52EA}" type="pres">
      <dgm:prSet presAssocID="{D4583B21-D493-4579-898A-34338AD6975D}" presName="rect3" presStyleLbl="alignAcc1" presStyleIdx="2" presStyleCnt="3"/>
      <dgm:spPr/>
      <dgm:t>
        <a:bodyPr/>
        <a:lstStyle/>
        <a:p>
          <a:endParaRPr lang="en-US"/>
        </a:p>
      </dgm:t>
    </dgm:pt>
    <dgm:pt modelId="{CCDCDF1A-B62B-429C-BFA9-A8EB702F8A00}" type="pres">
      <dgm:prSet presAssocID="{A534B577-8B2B-4753-9B56-CB15DD35C972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117C88-007E-4296-BC9F-B183CAD4F7FE}" type="pres">
      <dgm:prSet presAssocID="{FF34EA4F-CBED-41CA-B59B-6B306EE1A3B7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71911-E6E5-4604-B2E3-085600DF8CA8}" type="pres">
      <dgm:prSet presAssocID="{D4583B21-D493-4579-898A-34338AD6975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B65BD6-36D8-4CC2-B803-DB84B50BA4EB}" type="presOf" srcId="{A534B577-8B2B-4753-9B56-CB15DD35C972}" destId="{CCDCDF1A-B62B-429C-BFA9-A8EB702F8A00}" srcOrd="1" destOrd="0" presId="urn:microsoft.com/office/officeart/2005/8/layout/target3"/>
    <dgm:cxn modelId="{F66A5318-043A-4AEE-BDF9-7DCC19E76AC4}" type="presOf" srcId="{FF34EA4F-CBED-41CA-B59B-6B306EE1A3B7}" destId="{EAF5C198-35F3-4429-A1DE-E23328673D38}" srcOrd="0" destOrd="0" presId="urn:microsoft.com/office/officeart/2005/8/layout/target3"/>
    <dgm:cxn modelId="{A51DC706-631A-4948-83C0-62457E8B33FA}" type="presOf" srcId="{D4583B21-D493-4579-898A-34338AD6975D}" destId="{A8471911-E6E5-4604-B2E3-085600DF8CA8}" srcOrd="1" destOrd="0" presId="urn:microsoft.com/office/officeart/2005/8/layout/target3"/>
    <dgm:cxn modelId="{1BB699AB-4B0E-4E74-B6E4-E2870901F1C2}" type="presOf" srcId="{FF34EA4F-CBED-41CA-B59B-6B306EE1A3B7}" destId="{8C117C88-007E-4296-BC9F-B183CAD4F7FE}" srcOrd="1" destOrd="0" presId="urn:microsoft.com/office/officeart/2005/8/layout/target3"/>
    <dgm:cxn modelId="{DDDF4B9F-99CE-4DF4-887A-3D9B151A7659}" srcId="{78702F43-049B-42AA-8411-978F31F0677F}" destId="{D4583B21-D493-4579-898A-34338AD6975D}" srcOrd="2" destOrd="0" parTransId="{81481A99-8B00-456C-BAAF-3773C3F1EB6A}" sibTransId="{81FC1C11-D502-49C3-AE92-F2DF657BD808}"/>
    <dgm:cxn modelId="{5C703414-8C65-4974-BB9C-099D646B9688}" type="presOf" srcId="{D4583B21-D493-4579-898A-34338AD6975D}" destId="{52691D8D-98C9-4DEF-BA5F-1E43318D52EA}" srcOrd="0" destOrd="0" presId="urn:microsoft.com/office/officeart/2005/8/layout/target3"/>
    <dgm:cxn modelId="{F30447D9-AD64-4569-8360-E8D2AF4D4085}" type="presOf" srcId="{A534B577-8B2B-4753-9B56-CB15DD35C972}" destId="{2572DB39-90A0-4E02-A519-C36AB4983B7E}" srcOrd="0" destOrd="0" presId="urn:microsoft.com/office/officeart/2005/8/layout/target3"/>
    <dgm:cxn modelId="{28C9FE6F-F54E-4AAA-9AE5-526E67DA409F}" srcId="{78702F43-049B-42AA-8411-978F31F0677F}" destId="{FF34EA4F-CBED-41CA-B59B-6B306EE1A3B7}" srcOrd="1" destOrd="0" parTransId="{EAABBDDA-CF70-475F-A201-FB2C8DC87987}" sibTransId="{BA234BB8-157D-4B89-AB97-C780D976775C}"/>
    <dgm:cxn modelId="{DE34E87B-8BC9-4D3D-8F62-2D5C23831E13}" type="presOf" srcId="{78702F43-049B-42AA-8411-978F31F0677F}" destId="{F4C69FB6-F0E3-4C10-BFD2-78FA37F8E0E5}" srcOrd="0" destOrd="0" presId="urn:microsoft.com/office/officeart/2005/8/layout/target3"/>
    <dgm:cxn modelId="{9FF91DDF-35A3-407F-8898-31C692217FCD}" srcId="{78702F43-049B-42AA-8411-978F31F0677F}" destId="{A534B577-8B2B-4753-9B56-CB15DD35C972}" srcOrd="0" destOrd="0" parTransId="{B9A74A64-DE81-4CCD-8A2B-777F68DEAD2F}" sibTransId="{AE02F127-5197-4CAB-9E41-73BA9476EFA8}"/>
    <dgm:cxn modelId="{A6D30367-C07F-4E0A-AA81-D307FC0FAE12}" type="presParOf" srcId="{F4C69FB6-F0E3-4C10-BFD2-78FA37F8E0E5}" destId="{E4E57CCA-3D6E-476C-906D-79F57D1F45A7}" srcOrd="0" destOrd="0" presId="urn:microsoft.com/office/officeart/2005/8/layout/target3"/>
    <dgm:cxn modelId="{8C8B3FE2-5339-45F2-9789-0918CAA778AC}" type="presParOf" srcId="{F4C69FB6-F0E3-4C10-BFD2-78FA37F8E0E5}" destId="{89E0AB90-E6C9-4A44-9651-EF9E1824A2A3}" srcOrd="1" destOrd="0" presId="urn:microsoft.com/office/officeart/2005/8/layout/target3"/>
    <dgm:cxn modelId="{424F8904-0C0E-4281-8828-BFD2FBC3E5D4}" type="presParOf" srcId="{F4C69FB6-F0E3-4C10-BFD2-78FA37F8E0E5}" destId="{2572DB39-90A0-4E02-A519-C36AB4983B7E}" srcOrd="2" destOrd="0" presId="urn:microsoft.com/office/officeart/2005/8/layout/target3"/>
    <dgm:cxn modelId="{17B0A381-8B0D-43A2-9A5B-73BD47FF108C}" type="presParOf" srcId="{F4C69FB6-F0E3-4C10-BFD2-78FA37F8E0E5}" destId="{893ADB0E-AAAC-4948-8CD7-BD9C382EE990}" srcOrd="3" destOrd="0" presId="urn:microsoft.com/office/officeart/2005/8/layout/target3"/>
    <dgm:cxn modelId="{7B320EA3-FE5E-4082-B92A-C32A8D057B3F}" type="presParOf" srcId="{F4C69FB6-F0E3-4C10-BFD2-78FA37F8E0E5}" destId="{40BCACA1-878E-4249-957F-CD4458DDFD17}" srcOrd="4" destOrd="0" presId="urn:microsoft.com/office/officeart/2005/8/layout/target3"/>
    <dgm:cxn modelId="{2D3971AA-D937-4F8E-A32F-B88A609F59C8}" type="presParOf" srcId="{F4C69FB6-F0E3-4C10-BFD2-78FA37F8E0E5}" destId="{EAF5C198-35F3-4429-A1DE-E23328673D38}" srcOrd="5" destOrd="0" presId="urn:microsoft.com/office/officeart/2005/8/layout/target3"/>
    <dgm:cxn modelId="{33A4F632-A80D-4D8B-A486-47BB85CF4781}" type="presParOf" srcId="{F4C69FB6-F0E3-4C10-BFD2-78FA37F8E0E5}" destId="{20AAE734-DE04-4866-BE5C-ACC698770DA8}" srcOrd="6" destOrd="0" presId="urn:microsoft.com/office/officeart/2005/8/layout/target3"/>
    <dgm:cxn modelId="{2EFDC453-76C5-4B5B-B3EE-E77BAEC283CB}" type="presParOf" srcId="{F4C69FB6-F0E3-4C10-BFD2-78FA37F8E0E5}" destId="{D3DB8747-3FC0-48AA-B56E-EB4B1D14E699}" srcOrd="7" destOrd="0" presId="urn:microsoft.com/office/officeart/2005/8/layout/target3"/>
    <dgm:cxn modelId="{F5E7DE6D-6C67-4950-A960-9903B45C17DC}" type="presParOf" srcId="{F4C69FB6-F0E3-4C10-BFD2-78FA37F8E0E5}" destId="{52691D8D-98C9-4DEF-BA5F-1E43318D52EA}" srcOrd="8" destOrd="0" presId="urn:microsoft.com/office/officeart/2005/8/layout/target3"/>
    <dgm:cxn modelId="{90929723-3757-4113-AF0A-6A1D2C5947FE}" type="presParOf" srcId="{F4C69FB6-F0E3-4C10-BFD2-78FA37F8E0E5}" destId="{CCDCDF1A-B62B-429C-BFA9-A8EB702F8A00}" srcOrd="9" destOrd="0" presId="urn:microsoft.com/office/officeart/2005/8/layout/target3"/>
    <dgm:cxn modelId="{F6715927-02C4-4686-897A-3DEAB6888604}" type="presParOf" srcId="{F4C69FB6-F0E3-4C10-BFD2-78FA37F8E0E5}" destId="{8C117C88-007E-4296-BC9F-B183CAD4F7FE}" srcOrd="10" destOrd="0" presId="urn:microsoft.com/office/officeart/2005/8/layout/target3"/>
    <dgm:cxn modelId="{75049625-41D5-4AF2-A0C4-1B77A4B78DFD}" type="presParOf" srcId="{F4C69FB6-F0E3-4C10-BFD2-78FA37F8E0E5}" destId="{A8471911-E6E5-4604-B2E3-085600DF8CA8}" srcOrd="11" destOrd="0" presId="urn:microsoft.com/office/officeart/2005/8/layout/target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838200" y="1219202"/>
          <a:ext cx="7391400" cy="4337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38821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2743200"/>
          <a:ext cx="8001000" cy="3945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3979"/>
                <a:gridCol w="1106521"/>
                <a:gridCol w="2893979"/>
                <a:gridCol w="1106521"/>
              </a:tblGrid>
              <a:tr h="70338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প্রাপ্তি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/>
                        <a:t>টাকা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প্রদান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err="1" smtClean="0"/>
                        <a:t>টাকা</a:t>
                      </a:r>
                      <a:endParaRPr lang="en-US" sz="2000" dirty="0"/>
                    </a:p>
                  </a:txBody>
                  <a:tcPr/>
                </a:tc>
              </a:tr>
              <a:tr h="2539218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ব্যালেন্স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বি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en-US" sz="2000" baseline="0" dirty="0" err="1" smtClean="0"/>
                        <a:t>ডি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err="1" smtClean="0"/>
                        <a:t>মুনাফা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জাতীয়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প্রাপ্তিসমূহ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err="1" smtClean="0"/>
                        <a:t>মূলধন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জাতীয়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প্রাপ্তিসমূহ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****</a:t>
                      </a:r>
                    </a:p>
                    <a:p>
                      <a:pPr algn="r"/>
                      <a:r>
                        <a:rPr lang="en-US" sz="2000" dirty="0" smtClean="0"/>
                        <a:t>****</a:t>
                      </a:r>
                    </a:p>
                    <a:p>
                      <a:pPr algn="r"/>
                      <a:r>
                        <a:rPr lang="en-US" sz="2000" dirty="0" smtClean="0"/>
                        <a:t>****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মুনাফা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জাতীয়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ব্যয়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err="1" smtClean="0"/>
                        <a:t>মূলধন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জাতীয়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ব্যয়</a:t>
                      </a:r>
                      <a:endParaRPr lang="en-US" sz="2000" baseline="0" dirty="0" smtClean="0"/>
                    </a:p>
                    <a:p>
                      <a:r>
                        <a:rPr lang="en-US" sz="2000" baseline="0" dirty="0" err="1" smtClean="0"/>
                        <a:t>ব্যালেন্স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সি</a:t>
                      </a:r>
                      <a:r>
                        <a:rPr lang="en-US" sz="2000" baseline="0" dirty="0" smtClean="0"/>
                        <a:t>/</a:t>
                      </a:r>
                      <a:r>
                        <a:rPr lang="en-US" sz="2000" baseline="0" dirty="0" err="1" smtClean="0"/>
                        <a:t>ডি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****</a:t>
                      </a:r>
                    </a:p>
                    <a:p>
                      <a:pPr algn="r"/>
                      <a:r>
                        <a:rPr lang="en-US" sz="2000" dirty="0" smtClean="0"/>
                        <a:t>****</a:t>
                      </a:r>
                    </a:p>
                    <a:p>
                      <a:pPr algn="r"/>
                      <a:r>
                        <a:rPr lang="en-US" sz="2000" dirty="0" smtClean="0"/>
                        <a:t>****</a:t>
                      </a:r>
                    </a:p>
                  </a:txBody>
                  <a:tcPr/>
                </a:tc>
              </a:tr>
              <a:tr h="703385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sng" strike="sngStrike" dirty="0" smtClean="0"/>
                        <a:t>****</a:t>
                      </a:r>
                      <a:endParaRPr lang="en-US" sz="2000" u="sng" strike="sngStrik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u="sng" strike="sngStrike" dirty="0" smtClean="0"/>
                        <a:t>****</a:t>
                      </a:r>
                      <a:endParaRPr lang="en-US" sz="2000" u="sng" strike="sngStrik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66800" y="9906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সিইউএফএল</a:t>
            </a:r>
            <a:r>
              <a:rPr lang="en-US" sz="3200" dirty="0" smtClean="0"/>
              <a:t> </a:t>
            </a:r>
            <a:r>
              <a:rPr lang="en-US" sz="3200" dirty="0" err="1" smtClean="0"/>
              <a:t>অফিসার্স</a:t>
            </a:r>
            <a:r>
              <a:rPr lang="en-US" sz="3200" dirty="0" smtClean="0"/>
              <a:t> </a:t>
            </a:r>
            <a:r>
              <a:rPr lang="en-US" sz="3200" dirty="0" err="1" smtClean="0"/>
              <a:t>ক্লাব</a:t>
            </a:r>
            <a:endParaRPr lang="en-US" sz="3200" dirty="0" smtClean="0"/>
          </a:p>
          <a:p>
            <a:pPr algn="ctr"/>
            <a:r>
              <a:rPr lang="en-US" sz="2800" dirty="0" err="1" smtClean="0"/>
              <a:t>প্রাপ্তি</a:t>
            </a:r>
            <a:r>
              <a:rPr lang="en-US" sz="2800" dirty="0" smtClean="0"/>
              <a:t> ও </a:t>
            </a:r>
            <a:r>
              <a:rPr lang="en-US" sz="2800" dirty="0" err="1" smtClean="0"/>
              <a:t>প্রদান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</a:t>
            </a:r>
            <a:endParaRPr lang="en-US" sz="2800" dirty="0" smtClean="0"/>
          </a:p>
          <a:p>
            <a:pPr algn="ctr"/>
            <a:r>
              <a:rPr lang="en-US" sz="2000" dirty="0" smtClean="0"/>
              <a:t>২০১৯ </a:t>
            </a:r>
            <a:r>
              <a:rPr lang="en-US" sz="2000" dirty="0" err="1" smtClean="0"/>
              <a:t>সালের</a:t>
            </a:r>
            <a:r>
              <a:rPr lang="en-US" sz="2000" dirty="0" smtClean="0"/>
              <a:t> ৩১ </a:t>
            </a:r>
            <a:r>
              <a:rPr lang="en-US" sz="2000" dirty="0" err="1" smtClean="0"/>
              <a:t>ডিসেম্বর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পর্যন্ত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সমাপ্ত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বছরের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জন্য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2286000"/>
            <a:ext cx="800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/>
              <a:t>ডেবিট</a:t>
            </a:r>
            <a:r>
              <a:rPr lang="en-US" sz="2000" dirty="0" smtClean="0"/>
              <a:t>                                                                                                              </a:t>
            </a:r>
            <a:r>
              <a:rPr lang="en-US" sz="2000" dirty="0" err="1" smtClean="0"/>
              <a:t>ক্রেডিট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132220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81337"/>
            <a:ext cx="77724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আয়-ব্যয়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বিবরণী</a:t>
            </a:r>
            <a:endParaRPr lang="en-US" sz="32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85800" y="1814380"/>
            <a:ext cx="7772400" cy="3900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en-US" sz="2800" dirty="0" err="1" smtClean="0"/>
              <a:t>অব্যবসায়ী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প্রতিষ্ঠানের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আয়-ব্যয়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ব্যবসায়ী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প্রতিষ্ঠানের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অনুরূপ</a:t>
            </a:r>
            <a:r>
              <a:rPr lang="en-US" sz="2800" dirty="0" smtClean="0"/>
              <a:t>।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/>
              <a:t> এ </a:t>
            </a:r>
            <a:r>
              <a:rPr lang="en-US" sz="2800" dirty="0" err="1" smtClean="0"/>
              <a:t>বিবরণীর</a:t>
            </a:r>
            <a:r>
              <a:rPr lang="en-US" sz="2800" dirty="0" smtClean="0"/>
              <a:t> </a:t>
            </a:r>
            <a:r>
              <a:rPr lang="en-US" sz="2800" dirty="0" err="1" smtClean="0"/>
              <a:t>উপরের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অংশে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যাবতীয়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আয়সমূহ</a:t>
            </a:r>
            <a:r>
              <a:rPr lang="en-US" sz="2800" dirty="0" smtClean="0"/>
              <a:t> </a:t>
            </a:r>
            <a:r>
              <a:rPr lang="en-US" sz="2800" dirty="0" err="1" smtClean="0"/>
              <a:t>এবং</a:t>
            </a:r>
            <a:r>
              <a:rPr lang="en-US" sz="2800" dirty="0" smtClean="0"/>
              <a:t> </a:t>
            </a:r>
            <a:r>
              <a:rPr lang="en-US" sz="2800" dirty="0" err="1" smtClean="0"/>
              <a:t>এর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পরে</a:t>
            </a:r>
            <a:r>
              <a:rPr lang="en-US" sz="2800" dirty="0" smtClean="0"/>
              <a:t> </a:t>
            </a:r>
            <a:r>
              <a:rPr lang="en-US" sz="2800" dirty="0" err="1" smtClean="0"/>
              <a:t>যাবতীয়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ব্যয়সমূহ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অন্তর্ভুক্ত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।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800" dirty="0" smtClean="0"/>
              <a:t> </a:t>
            </a:r>
            <a:r>
              <a:rPr lang="en-US" sz="2800" dirty="0" err="1" smtClean="0"/>
              <a:t>স্থায়ী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সম্পত্তির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অবচয়সমূহ</a:t>
            </a:r>
            <a:r>
              <a:rPr lang="en-US" sz="2800" dirty="0" smtClean="0"/>
              <a:t> এ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ব্যয়সমূহ</a:t>
            </a:r>
            <a:r>
              <a:rPr lang="en-US" sz="2800" dirty="0" smtClean="0"/>
              <a:t> এ </a:t>
            </a:r>
            <a:r>
              <a:rPr lang="en-US" sz="2800" dirty="0" err="1" smtClean="0"/>
              <a:t>অন্তর্ভুক্ত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।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914400"/>
            <a:ext cx="7696200" cy="5018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কোনো</a:t>
            </a:r>
            <a:r>
              <a:rPr lang="en-US" sz="2400" dirty="0" smtClean="0"/>
              <a:t> </a:t>
            </a:r>
            <a:r>
              <a:rPr lang="en-US" sz="2400" dirty="0" err="1" smtClean="0"/>
              <a:t>স্থায়ী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সম্পত্তি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ক্রয়-বিক্রয়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সংক্রান্ত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লেনদেন</a:t>
            </a:r>
            <a:r>
              <a:rPr lang="en-US" sz="2400" dirty="0" smtClean="0"/>
              <a:t> </a:t>
            </a:r>
            <a:r>
              <a:rPr lang="en-US" sz="2400" dirty="0" err="1" smtClean="0"/>
              <a:t>অর্থা</a:t>
            </a:r>
            <a:r>
              <a:rPr lang="en-US" sz="2400" dirty="0" smtClean="0"/>
              <a:t>ৎ </a:t>
            </a:r>
            <a:r>
              <a:rPr lang="en-US" sz="2400" dirty="0" err="1" smtClean="0"/>
              <a:t>মূলধন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জাতীয়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লেনদেন</a:t>
            </a:r>
            <a:r>
              <a:rPr lang="en-US" sz="2400" dirty="0" smtClean="0"/>
              <a:t> এ </a:t>
            </a:r>
            <a:r>
              <a:rPr lang="en-US" sz="2400" dirty="0" err="1" smtClean="0"/>
              <a:t>বিবরণীতে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দেখানো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।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400" dirty="0" err="1" smtClean="0"/>
              <a:t>পূর্ববর্তী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পরবর্তী</a:t>
            </a:r>
            <a:r>
              <a:rPr lang="en-US" sz="2400" dirty="0" smtClean="0"/>
              <a:t> </a:t>
            </a:r>
            <a:r>
              <a:rPr lang="en-US" sz="2400" dirty="0" err="1" smtClean="0"/>
              <a:t>বছর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সংক্রান্ত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লেনদেন</a:t>
            </a:r>
            <a:r>
              <a:rPr lang="en-US" sz="2400" dirty="0" smtClean="0"/>
              <a:t> এ </a:t>
            </a:r>
            <a:r>
              <a:rPr lang="en-US" sz="2400" dirty="0" err="1" smtClean="0"/>
              <a:t>বিবরণীতে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দেখানো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।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/>
              <a:t> এ </a:t>
            </a:r>
            <a:r>
              <a:rPr lang="en-US" sz="2400" dirty="0" err="1" smtClean="0"/>
              <a:t>হিসাবের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ব্যালেন্স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নির্ণয়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বছর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শেষে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প্রতিষ্ঠানের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ব্যয়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নির্ণয়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err="1" smtClean="0"/>
              <a:t>আয়সমূহ</a:t>
            </a:r>
            <a:r>
              <a:rPr lang="en-US" sz="2400" dirty="0" smtClean="0"/>
              <a:t> </a:t>
            </a:r>
            <a:r>
              <a:rPr lang="en-US" sz="2400" dirty="0" err="1" smtClean="0"/>
              <a:t>বড়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পার্থক্য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ব্যয়াতিরিক্ত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আয়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বুঝানো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ব্যয়সমূহ</a:t>
            </a:r>
            <a:r>
              <a:rPr lang="en-US" sz="2400" dirty="0" smtClean="0"/>
              <a:t> </a:t>
            </a:r>
            <a:r>
              <a:rPr lang="en-US" sz="2400" dirty="0" err="1" smtClean="0"/>
              <a:t>বড়</a:t>
            </a:r>
            <a:r>
              <a:rPr lang="en-US" sz="2400" dirty="0" smtClean="0"/>
              <a:t> </a:t>
            </a:r>
            <a:r>
              <a:rPr lang="en-US" sz="2400" dirty="0" err="1" smtClean="0"/>
              <a:t>হলে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প্রতষ্ঠানের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আয়াতিরিক্ত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বুঝানো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457200"/>
            <a:ext cx="716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সিইউএফএল</a:t>
            </a:r>
            <a:r>
              <a:rPr lang="en-US" sz="3200" dirty="0" smtClean="0"/>
              <a:t> </a:t>
            </a:r>
            <a:r>
              <a:rPr lang="en-US" sz="3200" dirty="0" err="1" smtClean="0"/>
              <a:t>অফিসার্স</a:t>
            </a:r>
            <a:r>
              <a:rPr lang="en-US" sz="3200" dirty="0" smtClean="0"/>
              <a:t> </a:t>
            </a:r>
            <a:r>
              <a:rPr lang="en-US" sz="3200" dirty="0" err="1" smtClean="0"/>
              <a:t>ক্লাব</a:t>
            </a:r>
            <a:endParaRPr lang="en-US" sz="3200" dirty="0" smtClean="0"/>
          </a:p>
          <a:p>
            <a:pPr algn="ctr"/>
            <a:r>
              <a:rPr lang="en-US" sz="2800" dirty="0" err="1" smtClean="0"/>
              <a:t>আয়-ব্যয়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</a:t>
            </a:r>
            <a:endParaRPr lang="en-US" sz="2800" dirty="0" smtClean="0"/>
          </a:p>
          <a:p>
            <a:pPr algn="ctr"/>
            <a:r>
              <a:rPr lang="en-US" sz="2000" dirty="0" smtClean="0"/>
              <a:t>২০১৯ </a:t>
            </a:r>
            <a:r>
              <a:rPr lang="en-US" sz="2000" dirty="0" err="1" smtClean="0"/>
              <a:t>সালের</a:t>
            </a:r>
            <a:r>
              <a:rPr lang="en-US" sz="2000" dirty="0" smtClean="0"/>
              <a:t> ৩১ </a:t>
            </a:r>
            <a:r>
              <a:rPr lang="en-US" sz="2000" dirty="0" err="1" smtClean="0"/>
              <a:t>ডিসেম্বর</a:t>
            </a:r>
            <a:r>
              <a:rPr lang="en-US" sz="2000" dirty="0" smtClean="0"/>
              <a:t> </a:t>
            </a:r>
            <a:r>
              <a:rPr lang="en-US" sz="2000" dirty="0" err="1" smtClean="0"/>
              <a:t>পর্যন্ত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সমাপ্ত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বছরের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জন্য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828800"/>
          <a:ext cx="7848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0"/>
                <a:gridCol w="11430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আয়সমূহ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dirty="0" err="1" smtClean="0"/>
                        <a:t>চাঁদা</a:t>
                      </a:r>
                      <a:endParaRPr lang="en-US" dirty="0" smtClean="0"/>
                    </a:p>
                    <a:p>
                      <a:r>
                        <a:rPr lang="en-US" baseline="0" dirty="0" err="1" smtClean="0"/>
                        <a:t>অডিটোরিয়াম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ভাড়া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অকেজো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কাগজ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বিক্রয়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মোট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আয়সমূহ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বাদ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aseline="0" dirty="0" err="1" smtClean="0"/>
                        <a:t>ব্যয়সমূহ</a:t>
                      </a:r>
                      <a:r>
                        <a:rPr lang="en-US" baseline="0" dirty="0" smtClean="0"/>
                        <a:t>:</a:t>
                      </a:r>
                    </a:p>
                    <a:p>
                      <a:r>
                        <a:rPr lang="en-US" baseline="0" dirty="0" smtClean="0"/>
                        <a:t>       </a:t>
                      </a:r>
                      <a:r>
                        <a:rPr lang="en-US" baseline="0" dirty="0" err="1" smtClean="0"/>
                        <a:t>কর্মচারীর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বেতন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       </a:t>
                      </a:r>
                      <a:r>
                        <a:rPr lang="en-US" baseline="0" dirty="0" err="1" smtClean="0"/>
                        <a:t>ছাপা</a:t>
                      </a:r>
                      <a:r>
                        <a:rPr lang="en-US" baseline="0" dirty="0" smtClean="0"/>
                        <a:t> ও </a:t>
                      </a:r>
                      <a:r>
                        <a:rPr lang="en-US" baseline="0" dirty="0" err="1" smtClean="0"/>
                        <a:t>মনিহারি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       </a:t>
                      </a:r>
                      <a:r>
                        <a:rPr lang="en-US" baseline="0" dirty="0" err="1" smtClean="0"/>
                        <a:t>আসবাবপত্র</a:t>
                      </a:r>
                      <a:r>
                        <a:rPr lang="en-US" baseline="0" dirty="0" smtClean="0"/>
                        <a:t> ও </a:t>
                      </a:r>
                      <a:r>
                        <a:rPr lang="en-US" baseline="0" dirty="0" err="1" smtClean="0"/>
                        <a:t>খেলাধুলার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সরঞ্জামের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অবচয়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মোট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ব্যয়সমূহ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err="1" smtClean="0"/>
                        <a:t>ব্যয়াতিরিক্ত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আয়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মূলধন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তহবিলে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নেওয়া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হলো</a:t>
                      </a:r>
                      <a:r>
                        <a:rPr lang="en-US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৮,০০০</a:t>
                      </a:r>
                    </a:p>
                    <a:p>
                      <a:pPr algn="r"/>
                      <a:r>
                        <a:rPr lang="en-US" dirty="0" smtClean="0"/>
                        <a:t>৫,০০০</a:t>
                      </a:r>
                    </a:p>
                    <a:p>
                      <a:pPr algn="r"/>
                      <a:r>
                        <a:rPr lang="en-US" u="sng" dirty="0" smtClean="0"/>
                        <a:t>১,০০০</a:t>
                      </a:r>
                    </a:p>
                    <a:p>
                      <a:pPr algn="r"/>
                      <a:endParaRPr lang="en-US" u="sng" dirty="0" smtClean="0"/>
                    </a:p>
                    <a:p>
                      <a:pPr algn="r"/>
                      <a:endParaRPr lang="en-US" u="sng" dirty="0" smtClean="0"/>
                    </a:p>
                    <a:p>
                      <a:pPr algn="r"/>
                      <a:r>
                        <a:rPr lang="en-US" u="none" dirty="0" smtClean="0"/>
                        <a:t>৪,৫০০</a:t>
                      </a:r>
                    </a:p>
                    <a:p>
                      <a:pPr algn="r"/>
                      <a:r>
                        <a:rPr lang="en-US" u="none" dirty="0" smtClean="0"/>
                        <a:t>১,৫০০</a:t>
                      </a:r>
                    </a:p>
                    <a:p>
                      <a:pPr algn="r"/>
                      <a:r>
                        <a:rPr lang="en-US" u="sng" dirty="0" smtClean="0"/>
                        <a:t>১,০০০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১৪,০০০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u="sng" dirty="0" smtClean="0"/>
                        <a:t>৭,০০০</a:t>
                      </a:r>
                    </a:p>
                    <a:p>
                      <a:pPr algn="r"/>
                      <a:r>
                        <a:rPr lang="en-US" u="sng" strike="noStrike" dirty="0" smtClean="0"/>
                        <a:t>৭,০০০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7543800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আর্থিক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অবস্থার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বিবরণী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524000"/>
            <a:ext cx="7543800" cy="4546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ব্যবসায়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প্রতিষ্ঠানের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ন্যয়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অব্যবসায়ী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প্রতিষ্ঠানসমূহ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একটি</a:t>
            </a:r>
            <a:r>
              <a:rPr lang="en-US" sz="2800" dirty="0" smtClean="0"/>
              <a:t> </a:t>
            </a:r>
            <a:r>
              <a:rPr lang="en-US" sz="2800" dirty="0" err="1" smtClean="0"/>
              <a:t>নিদৃষ্ট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তারিখে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তাদের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আর্থিক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সম্পর্কে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জানতে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চায়</a:t>
            </a:r>
            <a:r>
              <a:rPr lang="en-US" sz="2800" dirty="0" smtClean="0"/>
              <a:t>। এ </a:t>
            </a:r>
            <a:r>
              <a:rPr lang="en-US" sz="2800" dirty="0" err="1" smtClean="0"/>
              <a:t>আর্থিক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</a:t>
            </a:r>
            <a:r>
              <a:rPr lang="en-US" sz="2800" dirty="0" smtClean="0"/>
              <a:t> </a:t>
            </a:r>
            <a:r>
              <a:rPr lang="en-US" sz="2800" dirty="0" err="1" smtClean="0"/>
              <a:t>জানার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সম্পত্তি</a:t>
            </a:r>
            <a:r>
              <a:rPr lang="en-US" sz="2800" dirty="0" smtClean="0"/>
              <a:t> ও </a:t>
            </a:r>
            <a:r>
              <a:rPr lang="en-US" sz="2800" dirty="0" err="1" smtClean="0"/>
              <a:t>দায়ের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সংবিলিত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প্রস্তুত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, </a:t>
            </a:r>
            <a:r>
              <a:rPr lang="en-US" sz="2800" dirty="0" err="1" smtClean="0"/>
              <a:t>তার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নাম</a:t>
            </a:r>
            <a:r>
              <a:rPr lang="en-US" sz="2800" dirty="0" smtClean="0"/>
              <a:t> </a:t>
            </a:r>
            <a:r>
              <a:rPr lang="en-US" sz="2800" dirty="0" err="1" smtClean="0"/>
              <a:t>আর্থিক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। </a:t>
            </a:r>
            <a:r>
              <a:rPr lang="en-US" sz="2800" dirty="0" err="1" smtClean="0"/>
              <a:t>আর্থিক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প্রতিষ্ঠান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পরিচালনার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জন্য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</a:t>
            </a:r>
            <a:r>
              <a:rPr lang="en-US" sz="2800" dirty="0" smtClean="0"/>
              <a:t> ও </a:t>
            </a:r>
            <a:r>
              <a:rPr lang="en-US" sz="2800" dirty="0" err="1" smtClean="0"/>
              <a:t>দায়ের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প্রদর্শন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করে</a:t>
            </a:r>
            <a:r>
              <a:rPr lang="en-US" sz="2800" dirty="0" smtClean="0"/>
              <a:t>।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সিইউএফএল</a:t>
            </a:r>
            <a:r>
              <a:rPr lang="en-US" sz="2400" dirty="0" smtClean="0"/>
              <a:t> </a:t>
            </a:r>
            <a:r>
              <a:rPr lang="en-US" sz="2400" dirty="0" err="1" smtClean="0"/>
              <a:t>অফিসার্স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ক্লাবে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err="1" smtClean="0"/>
              <a:t>আর্থিক</a:t>
            </a:r>
            <a:r>
              <a:rPr lang="en-US" sz="2000" dirty="0" smtClean="0"/>
              <a:t> </a:t>
            </a:r>
            <a:r>
              <a:rPr lang="en-US" sz="2000" dirty="0" err="1" smtClean="0"/>
              <a:t>অবস্থার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বিবরণী</a:t>
            </a:r>
            <a:endParaRPr lang="en-US" sz="2000" dirty="0" smtClean="0"/>
          </a:p>
          <a:p>
            <a:pPr algn="ctr"/>
            <a:r>
              <a:rPr lang="en-US" sz="2000" dirty="0" smtClean="0"/>
              <a:t>২০১৯ </a:t>
            </a:r>
            <a:r>
              <a:rPr lang="en-US" sz="2000" dirty="0" err="1" smtClean="0"/>
              <a:t>সালের</a:t>
            </a:r>
            <a:r>
              <a:rPr lang="en-US" sz="2000" dirty="0" smtClean="0"/>
              <a:t> ৩১ </a:t>
            </a:r>
            <a:r>
              <a:rPr lang="en-US" sz="2000" dirty="0" err="1" smtClean="0"/>
              <a:t>ডিসেম্বর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তারিখে</a:t>
            </a: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1371600"/>
          <a:ext cx="7848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38800"/>
                <a:gridCol w="11430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সম্পদসমূহ</a:t>
                      </a:r>
                      <a:r>
                        <a:rPr lang="en-US" dirty="0" smtClean="0"/>
                        <a:t>:</a:t>
                      </a:r>
                    </a:p>
                    <a:p>
                      <a:pPr algn="ctr"/>
                      <a:r>
                        <a:rPr lang="en-US" dirty="0" err="1" smtClean="0"/>
                        <a:t>চলতি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সম্পদ</a:t>
                      </a:r>
                      <a:r>
                        <a:rPr lang="en-US" dirty="0" smtClean="0"/>
                        <a:t>:</a:t>
                      </a:r>
                    </a:p>
                    <a:p>
                      <a:r>
                        <a:rPr lang="en-US" baseline="0" dirty="0" err="1" smtClean="0"/>
                        <a:t>হাতে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নগদ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অনাদায়ী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চাঁদা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মোট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চলতি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সম্পদ</a:t>
                      </a:r>
                      <a:endParaRPr lang="en-US" baseline="0" dirty="0" smtClean="0"/>
                    </a:p>
                    <a:p>
                      <a:pPr algn="l"/>
                      <a:r>
                        <a:rPr lang="en-US" baseline="0" dirty="0" err="1" smtClean="0"/>
                        <a:t>স্থায়ী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সম্পদ</a:t>
                      </a:r>
                      <a:r>
                        <a:rPr lang="en-US" baseline="0" dirty="0" smtClean="0"/>
                        <a:t>:</a:t>
                      </a:r>
                    </a:p>
                    <a:p>
                      <a:pPr algn="l"/>
                      <a:r>
                        <a:rPr lang="en-US" baseline="0" dirty="0" err="1" smtClean="0"/>
                        <a:t>আসবাবপত্র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err="1" smtClean="0"/>
                        <a:t>মোট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সম্পদ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err="1" smtClean="0"/>
                        <a:t>দায়</a:t>
                      </a:r>
                      <a:r>
                        <a:rPr lang="en-US" baseline="0" dirty="0" smtClean="0"/>
                        <a:t> ও </a:t>
                      </a:r>
                      <a:r>
                        <a:rPr lang="en-US" baseline="0" dirty="0" err="1" smtClean="0"/>
                        <a:t>মূলধন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তহবিল</a:t>
                      </a:r>
                      <a:endParaRPr lang="en-US" baseline="0" dirty="0" smtClean="0"/>
                    </a:p>
                    <a:p>
                      <a:pPr algn="l"/>
                      <a:r>
                        <a:rPr lang="en-US" baseline="0" dirty="0" err="1" smtClean="0"/>
                        <a:t>চলতি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দায়</a:t>
                      </a:r>
                      <a:r>
                        <a:rPr lang="en-US" baseline="0" dirty="0" smtClean="0"/>
                        <a:t>:</a:t>
                      </a:r>
                    </a:p>
                    <a:p>
                      <a:pPr algn="l"/>
                      <a:r>
                        <a:rPr lang="en-US" baseline="0" dirty="0" err="1" smtClean="0"/>
                        <a:t>অগ্রিম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চাঁদা</a:t>
                      </a:r>
                      <a:endParaRPr lang="en-US" baseline="0" dirty="0" smtClean="0"/>
                    </a:p>
                    <a:p>
                      <a:pPr algn="l"/>
                      <a:r>
                        <a:rPr lang="en-US" baseline="0" dirty="0" err="1" smtClean="0"/>
                        <a:t>বকেয়া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বেতন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err="1" smtClean="0"/>
                        <a:t>মোট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চলতি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দায়</a:t>
                      </a:r>
                      <a:endParaRPr lang="en-US" baseline="0" dirty="0" smtClean="0"/>
                    </a:p>
                    <a:p>
                      <a:pPr algn="l"/>
                      <a:r>
                        <a:rPr lang="en-US" baseline="0" dirty="0" err="1" smtClean="0"/>
                        <a:t>প্রারম্ভিক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মূলধন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তহবিল</a:t>
                      </a:r>
                      <a:endParaRPr lang="en-US" baseline="0" dirty="0" smtClean="0"/>
                    </a:p>
                    <a:p>
                      <a:pPr algn="l"/>
                      <a:r>
                        <a:rPr lang="en-US" baseline="0" dirty="0" err="1" smtClean="0"/>
                        <a:t>যোগ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aseline="0" dirty="0" err="1" smtClean="0"/>
                        <a:t>ব্যয়াতিরিক্ত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আয়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err="1" smtClean="0"/>
                        <a:t>মোট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মূলধন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তহবিল</a:t>
                      </a:r>
                      <a:endParaRPr lang="en-US" baseline="0" dirty="0" smtClean="0"/>
                    </a:p>
                    <a:p>
                      <a:pPr algn="ctr"/>
                      <a:r>
                        <a:rPr lang="en-US" baseline="0" dirty="0" err="1" smtClean="0"/>
                        <a:t>মোট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দায়</a:t>
                      </a:r>
                      <a:r>
                        <a:rPr lang="en-US" baseline="0" dirty="0" smtClean="0"/>
                        <a:t> ও </a:t>
                      </a:r>
                      <a:r>
                        <a:rPr lang="en-US" baseline="0" dirty="0" err="1" smtClean="0"/>
                        <a:t>মূলধন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তহবিল</a:t>
                      </a:r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৯,৭৫০</a:t>
                      </a:r>
                    </a:p>
                    <a:p>
                      <a:pPr algn="r"/>
                      <a:r>
                        <a:rPr lang="en-US" u="sng" dirty="0" smtClean="0"/>
                        <a:t>১,৭৫০</a:t>
                      </a:r>
                    </a:p>
                    <a:p>
                      <a:pPr algn="r"/>
                      <a:endParaRPr lang="en-US" u="none" dirty="0" smtClean="0"/>
                    </a:p>
                    <a:p>
                      <a:pPr algn="r"/>
                      <a:endParaRPr lang="en-US" u="none" dirty="0" smtClean="0"/>
                    </a:p>
                    <a:p>
                      <a:pPr algn="r"/>
                      <a:endParaRPr lang="en-US" u="none" dirty="0" smtClean="0"/>
                    </a:p>
                    <a:p>
                      <a:pPr algn="r"/>
                      <a:endParaRPr lang="en-US" u="none" dirty="0" smtClean="0"/>
                    </a:p>
                    <a:p>
                      <a:pPr algn="r"/>
                      <a:endParaRPr lang="en-US" u="none" dirty="0" smtClean="0"/>
                    </a:p>
                    <a:p>
                      <a:pPr algn="r"/>
                      <a:endParaRPr lang="en-US" u="none" dirty="0" smtClean="0"/>
                    </a:p>
                    <a:p>
                      <a:pPr algn="r"/>
                      <a:r>
                        <a:rPr lang="en-US" u="none" dirty="0" smtClean="0"/>
                        <a:t>১,২৫০</a:t>
                      </a:r>
                    </a:p>
                    <a:p>
                      <a:pPr algn="r"/>
                      <a:r>
                        <a:rPr lang="en-US" u="sng" dirty="0" smtClean="0"/>
                        <a:t>৩,৮৫০</a:t>
                      </a:r>
                    </a:p>
                    <a:p>
                      <a:pPr algn="r"/>
                      <a:endParaRPr lang="en-US" u="none" dirty="0" smtClean="0"/>
                    </a:p>
                    <a:p>
                      <a:pPr algn="r"/>
                      <a:r>
                        <a:rPr lang="en-US" u="none" dirty="0" smtClean="0"/>
                        <a:t>১৩,৮০০</a:t>
                      </a:r>
                    </a:p>
                    <a:p>
                      <a:pPr algn="r"/>
                      <a:r>
                        <a:rPr lang="en-US" u="sng" dirty="0" smtClean="0"/>
                        <a:t>১০০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১১,৫০০</a:t>
                      </a:r>
                    </a:p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u="sng" dirty="0" smtClean="0"/>
                        <a:t>৭,৫০০</a:t>
                      </a:r>
                    </a:p>
                    <a:p>
                      <a:pPr algn="r"/>
                      <a:r>
                        <a:rPr lang="en-US" u="sng" strike="noStrike" dirty="0" smtClean="0"/>
                        <a:t>১৯,০০০</a:t>
                      </a:r>
                    </a:p>
                    <a:p>
                      <a:pPr algn="r"/>
                      <a:endParaRPr lang="en-US" u="none" strike="noStrike" dirty="0" smtClean="0"/>
                    </a:p>
                    <a:p>
                      <a:pPr algn="r"/>
                      <a:endParaRPr lang="en-US" u="none" strike="noStrike" dirty="0" smtClean="0"/>
                    </a:p>
                    <a:p>
                      <a:pPr algn="r"/>
                      <a:endParaRPr lang="en-US" u="none" strike="noStrike" dirty="0" smtClean="0"/>
                    </a:p>
                    <a:p>
                      <a:pPr algn="r"/>
                      <a:endParaRPr lang="en-US" u="none" strike="noStrike" dirty="0" smtClean="0"/>
                    </a:p>
                    <a:p>
                      <a:pPr algn="r"/>
                      <a:r>
                        <a:rPr lang="en-US" u="none" strike="noStrike" dirty="0" smtClean="0"/>
                        <a:t>৫,১০০</a:t>
                      </a:r>
                    </a:p>
                    <a:p>
                      <a:pPr algn="r"/>
                      <a:endParaRPr lang="en-US" u="none" strike="noStrike" dirty="0" smtClean="0"/>
                    </a:p>
                    <a:p>
                      <a:pPr algn="r"/>
                      <a:endParaRPr lang="en-US" u="none" strike="noStrike" dirty="0" smtClean="0"/>
                    </a:p>
                    <a:p>
                      <a:pPr algn="r"/>
                      <a:r>
                        <a:rPr lang="en-US" u="sng" strike="noStrike" dirty="0" smtClean="0"/>
                        <a:t>১৩,৯০০</a:t>
                      </a:r>
                    </a:p>
                    <a:p>
                      <a:pPr algn="r"/>
                      <a:r>
                        <a:rPr lang="en-US" u="sng" strike="noStrike" dirty="0" smtClean="0"/>
                        <a:t>১৯,০০০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685802"/>
            <a:ext cx="807720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দলীয়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8077200" cy="4546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প্রাপ্তি</a:t>
            </a:r>
            <a:r>
              <a:rPr lang="en-US" sz="2800" dirty="0" smtClean="0"/>
              <a:t> ও </a:t>
            </a:r>
            <a:r>
              <a:rPr lang="en-US" sz="2800" dirty="0" err="1" smtClean="0"/>
              <a:t>প্রদান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আয়</a:t>
            </a:r>
            <a:r>
              <a:rPr lang="en-US" sz="2800" dirty="0" err="1" smtClean="0"/>
              <a:t>-ব্যয়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আয়-ব্যয়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হিসাবসমূহ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অন্তর্ভুক্ত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আর্থিক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আর্থিক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হিসাবসমূহ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অন্তর্ভুক্ত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960608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685802"/>
            <a:ext cx="8077200" cy="58477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শিখন</a:t>
            </a:r>
            <a:r>
              <a:rPr lang="en-US" sz="3200" dirty="0" smtClean="0"/>
              <a:t> </a:t>
            </a:r>
            <a:r>
              <a:rPr lang="en-US" sz="3200" dirty="0" err="1" smtClean="0"/>
              <a:t>মূল্যায়ন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8077200" cy="4546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প্রাপ্তি</a:t>
            </a:r>
            <a:r>
              <a:rPr lang="en-US" sz="2800" dirty="0" smtClean="0"/>
              <a:t> ও </a:t>
            </a:r>
            <a:r>
              <a:rPr lang="en-US" sz="2800" dirty="0" err="1" smtClean="0"/>
              <a:t>প্রদান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আয়</a:t>
            </a:r>
            <a:r>
              <a:rPr lang="en-US" sz="2800" dirty="0" err="1" smtClean="0"/>
              <a:t>-ব্যয়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আয়-ব্যয়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হিসাবসমূহ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অন্তর্ভুক্ত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আর্থিক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আর্থিক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হিসাবসমূহ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অন্তর্ভুক্ত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53621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85802"/>
            <a:ext cx="7848600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বাড়ির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কাজ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524000"/>
            <a:ext cx="8077200" cy="4546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প্রাপ্তি</a:t>
            </a:r>
            <a:r>
              <a:rPr lang="en-US" sz="2800" dirty="0" smtClean="0"/>
              <a:t> ও </a:t>
            </a:r>
            <a:r>
              <a:rPr lang="en-US" sz="2800" dirty="0" err="1" smtClean="0"/>
              <a:t>প্রদান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আয়</a:t>
            </a:r>
            <a:r>
              <a:rPr lang="en-US" sz="2800" dirty="0" err="1" smtClean="0"/>
              <a:t>-ব্যয়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?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আয়-ব্যয়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হিসাবসমূহ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অন্তর্ভুক্ত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আর্থিক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 </a:t>
            </a:r>
            <a:r>
              <a:rPr lang="en-US" sz="2800" dirty="0" err="1" smtClean="0"/>
              <a:t>কাকে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?</a:t>
            </a:r>
            <a:endParaRPr lang="en-US" sz="28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আর্থিক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হিসাবসমূহ</a:t>
            </a:r>
            <a:r>
              <a:rPr lang="en-US" sz="2800" dirty="0" smtClean="0"/>
              <a:t> </a:t>
            </a:r>
            <a:r>
              <a:rPr lang="en-US" sz="2800" dirty="0" err="1" smtClean="0"/>
              <a:t>অন্তর্ভুক্ত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?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16904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838202"/>
            <a:ext cx="7010400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বুক</a:t>
            </a:r>
            <a:r>
              <a:rPr lang="en-US" sz="3600" dirty="0" smtClean="0"/>
              <a:t> </a:t>
            </a:r>
            <a:r>
              <a:rPr lang="en-US" sz="3600" dirty="0" err="1" smtClean="0"/>
              <a:t>রেফারেন্স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19812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১. </a:t>
            </a:r>
            <a:r>
              <a:rPr lang="en-US" sz="3200" dirty="0" err="1" smtClean="0"/>
              <a:t>উচ্চ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মাধ্যমিক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হিসাববিজ্ঞান</a:t>
            </a:r>
            <a:r>
              <a:rPr lang="en-US" sz="3200" dirty="0" smtClean="0"/>
              <a:t> ১ম </a:t>
            </a:r>
            <a:r>
              <a:rPr lang="en-US" sz="3200" dirty="0" err="1" smtClean="0"/>
              <a:t>পত্র</a:t>
            </a:r>
            <a:endParaRPr lang="en-US" sz="3200" dirty="0" smtClean="0"/>
          </a:p>
          <a:p>
            <a:pPr algn="r"/>
            <a:r>
              <a:rPr lang="en-US" sz="3200" dirty="0" err="1" smtClean="0"/>
              <a:t>অক্ষরপত্র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প্রকাশনী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3886200"/>
            <a:ext cx="693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২. </a:t>
            </a:r>
            <a:r>
              <a:rPr lang="en-US" sz="3200" dirty="0" err="1" smtClean="0"/>
              <a:t>উচ্চ</a:t>
            </a:r>
            <a:r>
              <a:rPr lang="en-US" sz="3200" dirty="0" smtClean="0"/>
              <a:t> </a:t>
            </a:r>
            <a:r>
              <a:rPr lang="en-US" sz="3200" dirty="0" err="1" smtClean="0"/>
              <a:t>মাধ্যমিক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হিসাববিজ্ঞান</a:t>
            </a:r>
            <a:r>
              <a:rPr lang="en-US" sz="3200" dirty="0" smtClean="0"/>
              <a:t> ১ম </a:t>
            </a:r>
            <a:r>
              <a:rPr lang="en-US" sz="3200" dirty="0" err="1" smtClean="0"/>
              <a:t>পত্র</a:t>
            </a:r>
            <a:endParaRPr lang="en-US" sz="3200" dirty="0" smtClean="0"/>
          </a:p>
          <a:p>
            <a:pPr algn="r"/>
            <a:r>
              <a:rPr lang="en-US" sz="3200" dirty="0" err="1" smtClean="0"/>
              <a:t>লেকচার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পাবলিকেশন্স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97319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914400"/>
            <a:ext cx="77724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শিক্ষক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পরিচিতি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685800" y="2514600"/>
            <a:ext cx="7772400" cy="2964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আবুসাঈদ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মো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.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আশরাফুল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ইসলাম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প্রভাষক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হিসাববিজ্ঞান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চিটাগাং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ইউরিয়া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ফার্টিলাইজার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লি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.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রাংগাদিয়া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আনোয়ারা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চট্টগ্রাম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যোগাগযোগ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০১৭২১৪৫৮৪২৮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6080" y="2904744"/>
            <a:ext cx="1417320" cy="181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450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979005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ধন্যবাদ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374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914400" y="2143542"/>
          <a:ext cx="7391400" cy="2123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697931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0"/>
            <a:ext cx="8001000" cy="10772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আজকের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অব্যবসায়ী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প্রতিষ্ঠান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আর্থিক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বিবরণীর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অংশসমূহ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 descr="CUFL Colle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609600"/>
            <a:ext cx="57912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603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070318"/>
            <a:ext cx="7239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অধ্যায়-০১</a:t>
            </a:r>
          </a:p>
          <a:p>
            <a:pPr algn="ctr"/>
            <a:endParaRPr lang="en-US" sz="3600" dirty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অব্যবসায়ী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প্রতিষ্ঠানের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হিসাব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2239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077200" cy="70788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শিখনফল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cs typeface="SutonnyMJ" pitchFamily="2" charset="0"/>
              </a:rPr>
              <a:t>(Learning Outcomes)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739847"/>
            <a:ext cx="7848600" cy="3685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এই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পাঠ</a:t>
            </a:r>
            <a:r>
              <a:rPr lang="en-US" sz="2800" dirty="0" smtClean="0"/>
              <a:t> </a:t>
            </a:r>
            <a:r>
              <a:rPr lang="en-US" sz="2800" dirty="0" err="1" smtClean="0"/>
              <a:t>শেষে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শিক্ষার্থীগণ</a:t>
            </a:r>
            <a:r>
              <a:rPr lang="en-US" sz="2800" dirty="0" smtClean="0"/>
              <a:t> –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অব্যবসায়ী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প্রতিষ্ঠানের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প্রাপ্তি</a:t>
            </a:r>
            <a:r>
              <a:rPr lang="en-US" sz="2800" dirty="0" smtClean="0"/>
              <a:t> ও </a:t>
            </a:r>
            <a:r>
              <a:rPr lang="en-US" sz="2800" dirty="0" err="1" smtClean="0"/>
              <a:t>প্রদান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হিসাব</a:t>
            </a:r>
            <a:r>
              <a:rPr lang="en-US" sz="2800" dirty="0" smtClean="0"/>
              <a:t> </a:t>
            </a:r>
            <a:r>
              <a:rPr lang="en-US" sz="2800" dirty="0" err="1" smtClean="0"/>
              <a:t>বর্ণনা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পারেবে</a:t>
            </a:r>
            <a:r>
              <a:rPr lang="en-US" sz="2800" dirty="0" smtClean="0"/>
              <a:t>।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অব্যবসায়ী</a:t>
            </a:r>
            <a:r>
              <a:rPr lang="en-US" sz="2800" dirty="0" smtClean="0"/>
              <a:t> </a:t>
            </a:r>
            <a:r>
              <a:rPr lang="en-US" sz="2800" dirty="0" err="1" smtClean="0"/>
              <a:t>প্রতিষ্ঠানের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আয়-ব্যয়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 </a:t>
            </a:r>
            <a:r>
              <a:rPr lang="en-US" sz="2800" dirty="0" err="1" smtClean="0"/>
              <a:t>বর্ণনা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পারবে</a:t>
            </a:r>
            <a:r>
              <a:rPr lang="en-US" sz="2800" dirty="0" smtClean="0"/>
              <a:t>।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sz="2800" dirty="0" smtClean="0"/>
              <a:t> </a:t>
            </a:r>
            <a:r>
              <a:rPr lang="en-US" sz="2800" dirty="0" err="1" smtClean="0"/>
              <a:t>আর্থিক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বিবরণী</a:t>
            </a:r>
            <a:r>
              <a:rPr lang="en-US" sz="2800" dirty="0" smtClean="0"/>
              <a:t> </a:t>
            </a:r>
            <a:r>
              <a:rPr lang="en-US" sz="2800" dirty="0" err="1" smtClean="0"/>
              <a:t>ব্যাখ্যা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পারেবে</a:t>
            </a:r>
            <a:r>
              <a:rPr lang="en-US" sz="2800" dirty="0" smtClean="0"/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347688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571685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স্কুল</a:t>
            </a:r>
            <a:r>
              <a:rPr lang="en-US" sz="2400" dirty="0" smtClean="0"/>
              <a:t>, </a:t>
            </a:r>
            <a:r>
              <a:rPr lang="en-US" sz="2400" dirty="0" err="1" smtClean="0"/>
              <a:t>কলেজ</a:t>
            </a:r>
            <a:r>
              <a:rPr lang="en-US" sz="2400" dirty="0" smtClean="0"/>
              <a:t>, </a:t>
            </a:r>
            <a:r>
              <a:rPr lang="en-US" sz="2400" dirty="0" err="1" smtClean="0"/>
              <a:t>হাসপাতাল</a:t>
            </a:r>
            <a:r>
              <a:rPr lang="en-US" sz="2400" dirty="0" smtClean="0"/>
              <a:t>, </a:t>
            </a:r>
            <a:r>
              <a:rPr lang="en-US" sz="2400" dirty="0" err="1" smtClean="0"/>
              <a:t>ক্লাব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ইত্যাদি</a:t>
            </a:r>
            <a:r>
              <a:rPr lang="en-US" sz="2400" dirty="0" smtClean="0"/>
              <a:t> </a:t>
            </a:r>
            <a:r>
              <a:rPr lang="en-US" sz="2400" dirty="0" err="1" smtClean="0"/>
              <a:t>অব্যবসায়ী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প্রতিষ্ঠানগুলো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তাদের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দৈনন্দিন</a:t>
            </a:r>
            <a:r>
              <a:rPr lang="en-US" sz="2400" dirty="0" smtClean="0"/>
              <a:t> </a:t>
            </a:r>
            <a:r>
              <a:rPr lang="en-US" sz="2400" dirty="0" err="1" smtClean="0"/>
              <a:t>নগদ</a:t>
            </a:r>
            <a:r>
              <a:rPr lang="en-US" sz="2400" dirty="0" smtClean="0"/>
              <a:t> </a:t>
            </a:r>
            <a:r>
              <a:rPr lang="en-US" sz="2400" dirty="0" err="1" smtClean="0"/>
              <a:t>লেনদেনের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সংরক্ষিত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বছর</a:t>
            </a:r>
            <a:r>
              <a:rPr lang="en-US" sz="2400" dirty="0" smtClean="0"/>
              <a:t> </a:t>
            </a:r>
            <a:r>
              <a:rPr lang="en-US" sz="2400" dirty="0" err="1" smtClean="0"/>
              <a:t>শেষে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শ্রেণিবদ্ধভাবে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সংক্ষিপ্তাকারে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যে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প্রস্তুত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তাকে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প্রাপ্তি</a:t>
            </a:r>
            <a:r>
              <a:rPr lang="en-US" sz="2400" dirty="0" smtClean="0"/>
              <a:t> ও </a:t>
            </a:r>
            <a:r>
              <a:rPr lang="en-US" sz="2400" dirty="0" err="1" smtClean="0"/>
              <a:t>প্রদান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বলে</a:t>
            </a:r>
            <a:r>
              <a:rPr lang="en-US" sz="2400" dirty="0" smtClean="0"/>
              <a:t>। </a:t>
            </a:r>
            <a:endParaRPr lang="en-US" sz="2400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প্রাপ্তি</a:t>
            </a:r>
            <a:r>
              <a:rPr lang="en-US" sz="2400" dirty="0" smtClean="0"/>
              <a:t> </a:t>
            </a:r>
            <a:r>
              <a:rPr lang="en-US" sz="2400" dirty="0" smtClean="0"/>
              <a:t>ও </a:t>
            </a:r>
            <a:r>
              <a:rPr lang="en-US" sz="2400" dirty="0" err="1" smtClean="0"/>
              <a:t>প্রদান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ব্যবসায়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প্রতিষ্ঠানের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নগদান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বইয়ের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অনুরূপ</a:t>
            </a:r>
            <a:r>
              <a:rPr lang="en-US" sz="2400" dirty="0" smtClean="0"/>
              <a:t>; </a:t>
            </a:r>
            <a:r>
              <a:rPr lang="en-US" sz="2400" dirty="0" err="1" smtClean="0"/>
              <a:t>কিন্তু</a:t>
            </a:r>
            <a:r>
              <a:rPr lang="en-US" sz="2400" dirty="0" smtClean="0"/>
              <a:t> </a:t>
            </a:r>
            <a:r>
              <a:rPr lang="en-US" sz="2400" dirty="0" err="1" smtClean="0"/>
              <a:t>এটি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নগদান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বই</a:t>
            </a:r>
            <a:r>
              <a:rPr lang="en-US" sz="2400" dirty="0" smtClean="0"/>
              <a:t> </a:t>
            </a:r>
            <a:r>
              <a:rPr lang="en-US" sz="2400" dirty="0" err="1" smtClean="0"/>
              <a:t>নয়</a:t>
            </a:r>
            <a:r>
              <a:rPr lang="en-US" sz="2400" dirty="0" smtClean="0"/>
              <a:t>। </a:t>
            </a:r>
            <a:endParaRPr lang="en-US" sz="2400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err="1" smtClean="0"/>
              <a:t>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ধরণের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প্রাপ্তি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ডেবিট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পাশে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ধরণের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ক্রেডিট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পাশে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হিসাবভুক্ত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685802"/>
            <a:ext cx="8382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/>
              <a:t>প্রাপ্তি</a:t>
            </a:r>
            <a:r>
              <a:rPr lang="en-US" sz="3200" b="1" dirty="0" smtClean="0"/>
              <a:t> ও </a:t>
            </a:r>
            <a:r>
              <a:rPr lang="en-US" sz="3200" b="1" dirty="0" err="1" smtClean="0"/>
              <a:t>প্রদান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হিসাব</a:t>
            </a:r>
            <a:r>
              <a:rPr lang="en-US" sz="3200" b="1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522857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405825"/>
            <a:ext cx="7696200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প্রাপ্তি</a:t>
            </a:r>
            <a:r>
              <a:rPr lang="en-US" sz="3200" dirty="0" smtClean="0"/>
              <a:t> ও </a:t>
            </a:r>
            <a:r>
              <a:rPr lang="en-US" sz="3200" dirty="0" err="1" smtClean="0"/>
              <a:t>প্রদান</a:t>
            </a:r>
            <a:r>
              <a:rPr lang="en-US" sz="3200" dirty="0" smtClean="0"/>
              <a:t> </a:t>
            </a:r>
            <a:r>
              <a:rPr lang="en-US" sz="3200" dirty="0" err="1" smtClean="0"/>
              <a:t>হিসাব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প্রস্তুত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প্রণালি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1305982"/>
            <a:ext cx="76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err="1" smtClean="0"/>
              <a:t>প্রাপ্তি</a:t>
            </a:r>
            <a:r>
              <a:rPr lang="en-US" sz="2400" dirty="0" smtClean="0"/>
              <a:t> ও </a:t>
            </a:r>
            <a:r>
              <a:rPr lang="en-US" sz="2400" dirty="0" err="1" smtClean="0"/>
              <a:t>প্রদান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হিসাবের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জন্য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চার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কলাম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বিশিষ্ট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একটি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ছক</a:t>
            </a:r>
            <a:r>
              <a:rPr lang="en-US" sz="2400" dirty="0" smtClean="0"/>
              <a:t> </a:t>
            </a:r>
            <a:r>
              <a:rPr lang="en-US" sz="2400" dirty="0" err="1" smtClean="0"/>
              <a:t>আঁকতে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, </a:t>
            </a:r>
            <a:r>
              <a:rPr lang="en-US" sz="2400" dirty="0" err="1" smtClean="0"/>
              <a:t>যেখানে</a:t>
            </a:r>
            <a:r>
              <a:rPr lang="en-US" sz="2400" dirty="0" smtClean="0"/>
              <a:t> </a:t>
            </a:r>
            <a:r>
              <a:rPr lang="en-US" sz="2400" dirty="0" err="1" smtClean="0"/>
              <a:t>ডেবিট</a:t>
            </a:r>
            <a:r>
              <a:rPr lang="en-US" sz="2400" dirty="0" smtClean="0"/>
              <a:t> ও </a:t>
            </a:r>
            <a:r>
              <a:rPr lang="en-US" sz="2400" dirty="0" err="1" smtClean="0"/>
              <a:t>ক্রেডিট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অংশ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থাকবে</a:t>
            </a:r>
            <a:r>
              <a:rPr lang="en-US" sz="2400" dirty="0" smtClean="0"/>
              <a:t>। </a:t>
            </a:r>
            <a:r>
              <a:rPr lang="en-US" sz="2400" dirty="0" err="1" smtClean="0"/>
              <a:t>ডেবিট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ঘর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</a:t>
            </a:r>
            <a:r>
              <a:rPr lang="en-US" sz="2400" dirty="0" smtClean="0"/>
              <a:t> ‘</a:t>
            </a:r>
            <a:r>
              <a:rPr lang="en-US" sz="2400" dirty="0" err="1" smtClean="0"/>
              <a:t>প্রাপ্তি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সমূহ</a:t>
            </a:r>
            <a:r>
              <a:rPr lang="en-US" sz="2400" dirty="0" smtClean="0"/>
              <a:t>’ ও ‘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’। </a:t>
            </a:r>
            <a:r>
              <a:rPr lang="en-US" sz="2400" dirty="0" err="1" smtClean="0"/>
              <a:t>অনুরুপভাবে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ক্রেডিট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দুটি</a:t>
            </a:r>
            <a:r>
              <a:rPr lang="en-US" sz="2400" dirty="0" smtClean="0"/>
              <a:t> </a:t>
            </a:r>
            <a:r>
              <a:rPr lang="en-US" sz="2400" dirty="0" err="1" smtClean="0"/>
              <a:t>ঘর</a:t>
            </a:r>
            <a:r>
              <a:rPr lang="en-US" sz="2400" dirty="0" smtClean="0"/>
              <a:t> </a:t>
            </a:r>
            <a:r>
              <a:rPr lang="en-US" sz="2400" dirty="0" err="1" smtClean="0"/>
              <a:t>থাকে</a:t>
            </a:r>
            <a:r>
              <a:rPr lang="en-US" sz="2400" dirty="0" smtClean="0"/>
              <a:t> ‘</a:t>
            </a:r>
            <a:r>
              <a:rPr lang="en-US" sz="2400" dirty="0" err="1" smtClean="0"/>
              <a:t>প্রদানসমূহ</a:t>
            </a:r>
            <a:r>
              <a:rPr lang="en-US" sz="2400" dirty="0" smtClean="0"/>
              <a:t>’ ও ‘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’।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err="1" smtClean="0"/>
              <a:t>ছকের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উপরে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শিরোনাম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হিসেবে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প্রতিষ্ঠানের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নাম</a:t>
            </a:r>
            <a:r>
              <a:rPr lang="en-US" sz="2400" dirty="0" smtClean="0"/>
              <a:t>, </a:t>
            </a:r>
            <a:r>
              <a:rPr lang="en-US" sz="2400" dirty="0" err="1" smtClean="0"/>
              <a:t>হিসাব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শিরোনাম</a:t>
            </a:r>
            <a:r>
              <a:rPr lang="en-US" sz="2400" dirty="0" smtClean="0"/>
              <a:t> ও </a:t>
            </a:r>
            <a:r>
              <a:rPr lang="en-US" sz="2400" dirty="0" err="1" smtClean="0"/>
              <a:t>হিসাবকাল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।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err="1" smtClean="0"/>
              <a:t>ডেবট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পাশে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প্রথমেই</a:t>
            </a:r>
            <a:r>
              <a:rPr lang="en-US" sz="2400" dirty="0" smtClean="0"/>
              <a:t> </a:t>
            </a:r>
            <a:r>
              <a:rPr lang="en-US" sz="2400" dirty="0" err="1" smtClean="0"/>
              <a:t>নগদ</a:t>
            </a:r>
            <a:r>
              <a:rPr lang="en-US" sz="2400" dirty="0" smtClean="0"/>
              <a:t> </a:t>
            </a:r>
            <a:r>
              <a:rPr lang="en-US" sz="2400" dirty="0" err="1" smtClean="0"/>
              <a:t>তহবিল</a:t>
            </a:r>
            <a:r>
              <a:rPr lang="en-US" sz="2400" dirty="0" smtClean="0"/>
              <a:t> ও </a:t>
            </a:r>
            <a:r>
              <a:rPr lang="en-US" sz="2400" dirty="0" err="1" smtClean="0"/>
              <a:t>ব্যাংক</a:t>
            </a:r>
            <a:r>
              <a:rPr lang="en-US" sz="2400" dirty="0" smtClean="0"/>
              <a:t> </a:t>
            </a:r>
            <a:r>
              <a:rPr lang="en-US" sz="2400" dirty="0" err="1" smtClean="0"/>
              <a:t>জমার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চলতি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বছরের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প্রারম্ভিক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উদ্বৃত্ত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096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err="1" smtClean="0"/>
              <a:t>প্রাপ্তি</a:t>
            </a:r>
            <a:r>
              <a:rPr lang="en-US" sz="2400" dirty="0" smtClean="0"/>
              <a:t> ও </a:t>
            </a:r>
            <a:r>
              <a:rPr lang="en-US" sz="2400" dirty="0" err="1" smtClean="0"/>
              <a:t>প্রদান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হিসাবের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ডেবিট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পাশে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নগদ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প্রাপ্তিসমূহ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। </a:t>
            </a:r>
            <a:r>
              <a:rPr lang="en-US" sz="2400" dirty="0" err="1" smtClean="0"/>
              <a:t>এসব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প্রাপ্তি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মূলধন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জাতীয়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মুনাফা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জাতীয়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উভয়</a:t>
            </a:r>
            <a:r>
              <a:rPr lang="en-US" sz="2400" dirty="0" smtClean="0"/>
              <a:t> </a:t>
            </a:r>
            <a:r>
              <a:rPr lang="en-US" sz="2400" dirty="0" err="1" smtClean="0"/>
              <a:t>ধরনের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হতে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পারে।এমনিকি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প্রাপ্তিসমূহ</a:t>
            </a:r>
            <a:r>
              <a:rPr lang="en-US" sz="2400" dirty="0" smtClean="0"/>
              <a:t> </a:t>
            </a:r>
            <a:r>
              <a:rPr lang="en-US" sz="2400" dirty="0" err="1" smtClean="0"/>
              <a:t>নগদ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দাগকাটা</a:t>
            </a:r>
            <a:r>
              <a:rPr lang="en-US" sz="2400" dirty="0" smtClean="0"/>
              <a:t> </a:t>
            </a:r>
            <a:r>
              <a:rPr lang="en-US" sz="2400" dirty="0" err="1" smtClean="0"/>
              <a:t>চেক</a:t>
            </a:r>
            <a:r>
              <a:rPr lang="en-US" sz="2400" dirty="0" smtClean="0"/>
              <a:t> </a:t>
            </a:r>
            <a:r>
              <a:rPr lang="en-US" sz="2400" dirty="0" err="1" smtClean="0"/>
              <a:t>উভয়ের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মাধ্যমেই</a:t>
            </a:r>
            <a:r>
              <a:rPr lang="en-US" sz="2400" dirty="0" smtClean="0"/>
              <a:t> </a:t>
            </a:r>
            <a:r>
              <a:rPr lang="en-US" sz="2400" dirty="0" err="1" smtClean="0"/>
              <a:t>হতে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পারে</a:t>
            </a:r>
            <a:r>
              <a:rPr lang="en-US" sz="2400" dirty="0" smtClean="0"/>
              <a:t>।</a:t>
            </a:r>
          </a:p>
          <a:p>
            <a:pPr algn="just"/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err="1" smtClean="0"/>
              <a:t>প্রাপ্তি</a:t>
            </a:r>
            <a:r>
              <a:rPr lang="en-US" sz="2400" dirty="0" smtClean="0"/>
              <a:t> ও </a:t>
            </a:r>
            <a:r>
              <a:rPr lang="en-US" sz="2400" dirty="0" err="1" smtClean="0"/>
              <a:t>প্রদান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হিসাবের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ক্রেডিট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পাশে</a:t>
            </a:r>
            <a:r>
              <a:rPr lang="en-US" sz="2400" dirty="0" smtClean="0"/>
              <a:t> </a:t>
            </a:r>
            <a:r>
              <a:rPr lang="en-US" sz="2400" dirty="0" err="1" smtClean="0"/>
              <a:t>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প্রকার</a:t>
            </a:r>
            <a:r>
              <a:rPr lang="en-US" sz="2400" dirty="0" smtClean="0"/>
              <a:t> </a:t>
            </a:r>
            <a:r>
              <a:rPr lang="en-US" sz="2400" dirty="0" err="1" smtClean="0"/>
              <a:t>নগদ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প্রদানসমূহ</a:t>
            </a:r>
            <a:r>
              <a:rPr lang="en-US" sz="2400" dirty="0" smtClean="0"/>
              <a:t> </a:t>
            </a:r>
            <a:r>
              <a:rPr lang="en-US" sz="2400" dirty="0" err="1" smtClean="0"/>
              <a:t>লিখতে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। </a:t>
            </a:r>
            <a:r>
              <a:rPr lang="en-US" sz="2400" dirty="0" err="1" smtClean="0"/>
              <a:t>এসব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মূলধন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জাতীয়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মুনাফা</a:t>
            </a:r>
            <a:r>
              <a:rPr lang="en-US" sz="2400" dirty="0" smtClean="0"/>
              <a:t> </a:t>
            </a:r>
            <a:r>
              <a:rPr lang="en-US" sz="2400" dirty="0" err="1" smtClean="0"/>
              <a:t>জাতীয়</a:t>
            </a:r>
            <a:r>
              <a:rPr lang="en-US" sz="2400" dirty="0" smtClean="0"/>
              <a:t> </a:t>
            </a:r>
            <a:r>
              <a:rPr lang="en-US" sz="2400" dirty="0" err="1" smtClean="0"/>
              <a:t>উভয়</a:t>
            </a:r>
            <a:r>
              <a:rPr lang="en-US" sz="2400" dirty="0" smtClean="0"/>
              <a:t> </a:t>
            </a:r>
            <a:r>
              <a:rPr lang="en-US" sz="2400" dirty="0" err="1" smtClean="0"/>
              <a:t>ধরনের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হতে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পারে</a:t>
            </a:r>
            <a:r>
              <a:rPr lang="en-US" sz="2400" dirty="0" smtClean="0"/>
              <a:t>। </a:t>
            </a:r>
            <a:r>
              <a:rPr lang="en-US" sz="2400" dirty="0" err="1" smtClean="0"/>
              <a:t>এমনকি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প্রদানসমূহ</a:t>
            </a:r>
            <a:r>
              <a:rPr lang="en-US" sz="2400" dirty="0" smtClean="0"/>
              <a:t> </a:t>
            </a:r>
            <a:r>
              <a:rPr lang="en-US" sz="2400" dirty="0" err="1" smtClean="0"/>
              <a:t>নগদ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চেক</a:t>
            </a:r>
            <a:r>
              <a:rPr lang="en-US" sz="2400" dirty="0" smtClean="0"/>
              <a:t> </a:t>
            </a:r>
            <a:r>
              <a:rPr lang="en-US" sz="2400" dirty="0" err="1" smtClean="0"/>
              <a:t>উভয়ের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মাধ্যমেই</a:t>
            </a:r>
            <a:r>
              <a:rPr lang="en-US" sz="2400" dirty="0" smtClean="0"/>
              <a:t> </a:t>
            </a:r>
            <a:r>
              <a:rPr lang="en-US" sz="2400" dirty="0" err="1" smtClean="0"/>
              <a:t>হতে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পারে</a:t>
            </a:r>
            <a:r>
              <a:rPr lang="en-US" sz="2400" dirty="0" smtClean="0"/>
              <a:t>।</a:t>
            </a:r>
          </a:p>
          <a:p>
            <a:pPr algn="just"/>
            <a:endParaRPr lang="en-US" sz="2400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400" dirty="0" smtClean="0"/>
              <a:t> </a:t>
            </a:r>
            <a:r>
              <a:rPr lang="en-US" sz="2400" dirty="0" err="1" smtClean="0"/>
              <a:t>সবশেষে</a:t>
            </a:r>
            <a:r>
              <a:rPr lang="en-US" sz="2400" dirty="0" smtClean="0"/>
              <a:t> </a:t>
            </a:r>
            <a:r>
              <a:rPr lang="en-US" sz="2400" dirty="0" err="1" smtClean="0"/>
              <a:t>ডেবিট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দিক</a:t>
            </a:r>
            <a:r>
              <a:rPr lang="en-US" sz="2400" dirty="0" smtClean="0"/>
              <a:t> ও </a:t>
            </a:r>
            <a:r>
              <a:rPr lang="en-US" sz="2400" dirty="0" err="1" smtClean="0"/>
              <a:t>ক্রেডিট</a:t>
            </a:r>
            <a:r>
              <a:rPr lang="en-US" sz="2400" dirty="0" smtClean="0"/>
              <a:t> </a:t>
            </a:r>
            <a:r>
              <a:rPr lang="en-US" sz="2400" dirty="0" err="1" smtClean="0"/>
              <a:t>দিকের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পার্থক্য</a:t>
            </a:r>
            <a:r>
              <a:rPr lang="en-US" sz="2400" dirty="0" smtClean="0"/>
              <a:t> (</a:t>
            </a:r>
            <a:r>
              <a:rPr lang="en-US" sz="2400" dirty="0" err="1" smtClean="0"/>
              <a:t>উদ্বৃত্ত</a:t>
            </a:r>
            <a:r>
              <a:rPr lang="en-US" sz="2400" dirty="0" smtClean="0"/>
              <a:t>) </a:t>
            </a:r>
            <a:r>
              <a:rPr lang="en-US" sz="2400" dirty="0" err="1" smtClean="0"/>
              <a:t>বের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হবে।এই</a:t>
            </a:r>
            <a:r>
              <a:rPr lang="en-US" sz="2400" dirty="0" smtClean="0"/>
              <a:t> </a:t>
            </a:r>
            <a:r>
              <a:rPr lang="en-US" sz="2400" dirty="0" err="1" smtClean="0"/>
              <a:t>হিসাবেরপার্থক্য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উদ্বৃত্ত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নির্দিষ্ট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সময়</a:t>
            </a:r>
            <a:r>
              <a:rPr lang="en-US" sz="2400" dirty="0" smtClean="0"/>
              <a:t> </a:t>
            </a:r>
            <a:r>
              <a:rPr lang="en-US" sz="2400" dirty="0" err="1" smtClean="0"/>
              <a:t>শেষে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নগদ</a:t>
            </a:r>
            <a:r>
              <a:rPr lang="en-US" sz="2400" dirty="0" smtClean="0"/>
              <a:t> </a:t>
            </a:r>
            <a:r>
              <a:rPr lang="en-US" sz="2400" dirty="0" err="1" smtClean="0"/>
              <a:t>তহবিলের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পরিমাণ</a:t>
            </a:r>
            <a:r>
              <a:rPr lang="en-US" sz="2400" dirty="0" smtClean="0"/>
              <a:t> </a:t>
            </a:r>
            <a:r>
              <a:rPr lang="en-US" sz="2400" dirty="0" err="1" smtClean="0"/>
              <a:t>নির্দেশ</a:t>
            </a:r>
            <a:r>
              <a:rPr lang="en-US" sz="2400" dirty="0" smtClean="0"/>
              <a:t> </a:t>
            </a:r>
            <a:r>
              <a:rPr lang="en-US" sz="2400" dirty="0" err="1" smtClean="0"/>
              <a:t>করে</a:t>
            </a:r>
            <a:r>
              <a:rPr lang="en-US" sz="2400" dirty="0" smtClean="0"/>
              <a:t>। এ </a:t>
            </a:r>
            <a:r>
              <a:rPr lang="en-US" sz="2400" dirty="0" err="1" smtClean="0"/>
              <a:t>হিসাব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সর্বদাই</a:t>
            </a:r>
            <a:r>
              <a:rPr lang="en-US" sz="2400" dirty="0" smtClean="0"/>
              <a:t> </a:t>
            </a:r>
            <a:r>
              <a:rPr lang="en-US" sz="2400" dirty="0" err="1" smtClean="0"/>
              <a:t>ডেবিট</a:t>
            </a:r>
            <a:r>
              <a:rPr lang="en-US" sz="2400" dirty="0" smtClean="0"/>
              <a:t> </a:t>
            </a:r>
            <a:r>
              <a:rPr lang="en-US" sz="2400" dirty="0" err="1" smtClean="0"/>
              <a:t>ব্যালেন্স</a:t>
            </a:r>
            <a:r>
              <a:rPr lang="en-US" sz="2400" dirty="0" smtClean="0"/>
              <a:t> </a:t>
            </a:r>
            <a:r>
              <a:rPr lang="en-US" sz="2400" dirty="0" err="1" smtClean="0"/>
              <a:t>হবে</a:t>
            </a:r>
            <a:r>
              <a:rPr lang="en-US" sz="2400" dirty="0" smtClean="0"/>
              <a:t>। </a:t>
            </a:r>
            <a:r>
              <a:rPr lang="en-US" sz="2400" dirty="0" err="1" smtClean="0"/>
              <a:t>কারণ</a:t>
            </a:r>
            <a:r>
              <a:rPr lang="en-US" sz="2400" dirty="0" smtClean="0"/>
              <a:t> </a:t>
            </a:r>
            <a:r>
              <a:rPr lang="en-US" sz="2400" dirty="0" err="1" smtClean="0"/>
              <a:t>নগদ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প্রাপ্ত</a:t>
            </a:r>
            <a:r>
              <a:rPr lang="en-US" sz="2400" dirty="0" smtClean="0"/>
              <a:t> </a:t>
            </a:r>
            <a:r>
              <a:rPr lang="en-US" sz="2400" dirty="0" err="1" smtClean="0"/>
              <a:t>টাকা</a:t>
            </a:r>
            <a:r>
              <a:rPr lang="en-US" sz="2400" dirty="0" smtClean="0"/>
              <a:t> </a:t>
            </a:r>
            <a:r>
              <a:rPr lang="en-US" sz="2400" dirty="0" err="1" smtClean="0"/>
              <a:t>থেকে</a:t>
            </a:r>
            <a:r>
              <a:rPr lang="en-US" sz="2400" dirty="0" smtClean="0"/>
              <a:t> </a:t>
            </a:r>
            <a:r>
              <a:rPr lang="en-US" sz="2400" dirty="0" err="1" smtClean="0"/>
              <a:t>কখনও</a:t>
            </a:r>
            <a:r>
              <a:rPr lang="en-US" sz="2400" dirty="0" smtClean="0"/>
              <a:t> </a:t>
            </a:r>
            <a:r>
              <a:rPr lang="en-US" sz="2400" dirty="0" err="1" smtClean="0"/>
              <a:t>খরচ</a:t>
            </a:r>
            <a:r>
              <a:rPr lang="en-US" sz="2400" dirty="0" smtClean="0"/>
              <a:t> </a:t>
            </a:r>
            <a:r>
              <a:rPr lang="en-US" sz="2400" dirty="0" err="1" smtClean="0"/>
              <a:t>বা</a:t>
            </a:r>
            <a:r>
              <a:rPr lang="en-US" sz="2400" dirty="0" smtClean="0"/>
              <a:t> </a:t>
            </a:r>
            <a:r>
              <a:rPr lang="en-US" sz="2400" dirty="0" err="1" smtClean="0"/>
              <a:t>প্রদান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বেশি</a:t>
            </a:r>
            <a:r>
              <a:rPr lang="en-US" sz="2400" dirty="0" smtClean="0"/>
              <a:t> </a:t>
            </a:r>
            <a:r>
              <a:rPr lang="en-US" sz="2400" dirty="0" err="1" smtClean="0"/>
              <a:t>হতে</a:t>
            </a:r>
            <a:r>
              <a:rPr lang="en-US" sz="2400" dirty="0" smtClean="0"/>
              <a:t> </a:t>
            </a:r>
            <a:r>
              <a:rPr lang="en-US" sz="2400" dirty="0" err="1" smtClean="0"/>
              <a:t>পারে</a:t>
            </a:r>
            <a:r>
              <a:rPr lang="en-US" sz="2400" dirty="0" smtClean="0"/>
              <a:t> </a:t>
            </a:r>
            <a:r>
              <a:rPr lang="en-US" sz="2400" dirty="0" err="1" smtClean="0"/>
              <a:t>না</a:t>
            </a:r>
            <a:r>
              <a:rPr lang="en-US" sz="2400" dirty="0" smtClean="0"/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864</Words>
  <Application>Microsoft Office PowerPoint</Application>
  <PresentationFormat>On-screen Show (4:3)</PresentationFormat>
  <Paragraphs>182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Owner</cp:lastModifiedBy>
  <cp:revision>96</cp:revision>
  <dcterms:created xsi:type="dcterms:W3CDTF">2006-08-16T00:00:00Z</dcterms:created>
  <dcterms:modified xsi:type="dcterms:W3CDTF">2020-04-05T18:42:27Z</dcterms:modified>
</cp:coreProperties>
</file>