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57" r:id="rId4"/>
    <p:sldId id="271" r:id="rId5"/>
    <p:sldId id="283" r:id="rId6"/>
    <p:sldId id="277" r:id="rId7"/>
    <p:sldId id="266" r:id="rId8"/>
    <p:sldId id="272" r:id="rId9"/>
    <p:sldId id="268" r:id="rId10"/>
    <p:sldId id="267" r:id="rId11"/>
    <p:sldId id="278" r:id="rId12"/>
    <p:sldId id="284" r:id="rId13"/>
    <p:sldId id="270" r:id="rId14"/>
    <p:sldId id="263" r:id="rId15"/>
    <p:sldId id="285" r:id="rId16"/>
    <p:sldId id="258" r:id="rId17"/>
    <p:sldId id="259" r:id="rId18"/>
    <p:sldId id="286" r:id="rId19"/>
    <p:sldId id="264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90052-E0AD-423C-9531-C85658DB9980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FC4FB-5943-4860-97AA-1EE55EBE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7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C4FB-5943-4860-97AA-1EE55EBEA4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1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5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6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6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1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3C46-8FEB-49B3-A7E4-10AE0A169F8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9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f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f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fif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8060" y="1300155"/>
            <a:ext cx="7471163" cy="2324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16600" b="1" dirty="0">
                <a:ln w="13462">
                  <a:solidFill>
                    <a:schemeClr val="bg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  <p:pic>
        <p:nvPicPr>
          <p:cNvPr id="11" name="Picture 10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9" y="606126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935" y="671674"/>
            <a:ext cx="823893" cy="922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" y="5730397"/>
            <a:ext cx="1587866" cy="9892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66" y="5708910"/>
            <a:ext cx="1705760" cy="9993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99" y="5718479"/>
            <a:ext cx="1709604" cy="9892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79" y="5726447"/>
            <a:ext cx="1694348" cy="9908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87" y="5722313"/>
            <a:ext cx="1835429" cy="10078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04" y="5731015"/>
            <a:ext cx="1726645" cy="9817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45" y="5728734"/>
            <a:ext cx="1671762" cy="1007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59248" y="3384833"/>
            <a:ext cx="1041468" cy="11934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45905" y="2416954"/>
            <a:ext cx="994364" cy="9521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0935642" y="4716694"/>
            <a:ext cx="1071945" cy="9922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0935658" y="2546190"/>
            <a:ext cx="1139499" cy="114214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23341" y="164076"/>
            <a:ext cx="1025243" cy="124178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0920740" y="1399792"/>
            <a:ext cx="1139499" cy="114214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0895209" y="226312"/>
            <a:ext cx="1139499" cy="116922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24450" y="1405862"/>
            <a:ext cx="1016928" cy="994901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1318288" y="4931199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6-Point Star 52"/>
          <p:cNvSpPr/>
          <p:nvPr/>
        </p:nvSpPr>
        <p:spPr>
          <a:xfrm>
            <a:off x="2020205" y="5373352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53"/>
          <p:cNvSpPr/>
          <p:nvPr/>
        </p:nvSpPr>
        <p:spPr>
          <a:xfrm>
            <a:off x="2621093" y="5366895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6-Point Star 54"/>
          <p:cNvSpPr/>
          <p:nvPr/>
        </p:nvSpPr>
        <p:spPr>
          <a:xfrm>
            <a:off x="3204595" y="5365661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6-Point Star 55"/>
          <p:cNvSpPr/>
          <p:nvPr/>
        </p:nvSpPr>
        <p:spPr>
          <a:xfrm>
            <a:off x="3776885" y="5358419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6-Point Star 56"/>
          <p:cNvSpPr/>
          <p:nvPr/>
        </p:nvSpPr>
        <p:spPr>
          <a:xfrm>
            <a:off x="4369460" y="5336891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6-Point Star 57"/>
          <p:cNvSpPr/>
          <p:nvPr/>
        </p:nvSpPr>
        <p:spPr>
          <a:xfrm>
            <a:off x="4960749" y="5358419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6-Point Star 58"/>
          <p:cNvSpPr/>
          <p:nvPr/>
        </p:nvSpPr>
        <p:spPr>
          <a:xfrm>
            <a:off x="5560862" y="5373352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6-Point Star 59"/>
          <p:cNvSpPr/>
          <p:nvPr/>
        </p:nvSpPr>
        <p:spPr>
          <a:xfrm>
            <a:off x="6132298" y="5394561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6-Point Star 60"/>
          <p:cNvSpPr/>
          <p:nvPr/>
        </p:nvSpPr>
        <p:spPr>
          <a:xfrm>
            <a:off x="6709629" y="5380178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-Point Star 61"/>
          <p:cNvSpPr/>
          <p:nvPr/>
        </p:nvSpPr>
        <p:spPr>
          <a:xfrm>
            <a:off x="7218727" y="5354431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6-Point Star 62"/>
          <p:cNvSpPr/>
          <p:nvPr/>
        </p:nvSpPr>
        <p:spPr>
          <a:xfrm>
            <a:off x="7747655" y="5313969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6-Point Star 63"/>
          <p:cNvSpPr/>
          <p:nvPr/>
        </p:nvSpPr>
        <p:spPr>
          <a:xfrm>
            <a:off x="8313783" y="5315461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6-Point Star 64"/>
          <p:cNvSpPr/>
          <p:nvPr/>
        </p:nvSpPr>
        <p:spPr>
          <a:xfrm>
            <a:off x="8871039" y="5315462"/>
            <a:ext cx="593161" cy="29851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6-Point Star 65"/>
          <p:cNvSpPr/>
          <p:nvPr/>
        </p:nvSpPr>
        <p:spPr>
          <a:xfrm>
            <a:off x="9640523" y="5315461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6-Point Star 66"/>
          <p:cNvSpPr/>
          <p:nvPr/>
        </p:nvSpPr>
        <p:spPr>
          <a:xfrm>
            <a:off x="10232949" y="5289084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6-Point Star 67"/>
          <p:cNvSpPr/>
          <p:nvPr/>
        </p:nvSpPr>
        <p:spPr>
          <a:xfrm>
            <a:off x="10325067" y="4728107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6-Point Star 68"/>
          <p:cNvSpPr/>
          <p:nvPr/>
        </p:nvSpPr>
        <p:spPr>
          <a:xfrm>
            <a:off x="1306323" y="4487920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6-Point Star 69"/>
          <p:cNvSpPr/>
          <p:nvPr/>
        </p:nvSpPr>
        <p:spPr>
          <a:xfrm>
            <a:off x="10390241" y="4399505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6-Point Star 70"/>
          <p:cNvSpPr/>
          <p:nvPr/>
        </p:nvSpPr>
        <p:spPr>
          <a:xfrm>
            <a:off x="1306323" y="4034848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6-Point Star 71"/>
          <p:cNvSpPr/>
          <p:nvPr/>
        </p:nvSpPr>
        <p:spPr>
          <a:xfrm>
            <a:off x="10363933" y="4073028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6-Point Star 72"/>
          <p:cNvSpPr/>
          <p:nvPr/>
        </p:nvSpPr>
        <p:spPr>
          <a:xfrm>
            <a:off x="10333349" y="3760282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6-Point Star 73"/>
          <p:cNvSpPr/>
          <p:nvPr/>
        </p:nvSpPr>
        <p:spPr>
          <a:xfrm>
            <a:off x="10347291" y="3432743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6-Point Star 74"/>
          <p:cNvSpPr/>
          <p:nvPr/>
        </p:nvSpPr>
        <p:spPr>
          <a:xfrm>
            <a:off x="10361198" y="3073407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6-Point Star 75"/>
          <p:cNvSpPr/>
          <p:nvPr/>
        </p:nvSpPr>
        <p:spPr>
          <a:xfrm>
            <a:off x="10347550" y="2649372"/>
            <a:ext cx="504968" cy="379516"/>
          </a:xfrm>
          <a:prstGeom prst="star6">
            <a:avLst>
              <a:gd name="adj" fmla="val 50000"/>
              <a:gd name="h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6-Point Star 77"/>
          <p:cNvSpPr/>
          <p:nvPr/>
        </p:nvSpPr>
        <p:spPr>
          <a:xfrm>
            <a:off x="10333349" y="2237755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6-Point Star 78"/>
          <p:cNvSpPr/>
          <p:nvPr/>
        </p:nvSpPr>
        <p:spPr>
          <a:xfrm>
            <a:off x="10292423" y="1883513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6-Point Star 79"/>
          <p:cNvSpPr/>
          <p:nvPr/>
        </p:nvSpPr>
        <p:spPr>
          <a:xfrm>
            <a:off x="10325067" y="1528402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6-Point Star 81"/>
          <p:cNvSpPr/>
          <p:nvPr/>
        </p:nvSpPr>
        <p:spPr>
          <a:xfrm>
            <a:off x="10325067" y="1199800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6-Point Star 82"/>
          <p:cNvSpPr/>
          <p:nvPr/>
        </p:nvSpPr>
        <p:spPr>
          <a:xfrm>
            <a:off x="1281835" y="3766770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6-Point Star 83"/>
          <p:cNvSpPr/>
          <p:nvPr/>
        </p:nvSpPr>
        <p:spPr>
          <a:xfrm>
            <a:off x="1216664" y="3356038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6-Point Star 84"/>
          <p:cNvSpPr/>
          <p:nvPr/>
        </p:nvSpPr>
        <p:spPr>
          <a:xfrm>
            <a:off x="1271625" y="3052142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6-Point Star 86"/>
          <p:cNvSpPr/>
          <p:nvPr/>
        </p:nvSpPr>
        <p:spPr>
          <a:xfrm>
            <a:off x="1404874" y="2303550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6-Point Star 87"/>
          <p:cNvSpPr/>
          <p:nvPr/>
        </p:nvSpPr>
        <p:spPr>
          <a:xfrm>
            <a:off x="1404874" y="1989125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6-Point Star 88"/>
          <p:cNvSpPr/>
          <p:nvPr/>
        </p:nvSpPr>
        <p:spPr>
          <a:xfrm>
            <a:off x="1370487" y="1635040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6-Point Star 89"/>
          <p:cNvSpPr/>
          <p:nvPr/>
        </p:nvSpPr>
        <p:spPr>
          <a:xfrm>
            <a:off x="1386553" y="1238181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6-Point Star 90"/>
          <p:cNvSpPr/>
          <p:nvPr/>
        </p:nvSpPr>
        <p:spPr>
          <a:xfrm>
            <a:off x="1396670" y="923756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6-Point Star 91"/>
          <p:cNvSpPr/>
          <p:nvPr/>
        </p:nvSpPr>
        <p:spPr>
          <a:xfrm>
            <a:off x="1413653" y="623664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6-Point Star 92"/>
          <p:cNvSpPr/>
          <p:nvPr/>
        </p:nvSpPr>
        <p:spPr>
          <a:xfrm>
            <a:off x="1413653" y="334979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6-Point Star 93"/>
          <p:cNvSpPr/>
          <p:nvPr/>
        </p:nvSpPr>
        <p:spPr>
          <a:xfrm>
            <a:off x="1223409" y="2638216"/>
            <a:ext cx="504968" cy="379516"/>
          </a:xfrm>
          <a:prstGeom prst="star6">
            <a:avLst>
              <a:gd name="adj" fmla="val 50000"/>
              <a:gd name="h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6-Point Star 94"/>
          <p:cNvSpPr/>
          <p:nvPr/>
        </p:nvSpPr>
        <p:spPr>
          <a:xfrm>
            <a:off x="10292423" y="795946"/>
            <a:ext cx="504968" cy="33680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6-Point Star 95"/>
          <p:cNvSpPr/>
          <p:nvPr/>
        </p:nvSpPr>
        <p:spPr>
          <a:xfrm>
            <a:off x="10232949" y="373827"/>
            <a:ext cx="504968" cy="33680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3394711" y="226312"/>
            <a:ext cx="540713" cy="40441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un 98"/>
          <p:cNvSpPr/>
          <p:nvPr/>
        </p:nvSpPr>
        <p:spPr>
          <a:xfrm>
            <a:off x="3943739" y="226312"/>
            <a:ext cx="540713" cy="40441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un 99"/>
          <p:cNvSpPr/>
          <p:nvPr/>
        </p:nvSpPr>
        <p:spPr>
          <a:xfrm>
            <a:off x="4527550" y="226312"/>
            <a:ext cx="540713" cy="40441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un 100"/>
          <p:cNvSpPr/>
          <p:nvPr/>
        </p:nvSpPr>
        <p:spPr>
          <a:xfrm>
            <a:off x="5166081" y="239046"/>
            <a:ext cx="540713" cy="40441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un 101"/>
          <p:cNvSpPr/>
          <p:nvPr/>
        </p:nvSpPr>
        <p:spPr>
          <a:xfrm>
            <a:off x="5752927" y="239046"/>
            <a:ext cx="540713" cy="40441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un 102"/>
          <p:cNvSpPr/>
          <p:nvPr/>
        </p:nvSpPr>
        <p:spPr>
          <a:xfrm>
            <a:off x="6280686" y="219254"/>
            <a:ext cx="540713" cy="40441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un 103"/>
          <p:cNvSpPr/>
          <p:nvPr/>
        </p:nvSpPr>
        <p:spPr>
          <a:xfrm>
            <a:off x="6909623" y="230736"/>
            <a:ext cx="540713" cy="40441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un 104"/>
          <p:cNvSpPr/>
          <p:nvPr/>
        </p:nvSpPr>
        <p:spPr>
          <a:xfrm>
            <a:off x="7499111" y="219254"/>
            <a:ext cx="540713" cy="40441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un 105"/>
          <p:cNvSpPr/>
          <p:nvPr/>
        </p:nvSpPr>
        <p:spPr>
          <a:xfrm>
            <a:off x="8127003" y="219254"/>
            <a:ext cx="540713" cy="40441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un 106"/>
          <p:cNvSpPr/>
          <p:nvPr/>
        </p:nvSpPr>
        <p:spPr>
          <a:xfrm>
            <a:off x="8754895" y="237348"/>
            <a:ext cx="540713" cy="40441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un 107"/>
          <p:cNvSpPr/>
          <p:nvPr/>
        </p:nvSpPr>
        <p:spPr>
          <a:xfrm>
            <a:off x="9324061" y="226312"/>
            <a:ext cx="540713" cy="40441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un 108"/>
          <p:cNvSpPr/>
          <p:nvPr/>
        </p:nvSpPr>
        <p:spPr>
          <a:xfrm>
            <a:off x="9736604" y="238338"/>
            <a:ext cx="540713" cy="40441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un 109"/>
          <p:cNvSpPr/>
          <p:nvPr/>
        </p:nvSpPr>
        <p:spPr>
          <a:xfrm>
            <a:off x="2887808" y="226312"/>
            <a:ext cx="540713" cy="40441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un 110"/>
          <p:cNvSpPr/>
          <p:nvPr/>
        </p:nvSpPr>
        <p:spPr>
          <a:xfrm>
            <a:off x="2446642" y="213427"/>
            <a:ext cx="540713" cy="40441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un 111"/>
          <p:cNvSpPr/>
          <p:nvPr/>
        </p:nvSpPr>
        <p:spPr>
          <a:xfrm>
            <a:off x="1873342" y="213273"/>
            <a:ext cx="540713" cy="40441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0950020" y="3695881"/>
            <a:ext cx="1084688" cy="101638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71213" y="4589032"/>
            <a:ext cx="1041468" cy="113062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95" y="3861844"/>
            <a:ext cx="2762277" cy="139943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2" y="3861843"/>
            <a:ext cx="2684117" cy="136942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37" y="3858150"/>
            <a:ext cx="2763028" cy="1343217"/>
          </a:xfrm>
          <a:prstGeom prst="rect">
            <a:avLst/>
          </a:prstGeom>
        </p:spPr>
      </p:pic>
      <p:sp>
        <p:nvSpPr>
          <p:cNvPr id="114" name="6-Point Star 113"/>
          <p:cNvSpPr/>
          <p:nvPr/>
        </p:nvSpPr>
        <p:spPr>
          <a:xfrm>
            <a:off x="1456295" y="5333538"/>
            <a:ext cx="504968" cy="2957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2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 rot="1518528">
            <a:off x="7865993" y="689830"/>
            <a:ext cx="2672365" cy="1555929"/>
          </a:xfrm>
          <a:prstGeom prst="cloudCallout">
            <a:avLst>
              <a:gd name="adj1" fmla="val -31412"/>
              <a:gd name="adj2" fmla="val 89379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2893" y="2710187"/>
            <a:ext cx="3696544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সাহসী জননী বাংলা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0783" y="4501873"/>
            <a:ext cx="387865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 চৌধুরী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1"/>
          <a:stretch/>
        </p:blipFill>
        <p:spPr>
          <a:xfrm>
            <a:off x="654043" y="1045983"/>
            <a:ext cx="6974177" cy="4575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1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9242" y="1115443"/>
            <a:ext cx="91985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তোদের অসুর নৃত্য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ঠা ঠা হাসি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ফিরিয়ে দিয়েছি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তোদের রক্তাক্ত হাত মুচড়ে দিয়েছি নয় মাসে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চির কবিতার 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ভেবেছিলি অস্ত্রে মাত হবে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 অনার্য জাতি, খর্বদেহ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ভাত খায়, ভীতু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কী ঘটল শেষে, কে দেখাল মহা প্রতিরোধ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 আ ক খ বর্ণমালা পথে পথে তেপান্তরে ঘুরে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7" y="4117181"/>
            <a:ext cx="2626446" cy="1583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5" y="4117181"/>
            <a:ext cx="2524836" cy="1710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12507" y="4257934"/>
            <a:ext cx="2388358" cy="156966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অ    আ    ঈ     ঊ </a:t>
            </a:r>
          </a:p>
          <a:p>
            <a:endParaRPr lang="bn-IN" sz="2000" dirty="0" smtClean="0"/>
          </a:p>
          <a:p>
            <a:r>
              <a:rPr lang="bn-IN" sz="2000" dirty="0" smtClean="0"/>
              <a:t> ই     ক     ফ    প</a:t>
            </a:r>
            <a:endParaRPr lang="bn-IN" sz="2000" dirty="0"/>
          </a:p>
          <a:p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 p14:presetBounceEnd="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">
                                          <p:cBhvr additive="base">
                                            <p:cTn id="24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9242" y="1115443"/>
            <a:ext cx="91985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উদ্বাস্ত আশ্রয়হীন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পোড়াগ্রাম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মাতৃ অপমানে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রক্ত ছুঁয়ে শেষে হয়ে গেল ঘৃণার কার্তুজ।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 জননী বাংলা, বুকে চাপা মৃতের আগুন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 জাগে পাহারায়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বুড়িগঙ্গা পদ্মা নদীতীর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ডাকাত পড়েছে গ্রামে, মধ্যগ্রামে হানাদার আসে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 বোন কে ঘুমায় ? জাগে, নীলকমলেরা জাগে।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67" y="4378815"/>
            <a:ext cx="2434093" cy="2124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4" descr="hik">
            <a:extLst>
              <a:ext uri="{FF2B5EF4-FFF2-40B4-BE49-F238E27FC236}">
                <a16:creationId xmlns="" xmlns:a16="http://schemas.microsoft.com/office/drawing/2014/main" id="{D3719412-902E-4C08-8C2F-D9273546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7276" y="4378814"/>
            <a:ext cx="2440230" cy="2124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Picture1333333">
            <a:extLst>
              <a:ext uri="{FF2B5EF4-FFF2-40B4-BE49-F238E27FC236}">
                <a16:creationId xmlns="" xmlns:a16="http://schemas.microsoft.com/office/drawing/2014/main" id="{7399B6D2-BBF7-4B5C-81C9-EAC50F22B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7822" y="4368022"/>
            <a:ext cx="2788105" cy="21356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447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1879470" y="180732"/>
            <a:ext cx="7706631" cy="735466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IN" sz="3200" dirty="0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endParaRPr lang="bn-BD" sz="48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67940" y="1108143"/>
            <a:ext cx="2369820" cy="905436"/>
            <a:chOff x="685800" y="1264024"/>
            <a:chExt cx="2633133" cy="905436"/>
          </a:xfrm>
        </p:grpSpPr>
        <p:sp>
          <p:nvSpPr>
            <p:cNvPr id="16" name="Rounded Rectangle 15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/>
              <a:r>
                <a:rPr lang="bn-IN" sz="2000" dirty="0" smtClean="0">
                  <a:solidFill>
                    <a:srgbClr val="000000"/>
                  </a:solidFill>
                  <a:cs typeface="NikoshBAN" pitchFamily="2" charset="0"/>
                </a:rPr>
                <a:t>নীলকমল </a:t>
              </a:r>
              <a:endParaRPr lang="en-US" sz="2000" dirty="0">
                <a:solidFill>
                  <a:srgbClr val="000000"/>
                </a:solidFill>
                <a:cs typeface="NikoshBAN" pitchFamily="2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252133" y="1505725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77100" y="1000916"/>
            <a:ext cx="3211412" cy="793376"/>
            <a:chOff x="5181600" y="1263370"/>
            <a:chExt cx="3211412" cy="793376"/>
          </a:xfrm>
        </p:grpSpPr>
        <p:sp>
          <p:nvSpPr>
            <p:cNvPr id="19" name="Rounded Rectangle 18"/>
            <p:cNvSpPr/>
            <p:nvPr/>
          </p:nvSpPr>
          <p:spPr>
            <a:xfrm>
              <a:off x="6030812" y="1263370"/>
              <a:ext cx="2362200" cy="79337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b="1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b="1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নীলপদ্ম</a:t>
              </a:r>
              <a:endParaRPr lang="bn-BD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85314" y="2180144"/>
            <a:ext cx="2362200" cy="905436"/>
            <a:chOff x="685800" y="1264024"/>
            <a:chExt cx="2624667" cy="905436"/>
          </a:xfrm>
        </p:grpSpPr>
        <p:sp>
          <p:nvSpPr>
            <p:cNvPr id="22" name="Rounded Rectangle 21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কার্তুজ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243667" y="1483660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08605" y="3377153"/>
            <a:ext cx="2362200" cy="905436"/>
            <a:chOff x="685800" y="1264024"/>
            <a:chExt cx="2624667" cy="905436"/>
          </a:xfrm>
        </p:grpSpPr>
        <p:sp>
          <p:nvSpPr>
            <p:cNvPr id="25" name="Rounded Rectangle 24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অসুর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2243667" y="1483660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67940" y="4865735"/>
            <a:ext cx="2362200" cy="905436"/>
            <a:chOff x="685800" y="1264024"/>
            <a:chExt cx="2624667" cy="905436"/>
          </a:xfrm>
        </p:grpSpPr>
        <p:sp>
          <p:nvSpPr>
            <p:cNvPr id="28" name="Rounded Rectangle 27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জননী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243667" y="1483660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09714" y="2022643"/>
            <a:ext cx="3276600" cy="793376"/>
            <a:chOff x="5181600" y="1264024"/>
            <a:chExt cx="3276600" cy="793376"/>
          </a:xfrm>
        </p:grpSpPr>
        <p:sp>
          <p:nvSpPr>
            <p:cNvPr id="31" name="Rounded Rectangle 30"/>
            <p:cNvSpPr/>
            <p:nvPr/>
          </p:nvSpPr>
          <p:spPr>
            <a:xfrm>
              <a:off x="6096000" y="1264024"/>
              <a:ext cx="2362200" cy="79337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বন্দুকের টোটা</a:t>
              </a:r>
              <a:endParaRPr lang="bn-BD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413173" y="3193387"/>
            <a:ext cx="3545575" cy="1050032"/>
            <a:chOff x="5181600" y="1035424"/>
            <a:chExt cx="3276600" cy="1295400"/>
          </a:xfrm>
        </p:grpSpPr>
        <p:sp>
          <p:nvSpPr>
            <p:cNvPr id="34" name="Rounded Rectangle 33"/>
            <p:cNvSpPr/>
            <p:nvPr/>
          </p:nvSpPr>
          <p:spPr>
            <a:xfrm>
              <a:off x="6096000" y="1035424"/>
              <a:ext cx="2362200" cy="1295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দৈত্য বা দানব </a:t>
              </a:r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13173" y="4711400"/>
            <a:ext cx="3276600" cy="1006314"/>
            <a:chOff x="5181600" y="990600"/>
            <a:chExt cx="3276600" cy="1219200"/>
          </a:xfrm>
        </p:grpSpPr>
        <p:sp>
          <p:nvSpPr>
            <p:cNvPr id="37" name="Rounded Rectangle 36"/>
            <p:cNvSpPr/>
            <p:nvPr/>
          </p:nvSpPr>
          <p:spPr>
            <a:xfrm>
              <a:off x="6096000" y="990600"/>
              <a:ext cx="2362200" cy="12192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2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মা</a:t>
              </a:r>
              <a:endParaRPr lang="en-US" sz="2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9" name="Picture 1"/>
          <p:cNvPicPr>
            <a:picLocks noChangeAspect="1"/>
          </p:cNvPicPr>
          <p:nvPr/>
        </p:nvPicPr>
        <p:blipFill rotWithShape="1">
          <a:blip r:embed="rId4"/>
          <a:srcRect r="20563" b="61924"/>
          <a:stretch/>
        </p:blipFill>
        <p:spPr bwMode="auto">
          <a:xfrm>
            <a:off x="5246184" y="5000168"/>
            <a:ext cx="1998629" cy="856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" name="Content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48" y="3458573"/>
            <a:ext cx="1953145" cy="103252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10" y="2180144"/>
            <a:ext cx="1756652" cy="978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44" y="1077142"/>
            <a:ext cx="1776584" cy="88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3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 r="5451"/>
          <a:stretch/>
        </p:blipFill>
        <p:spPr>
          <a:xfrm>
            <a:off x="950477" y="528682"/>
            <a:ext cx="6966199" cy="4464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loud Callout 8"/>
          <p:cNvSpPr/>
          <p:nvPr/>
        </p:nvSpPr>
        <p:spPr>
          <a:xfrm rot="733619">
            <a:off x="8052143" y="458623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52351" y="2551817"/>
            <a:ext cx="3357266" cy="46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সাহসী জননী বাংলা</a:t>
            </a:r>
            <a:endParaRPr lang="bn-IN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97125" y="3562299"/>
            <a:ext cx="3112653" cy="7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 চৌধুরী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20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0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9242" y="1115443"/>
            <a:ext cx="91985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গ্রেনেড উঠেছে হাতে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কবিতার হাতে রাইফেল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বাঘের থাবা, ভোজ হবে আজ প্রতিশোধে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সঙ্গে যে রকম,সে রকম খেলবে বাঙালি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খেলেছি, মেরেছি সুখে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কান কেটে দিয়েছি তোদের।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আবার ফিরে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রাতজাগা নির্বাসন শেষে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জননী বঙ্গে স্বাধীনতা উড়িয়ে উড়িয়ে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 descr="hik">
            <a:extLst>
              <a:ext uri="{FF2B5EF4-FFF2-40B4-BE49-F238E27FC236}">
                <a16:creationId xmlns="" xmlns:a16="http://schemas.microsoft.com/office/drawing/2014/main" id="{D3719412-902E-4C08-8C2F-D92735468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31572"/>
          <a:stretch/>
        </p:blipFill>
        <p:spPr bwMode="auto">
          <a:xfrm>
            <a:off x="826438" y="4587984"/>
            <a:ext cx="2440230" cy="1453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09" y="4587984"/>
            <a:ext cx="3311357" cy="1453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730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74" y="461077"/>
            <a:ext cx="5931877" cy="3935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30071" y="5303294"/>
            <a:ext cx="10931857" cy="646331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নীলকমলেরা জেগে থাকে কেন?তাদের সাহসীকতার পরিচয় দাও। 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 rot="733619">
            <a:off x="8233511" y="485447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4" r="40397"/>
          <a:stretch/>
        </p:blipFill>
        <p:spPr>
          <a:xfrm>
            <a:off x="1301747" y="902367"/>
            <a:ext cx="6581530" cy="4839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loud Callout 8"/>
          <p:cNvSpPr/>
          <p:nvPr/>
        </p:nvSpPr>
        <p:spPr>
          <a:xfrm rot="733619">
            <a:off x="8233511" y="485447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294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88" y="1778139"/>
            <a:ext cx="5118023" cy="3111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Up Ribbon 10"/>
          <p:cNvSpPr/>
          <p:nvPr/>
        </p:nvSpPr>
        <p:spPr>
          <a:xfrm>
            <a:off x="1950045" y="504753"/>
            <a:ext cx="7706631" cy="1075024"/>
          </a:xfrm>
          <a:prstGeom prst="ribbon2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32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Content Placeholder 2"/>
          <p:cNvSpPr>
            <a:spLocks/>
          </p:cNvSpPr>
          <p:nvPr/>
        </p:nvSpPr>
        <p:spPr bwMode="auto">
          <a:xfrm>
            <a:off x="674291" y="5301947"/>
            <a:ext cx="10843415" cy="75985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09588" indent="-509588"/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marL="509588" indent="-509588"/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175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Ribbon 13"/>
          <p:cNvSpPr/>
          <p:nvPr/>
        </p:nvSpPr>
        <p:spPr>
          <a:xfrm>
            <a:off x="2601401" y="527825"/>
            <a:ext cx="655040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40368" y="2098707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 কাদের কান কেটে দিয়েছে?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098272" y="2125172"/>
            <a:ext cx="2102555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হানাদারদের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5" y="2184834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8" name="Rounded Rectangle 17"/>
          <p:cNvSpPr/>
          <p:nvPr/>
        </p:nvSpPr>
        <p:spPr>
          <a:xfrm>
            <a:off x="1297683" y="3167761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অসুর নৃত্য কী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3163543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0" name="Rounded Rectangle 19"/>
          <p:cNvSpPr/>
          <p:nvPr/>
        </p:nvSpPr>
        <p:spPr>
          <a:xfrm>
            <a:off x="8591060" y="3267565"/>
            <a:ext cx="2527706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দানবের নৃত্য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4283819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2" name="Rounded Rectangle 21"/>
          <p:cNvSpPr/>
          <p:nvPr/>
        </p:nvSpPr>
        <p:spPr>
          <a:xfrm>
            <a:off x="1297683" y="4210887"/>
            <a:ext cx="6995264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 কাকে সাহসী জননী বলেছেন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51801" y="4161661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বাংলাকে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9" y="5282218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5" name="Rounded Rectangle 24"/>
          <p:cNvSpPr/>
          <p:nvPr/>
        </p:nvSpPr>
        <p:spPr>
          <a:xfrm>
            <a:off x="1297682" y="5282218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 জননী বাংলা কবিতায় কারা জাগে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098272" y="5113125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নীলকমলেরা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0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2083478" y="484732"/>
            <a:ext cx="8025044" cy="586740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15276" y="600501"/>
            <a:ext cx="7133585" cy="123884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88" y="2202182"/>
            <a:ext cx="2398900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0776609-A1A9-4146-93C3-2D394520A639}"/>
              </a:ext>
            </a:extLst>
          </p:cNvPr>
          <p:cNvSpPr txBox="1"/>
          <p:nvPr/>
        </p:nvSpPr>
        <p:spPr>
          <a:xfrm>
            <a:off x="5118012" y="2202182"/>
            <a:ext cx="4668394" cy="280076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বাংলা ১ম পত্র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 জননী বাংলা</a:t>
            </a:r>
            <a:endParaRPr lang="bn-BD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125" y="1442639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কামাল চৌধুরি কোন গ্রামে জন্মগ্রহন করেন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7271" y="2286181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4847" y="275251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555" y="26936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খুলনা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93556" y="209658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9542" y="3386332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দেবতাদের শত্রু কারা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9542" y="409316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মানুষ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3124" y="4641576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)সুর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1738" y="458235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অসুর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81738" y="397789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রাক্ষস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43124" y="2121572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86581" y="4482814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Up Ribbon 20"/>
          <p:cNvSpPr/>
          <p:nvPr/>
        </p:nvSpPr>
        <p:spPr>
          <a:xfrm>
            <a:off x="3378817" y="152310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2361062" y="340601"/>
            <a:ext cx="6905767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0913DD8-EF96-44AF-BE5E-39B1681E0236}"/>
              </a:ext>
            </a:extLst>
          </p:cNvPr>
          <p:cNvSpPr/>
          <p:nvPr/>
        </p:nvSpPr>
        <p:spPr>
          <a:xfrm>
            <a:off x="4346290" y="2554887"/>
            <a:ext cx="704714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‘সাহসী জননী বাংলা’ কবিতা অবলম্বনে মুক্তিযুদ্ধের পটভূমি ব্যাখ্যা কর। </a:t>
            </a:r>
            <a:endParaRPr lang="en-US" sz="2400" i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559" y="2019237"/>
            <a:ext cx="3506778" cy="3277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1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3" y="902367"/>
            <a:ext cx="11894934" cy="58216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B72CC49-3094-40BA-8011-1874263E348F}"/>
              </a:ext>
            </a:extLst>
          </p:cNvPr>
          <p:cNvSpPr txBox="1"/>
          <p:nvPr/>
        </p:nvSpPr>
        <p:spPr>
          <a:xfrm>
            <a:off x="2002289" y="1943481"/>
            <a:ext cx="8140197" cy="18620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8" y="130794"/>
            <a:ext cx="6567754" cy="65932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3047" y="130794"/>
            <a:ext cx="5672445" cy="659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1926676" y="654365"/>
            <a:ext cx="8452834" cy="5867400"/>
          </a:xfrm>
          <a:prstGeom prst="can">
            <a:avLst/>
          </a:prstGeom>
          <a:solidFill>
            <a:srgbClr val="00FFFF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68189" y="791360"/>
            <a:ext cx="7640086" cy="1215547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189" y="2483249"/>
            <a:ext cx="2475366" cy="280397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0776609-A1A9-4146-93C3-2D394520A639}"/>
              </a:ext>
            </a:extLst>
          </p:cNvPr>
          <p:cNvSpPr txBox="1"/>
          <p:nvPr/>
        </p:nvSpPr>
        <p:spPr>
          <a:xfrm>
            <a:off x="4939916" y="2341795"/>
            <a:ext cx="5243233" cy="280076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(বাংলা),এম এ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,বি এড(১ম শ্রেণি)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বিদ্যাল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2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2876" y="461077"/>
            <a:ext cx="7740883" cy="801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9" y="1892132"/>
            <a:ext cx="3042965" cy="3392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82" y="1883212"/>
            <a:ext cx="3508234" cy="3392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98" y="1860694"/>
            <a:ext cx="3572037" cy="3414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841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2" y="1252022"/>
            <a:ext cx="2271964" cy="3047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14" y="1252022"/>
            <a:ext cx="2883207" cy="3102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80" y="1252022"/>
            <a:ext cx="2768654" cy="3102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93" y="1252021"/>
            <a:ext cx="2638425" cy="3102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3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" y="36275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5" r="11092"/>
          <a:stretch/>
        </p:blipFill>
        <p:spPr>
          <a:xfrm>
            <a:off x="282825" y="946189"/>
            <a:ext cx="2596854" cy="5236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15491" r="7360" b="2070"/>
          <a:stretch/>
        </p:blipFill>
        <p:spPr>
          <a:xfrm>
            <a:off x="3828420" y="946189"/>
            <a:ext cx="7833402" cy="5343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7E1578-5162-4E62-8A01-9ECE05E84430}"/>
              </a:ext>
            </a:extLst>
          </p:cNvPr>
          <p:cNvSpPr txBox="1"/>
          <p:nvPr/>
        </p:nvSpPr>
        <p:spPr>
          <a:xfrm>
            <a:off x="5029630" y="2838055"/>
            <a:ext cx="5851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সাহসী জননী বাংলা 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14945CF-F571-4BB8-963F-1624D84CAE80}"/>
              </a:ext>
            </a:extLst>
          </p:cNvPr>
          <p:cNvSpPr txBox="1"/>
          <p:nvPr/>
        </p:nvSpPr>
        <p:spPr>
          <a:xfrm>
            <a:off x="5029630" y="1287777"/>
            <a:ext cx="543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03465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030" y="330283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Ribbon 8"/>
          <p:cNvSpPr/>
          <p:nvPr/>
        </p:nvSpPr>
        <p:spPr>
          <a:xfrm>
            <a:off x="2129671" y="427095"/>
            <a:ext cx="7564581" cy="950944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47345E-2043-49BA-B979-E07C464ABE97}"/>
              </a:ext>
            </a:extLst>
          </p:cNvPr>
          <p:cNvSpPr/>
          <p:nvPr/>
        </p:nvSpPr>
        <p:spPr>
          <a:xfrm>
            <a:off x="503581" y="1895302"/>
            <a:ext cx="64252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করা যাচ্ছে যে </a:t>
            </a:r>
            <a:r>
              <a:rPr lang="bn-BD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  <a:endParaRPr lang="en-US" sz="3200" dirty="0">
              <a:ln w="95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662717" y="2536824"/>
            <a:ext cx="62661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কবি  পরিচিতি বলতে পারবে 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583149" y="3067364"/>
            <a:ext cx="62661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নতুন শব্দের অর্থ বলতে পারবে।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503581" y="3638568"/>
            <a:ext cx="11506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বাঙালির সাহস ও প্রতিবাদ সম্পর্কে জানতে পারবে।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503581" y="4355591"/>
            <a:ext cx="100371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মুক্তিযুদ্ধের পটভূমি সম্পর্কে জানতে পারবে।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83023" y="4661854"/>
            <a:ext cx="2015198" cy="6840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7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00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কামাল  চৌধুরী </a:t>
            </a:r>
            <a:endParaRPr lang="en-US" sz="700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5669950" y="214623"/>
            <a:ext cx="1959372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35899" y="515523"/>
            <a:ext cx="3043492" cy="15551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endParaRPr lang="bn-IN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১৯৫৭ সালের ২৮ জানুয়ারি </a:t>
            </a:r>
            <a:endParaRPr lang="ms-MY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17132" y="4204672"/>
            <a:ext cx="2855956" cy="16347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এস এস সি –গোদনাইল হাইস্কুল </a:t>
            </a:r>
            <a:r>
              <a:rPr lang="bn-BD" sz="2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ms-MY" sz="24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56347" y="349707"/>
            <a:ext cx="2864953" cy="16331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পুরষ্কারঃ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একাডেমি,রুদ্রপদক,সৌহার্দ্য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সত্তর, কবিতালাপ সাহিত্য।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69709" y="2195823"/>
            <a:ext cx="3809837" cy="24263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               কাব্যগ্রন্থঃ  </a:t>
            </a:r>
          </a:p>
          <a:p>
            <a:r>
              <a:rPr lang="bn-IN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মিছিলের সমান বয়সী, টানাপোড়েনের দিন ,এইপথ এই কোলাহল ,এসেছি নিজের ভোরে, ধূলি ও সাগর দৃশ্য,হে মাটি পৃথিবী পুত্র, পান্থশালার ঘোড়া। </a:t>
            </a:r>
            <a:endParaRPr lang="ms-MY" dirty="0"/>
          </a:p>
        </p:txBody>
      </p:sp>
      <p:sp>
        <p:nvSpPr>
          <p:cNvPr id="27" name="Rounded Rectangle 26"/>
          <p:cNvSpPr/>
          <p:nvPr/>
        </p:nvSpPr>
        <p:spPr>
          <a:xfrm>
            <a:off x="8499246" y="2286892"/>
            <a:ext cx="3235553" cy="17015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জন্মস্থান –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বিজয়করা,চৌদ্দগ্রাম,কুমিল্লা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193575" y="4782685"/>
            <a:ext cx="2283097" cy="17015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কর্ম জীবন—</a:t>
            </a:r>
          </a:p>
          <a:p>
            <a:r>
              <a:rPr lang="bn-IN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সরকারী চাকুরিতে নিয়োজিত আছেন </a:t>
            </a:r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29" name="Up Arrow Callout 28"/>
          <p:cNvSpPr/>
          <p:nvPr/>
        </p:nvSpPr>
        <p:spPr>
          <a:xfrm>
            <a:off x="5920631" y="5161047"/>
            <a:ext cx="2749616" cy="1479421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 আহমদ হোসেন চৌধুরী </a:t>
            </a:r>
          </a:p>
          <a:p>
            <a:pPr algn="ctr"/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মাতা- বেগম তাহেরা হোসেন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9" b="28877"/>
          <a:stretch/>
        </p:blipFill>
        <p:spPr>
          <a:xfrm>
            <a:off x="5061695" y="2441641"/>
            <a:ext cx="2321744" cy="2144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687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:a16="http://schemas.microsoft.com/office/drawing/2014/main" xmlns="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3595080" y="1518192"/>
            <a:ext cx="5001840" cy="323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Up Ribbon 9"/>
          <p:cNvSpPr/>
          <p:nvPr/>
        </p:nvSpPr>
        <p:spPr>
          <a:xfrm>
            <a:off x="2074287" y="482396"/>
            <a:ext cx="7706631" cy="735466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IN" sz="3200" dirty="0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2305" y="5055382"/>
            <a:ext cx="8907285" cy="64633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কামাল চৌধুরী কোন বিষয়ে পি এইচ ডি করেন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5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512</Words>
  <Application>Microsoft Office PowerPoint</Application>
  <PresentationFormat>Widescreen</PresentationFormat>
  <Paragraphs>113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Kalpurush</vt:lpstr>
      <vt:lpstr>NikoshBAN</vt:lpstr>
      <vt:lpstr>NikoshLightBAN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307</cp:revision>
  <dcterms:created xsi:type="dcterms:W3CDTF">2020-01-04T06:51:20Z</dcterms:created>
  <dcterms:modified xsi:type="dcterms:W3CDTF">2020-04-05T16:03:05Z</dcterms:modified>
</cp:coreProperties>
</file>