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308" r:id="rId4"/>
    <p:sldId id="280" r:id="rId5"/>
    <p:sldId id="309" r:id="rId6"/>
    <p:sldId id="311" r:id="rId7"/>
    <p:sldId id="313" r:id="rId8"/>
    <p:sldId id="264" r:id="rId9"/>
    <p:sldId id="315" r:id="rId10"/>
    <p:sldId id="314" r:id="rId11"/>
    <p:sldId id="317" r:id="rId12"/>
    <p:sldId id="320" r:id="rId13"/>
    <p:sldId id="321" r:id="rId14"/>
    <p:sldId id="282" r:id="rId15"/>
    <p:sldId id="284" r:id="rId16"/>
    <p:sldId id="318" r:id="rId17"/>
    <p:sldId id="288" r:id="rId18"/>
    <p:sldId id="292" r:id="rId19"/>
    <p:sldId id="293" r:id="rId20"/>
    <p:sldId id="260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904"/>
    <a:srgbClr val="009900"/>
    <a:srgbClr val="FDCF34"/>
    <a:srgbClr val="EE9524"/>
    <a:srgbClr val="EF3078"/>
    <a:srgbClr val="3B5998"/>
    <a:srgbClr val="03A1A4"/>
    <a:srgbClr val="D42428"/>
    <a:srgbClr val="000000"/>
    <a:srgbClr val="E6E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386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9211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13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9584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7125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6761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43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258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612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524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4915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apon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744" y="1249470"/>
            <a:ext cx="11445770" cy="409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6;p13" descr="C:\Program Files (x86)\Microsoft Office\MEDIA\OFFICE14\Lines\BD21318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80" y="1018311"/>
            <a:ext cx="11456401" cy="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8657" y="5347424"/>
            <a:ext cx="11499270" cy="10810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সবাইকে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শুভেচ্ছা</a:t>
            </a:r>
            <a:r>
              <a:rPr kumimoji="0" lang="en-US" sz="5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ও </a:t>
            </a:r>
            <a:r>
              <a:rPr kumimoji="0" lang="en-US" sz="5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অভিনন্দন</a:t>
            </a:r>
            <a:endParaRPr kumimoji="0" lang="en-US" sz="5000" b="1" i="0" u="none" strike="noStrike" kern="1200" cap="none" spc="50" normalizeH="0" baseline="0" noProof="0" dirty="0" smtClean="0">
              <a:ln w="1143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rmala UI" pitchFamily="34" charset="0"/>
              <a:ea typeface="+mj-ea"/>
              <a:cs typeface="Nirmala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636" y="479780"/>
            <a:ext cx="11360727" cy="5539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দ্বিতী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য়</a:t>
            </a:r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 অধ্যা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য়</a:t>
            </a:r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।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তথ্য ও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যো</a:t>
            </a:r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গ</a:t>
            </a:r>
            <a:r>
              <a:rPr lang="en-US" sz="3000" b="1" dirty="0" err="1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াযো</a:t>
            </a:r>
            <a:r>
              <a:rPr lang="as-IN" sz="30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গ প্রযুক্তি সংশ্লিষ্ট যন্ত্রপাতি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25" name="Google Shape;86;p13" descr="C:\Program Files (x86)\Microsoft Office\MEDIA\OFFICE14\Lines\BD21318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80" y="5119256"/>
            <a:ext cx="11456401" cy="26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964304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-2406861" y="539646"/>
            <a:ext cx="6858002" cy="5846164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FFFF00"/>
          </a:solidFill>
          <a:ln w="28575">
            <a:noFill/>
            <a:prstDash val="dash"/>
          </a:ln>
          <a:effectLst>
            <a:outerShdw blurRad="50800" dist="76200" dir="3180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75659" y="1128189"/>
            <a:ext cx="714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/>
              <a:t>প্রসেসর</a:t>
            </a:r>
            <a:r>
              <a:rPr lang="en-US" sz="2800" b="1" dirty="0" smtClean="0"/>
              <a:t>,</a:t>
            </a:r>
            <a:r>
              <a:rPr lang="as-IN" sz="2800" b="1" dirty="0" smtClean="0"/>
              <a:t>ম্যাথ কো প্রসেসর</a:t>
            </a:r>
            <a:r>
              <a:rPr lang="en-US" sz="2800" b="1" dirty="0" smtClean="0"/>
              <a:t>,</a:t>
            </a:r>
            <a:r>
              <a:rPr lang="en-US" sz="2800" dirty="0" smtClean="0"/>
              <a:t> RAM, ROM</a:t>
            </a:r>
            <a:endParaRPr lang="en-US" sz="2800" b="1" dirty="0">
              <a:solidFill>
                <a:srgbClr val="002060"/>
              </a:solidFill>
              <a:latin typeface="BoutrosAsma" pitchFamily="2" charset="-78"/>
              <a:cs typeface="BoutrosAs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89239" y="2153813"/>
            <a:ext cx="719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dirty="0" smtClean="0"/>
              <a:t>কনভেনশন মেমোরি (</a:t>
            </a:r>
            <a:r>
              <a:rPr lang="en-US" dirty="0" smtClean="0"/>
              <a:t>Conventional Memory)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691746" y="3419923"/>
            <a:ext cx="543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sz="3200" dirty="0" smtClean="0"/>
              <a:t>ভিআইপি সুইচ (</a:t>
            </a:r>
            <a:r>
              <a:rPr lang="en-US" sz="3200" dirty="0" smtClean="0"/>
              <a:t>DIP Switch)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3547877" y="12368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46341" y="2293164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98741" y="3515600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501860" y="2144841"/>
            <a:ext cx="3048000" cy="2598295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196692">
            <a:off x="-632003" y="1425874"/>
            <a:ext cx="4408423" cy="3962400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/>
            </a:prstTxWarp>
            <a:spAutoFit/>
          </a:bodyPr>
          <a:lstStyle/>
          <a:p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বোর্ড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বিভিন্ন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নাম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আমরা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জানবো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-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93941" y="47547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354783" y="4670573"/>
            <a:ext cx="738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dirty="0" smtClean="0"/>
              <a:t>রিচার্জেবল ব্যাটারি ( </a:t>
            </a:r>
            <a:r>
              <a:rPr lang="en-US" dirty="0" smtClean="0"/>
              <a:t>Rechargeable Battery 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19724" y="2797247"/>
            <a:ext cx="1364415" cy="1320801"/>
          </a:xfrm>
          <a:prstGeom prst="ellipse">
            <a:avLst/>
          </a:prstGeom>
          <a:gradFill>
            <a:gsLst>
              <a:gs pos="0">
                <a:srgbClr val="00B0F0">
                  <a:alpha val="0"/>
                </a:srgbClr>
              </a:gs>
              <a:gs pos="62000">
                <a:schemeClr val="bg1">
                  <a:alpha val="6200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4"/>
          <p:cNvGrpSpPr/>
          <p:nvPr/>
        </p:nvGrpSpPr>
        <p:grpSpPr>
          <a:xfrm rot="5400000">
            <a:off x="-1646211" y="3345422"/>
            <a:ext cx="5324819" cy="228600"/>
            <a:chOff x="-3200400" y="3314700"/>
            <a:chExt cx="6246420" cy="228600"/>
          </a:xfrm>
        </p:grpSpPr>
        <p:sp>
          <p:nvSpPr>
            <p:cNvPr id="15" name="Flowchart: Extract 14"/>
            <p:cNvSpPr/>
            <p:nvPr/>
          </p:nvSpPr>
          <p:spPr>
            <a:xfrm rot="5400000">
              <a:off x="1331520" y="1828800"/>
              <a:ext cx="228600" cy="3200400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3079541" y="58977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547876" y="5722843"/>
            <a:ext cx="8125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sz="2200" dirty="0" smtClean="0"/>
              <a:t>এক্সপানশন স্লট বা  আই /ও স্লট (</a:t>
            </a:r>
            <a:r>
              <a:rPr lang="en-US" sz="2200" dirty="0" smtClean="0"/>
              <a:t>Expansion Slot or I/O slot)</a:t>
            </a:r>
            <a:endParaRPr lang="en-US" sz="2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C9D5648-B43A-4677-888F-B56504E69441}"/>
              </a:ext>
            </a:extLst>
          </p:cNvPr>
          <p:cNvSpPr/>
          <p:nvPr/>
        </p:nvSpPr>
        <p:spPr>
          <a:xfrm>
            <a:off x="742265" y="3164254"/>
            <a:ext cx="523906" cy="446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02540" y="424187"/>
            <a:ext cx="974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বোর্ড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বিভিন্ন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নাম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আমরা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জানবো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-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45430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68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-2406861" y="539646"/>
            <a:ext cx="6858002" cy="5846164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FFFF00"/>
          </a:solidFill>
          <a:ln w="28575">
            <a:noFill/>
            <a:prstDash val="dash"/>
          </a:ln>
          <a:effectLst>
            <a:outerShdw blurRad="50800" dist="76200" dir="3180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75659" y="1042461"/>
            <a:ext cx="628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কিবোর্ড কানেক্টর(</a:t>
            </a:r>
            <a:r>
              <a:rPr lang="en-US" sz="2800" b="1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Keyboard Connector)</a:t>
            </a:r>
            <a:endParaRPr lang="en-US" sz="2800" b="1" dirty="0">
              <a:solidFill>
                <a:srgbClr val="CC0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utrosAsma" pitchFamily="2" charset="-78"/>
              <a:cs typeface="BoutrosAs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89239" y="2153813"/>
            <a:ext cx="508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প্যারালাল পোর্ট (</a:t>
            </a:r>
            <a:r>
              <a:rPr lang="en-US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Port)</a:t>
            </a:r>
            <a:endParaRPr lang="en-US" dirty="0">
              <a:solidFill>
                <a:srgbClr val="CC0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691746" y="3419923"/>
            <a:ext cx="406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সিরিয়াল পোর্ট </a:t>
            </a:r>
            <a:r>
              <a:rPr lang="en-US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Port</a:t>
            </a:r>
            <a:endParaRPr lang="en-US" dirty="0">
              <a:solidFill>
                <a:srgbClr val="CC0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547877" y="12368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46341" y="2293164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98741" y="3515600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501860" y="2144841"/>
            <a:ext cx="3048000" cy="2598295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B0F0"/>
          </a:solidFill>
          <a:ln>
            <a:noFill/>
          </a:ln>
          <a:effectLst>
            <a:outerShdw blurRad="50800" dist="76200" dir="28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196692">
            <a:off x="-632003" y="1425874"/>
            <a:ext cx="4408423" cy="3962400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/>
            </a:prstTxWarp>
            <a:spAutoFit/>
          </a:bodyPr>
          <a:lstStyle/>
          <a:p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বোর্ড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বিভিন্ন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নাম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আমরা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জানবো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-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93941" y="47547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354782" y="4670573"/>
            <a:ext cx="480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ইউ এস বি পোর্ট </a:t>
            </a:r>
            <a:r>
              <a:rPr lang="en-US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 Port</a:t>
            </a:r>
            <a:endParaRPr lang="en-US" dirty="0">
              <a:solidFill>
                <a:srgbClr val="CC0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724" y="2797247"/>
            <a:ext cx="1364415" cy="1320801"/>
          </a:xfrm>
          <a:prstGeom prst="ellipse">
            <a:avLst/>
          </a:prstGeom>
          <a:gradFill>
            <a:gsLst>
              <a:gs pos="0">
                <a:srgbClr val="00B0F0">
                  <a:alpha val="0"/>
                </a:srgbClr>
              </a:gs>
              <a:gs pos="62000">
                <a:schemeClr val="bg1">
                  <a:alpha val="6200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4"/>
          <p:cNvGrpSpPr/>
          <p:nvPr/>
        </p:nvGrpSpPr>
        <p:grpSpPr>
          <a:xfrm rot="5400000">
            <a:off x="-1646211" y="3345422"/>
            <a:ext cx="5324819" cy="228600"/>
            <a:chOff x="-3200400" y="3314700"/>
            <a:chExt cx="6246420" cy="228600"/>
          </a:xfrm>
        </p:grpSpPr>
        <p:sp>
          <p:nvSpPr>
            <p:cNvPr id="15" name="Flowchart: Extract 14"/>
            <p:cNvSpPr/>
            <p:nvPr/>
          </p:nvSpPr>
          <p:spPr>
            <a:xfrm rot="5400000">
              <a:off x="1331520" y="1828800"/>
              <a:ext cx="228600" cy="3200400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3079541" y="5897703"/>
            <a:ext cx="311727" cy="26573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547876" y="5722843"/>
            <a:ext cx="47531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  <a:latin typeface="BoutrosAsma" pitchFamily="2" charset="-78"/>
                <a:cs typeface="BoutrosAsma" pitchFamily="2" charset="-78"/>
              </a:defRPr>
            </a:lvl1pPr>
          </a:lstStyle>
          <a:p>
            <a:r>
              <a:rPr lang="as-IN" sz="2500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পাওয়ার কানেক্টর </a:t>
            </a:r>
            <a:r>
              <a:rPr lang="en-US" sz="2500" dirty="0" smtClean="0">
                <a:solidFill>
                  <a:srgbClr val="CC0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Connector</a:t>
            </a:r>
            <a:endParaRPr lang="en-US" sz="2500" dirty="0">
              <a:solidFill>
                <a:srgbClr val="CC0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C9D5648-B43A-4677-888F-B56504E69441}"/>
              </a:ext>
            </a:extLst>
          </p:cNvPr>
          <p:cNvSpPr/>
          <p:nvPr/>
        </p:nvSpPr>
        <p:spPr>
          <a:xfrm>
            <a:off x="742265" y="3164254"/>
            <a:ext cx="523906" cy="4466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02540" y="424187"/>
            <a:ext cx="974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বোর্ড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বিভিন্ন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নাম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আমরা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জানবো</a:t>
            </a:r>
            <a:r>
              <a:rPr lang="en-US" sz="32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-</a:t>
            </a:r>
            <a:endParaRPr lang="en-US" sz="3200" b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45430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68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533" y="714148"/>
            <a:ext cx="458170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মাদারবোর্ড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এর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কার্যপ্রনালী</a:t>
            </a:r>
          </a:p>
          <a:p>
            <a:endParaRPr lang="bn-IN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820" y="1879230"/>
            <a:ext cx="11122289" cy="35548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একটি মাদারবোর্ড (ক</a:t>
            </a:r>
            <a:r>
              <a:rPr lang="en-US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খনো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বিকল্পভাবে মেইন-বোর্ড, সিস্টেম বোর্ড, বেসবোর্ড, প্ল্যানার বোর্ড বা লজিক বোর্ড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নামেও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পরিচিত)প্রধান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প্রিন্টেড সার্কিট বোর্ড (পিসিবি) কে একটি সাধারণ উদ্দেশ্য ছোট কম্পিউটার চালনায় এবং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অন্যান্য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বিস্তারযোগ্য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সিস্টেম পাওয়া যায়। এটা গুরুত্বপূর্ণ  ইলেকট্রনিক উপাদান এর মধ্যে যোগাযোগ করতে পারে যেমন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সেন্ট্রাল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প্রসেসিং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ইউনিট (সিপিইউ)ও স্মৃতি হিসেবে একটি সিস্টেমে এবং অন্যান্য যন্ত্রানুষঙ্গ সংযোগকারীদেরকে যোগাযোগ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রক্ষার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সংযোগ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প্রদান করে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।একটি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ব্যাকপ্লেন থেকে ভিন্ন,একটি মাদারবোর্ডে সাধারণত কেন্দ্রীয় প্রসেসর, চিপসেট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ইনপুট/আউটপুট</a:t>
            </a:r>
            <a:endParaRPr lang="en-US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  <a:p>
            <a:pPr algn="just"/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এবং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মেমরি কন্ট্রোলার,ইন্টারফেস সংযোগকারী এবং সাধারণ উদ্দেশ্য ব্যবহারের জন্য অন্যান্য ইন্টিগ্রেটেড উপাদান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সাব-সিস্টেমে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রয়েছে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।</a:t>
            </a:r>
            <a:endParaRPr lang="bn-IN" sz="25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4" y="1416040"/>
            <a:ext cx="10972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মাদারবোর্ড বিশেষভাবে সম্প্রসারণ ক্ষমতা সঙ্গে একটি পিসিবি বোঝায় এবং হিসাবে নাম প্রস্তাব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দেওয়া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হয়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। এই বোর্ড প্রায়ই উল্লেখ করা হয় এটি সংযুক্ত সব উপাদান যা প্রায়ই যন্ত্রানুষঙ্গ ইন্টারফেস কার্ড এবং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কন্যাকার্ড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অন্তর্ভুক্ত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"মা"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হিসাবেঃ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সাউন্ড কার্ড,ভিডিও কার্ড, নেটওয়ার্ক কার্ড, হার্ড ড্রাইভ,বা স্থায়ী স্টোরেজ যন্ত্রঃ টিভি টিউনার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কার্ড,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অতিরিক্ত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USB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বা ফায়ারওয়্যার স্লট এবং অন্যান্য কাস্টম উপাদান বিভিন্ন প্রদান।একইভাবে মেইনবোর্ড লেজার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প্রিন্টার,টেলিভিশন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, ওয়াশিং মেশিন এবং অন্যান্য এমবেডেড সিস্টেম সীমিত এর সম্প্রসারণ ক্ষমতা দিয়ে বোর্ড নিয়ন্ত্রণ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হিসাবে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এবং </a:t>
            </a:r>
            <a:r>
              <a:rPr lang="as-IN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একটি একক বোর্ডের সঙ্গে ডিভাইসের কোন অতিরিক্ত প্রসারণও বা সামর্থ্যও প্রয়োগ করা হয়।</a:t>
            </a:r>
            <a:endParaRPr lang="en-US" sz="2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493484" y="3118848"/>
            <a:ext cx="236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 smtClean="0">
                <a:solidFill>
                  <a:schemeClr val="accent2"/>
                </a:solidFill>
              </a:rPr>
              <a:t>প্রসেসর </a:t>
            </a:r>
            <a:endParaRPr lang="en-US" sz="3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547907" y="5602985"/>
            <a:ext cx="234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Processor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xmlns="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457655" y="4382611"/>
            <a:ext cx="320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 smtClean="0"/>
              <a:t>ম্যাথ কো প্রসেসর</a:t>
            </a:r>
            <a:endParaRPr lang="en-US" sz="3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2022764" y="2064658"/>
            <a:ext cx="387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Vrinda" pitchFamily="2" charset="0"/>
                <a:cs typeface="Vrinda" pitchFamily="2" charset="0"/>
              </a:rPr>
              <a:t>Math Co-Processor</a:t>
            </a:r>
            <a:endParaRPr lang="en-US" sz="3000" dirty="0">
              <a:solidFill>
                <a:srgbClr val="FF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4364182" y="30865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EF3078"/>
                </a:solidFill>
                <a:latin typeface="Nirmala UI" pitchFamily="34" charset="0"/>
                <a:cs typeface="Nirmala UI" pitchFamily="34" charset="0"/>
              </a:rPr>
              <a:t>র‌্যাম</a:t>
            </a:r>
            <a:endParaRPr lang="en-US" sz="3200" b="1" dirty="0">
              <a:solidFill>
                <a:srgbClr val="EF3078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3103418" y="5409015"/>
            <a:ext cx="604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rinda" pitchFamily="2" charset="0"/>
                <a:cs typeface="Vrinda" pitchFamily="2" charset="0"/>
              </a:rPr>
              <a:t>RAM(</a:t>
            </a:r>
            <a:r>
              <a:rPr lang="en-US" sz="3200" b="1" i="1" dirty="0" err="1" smtClean="0">
                <a:latin typeface="Vrinda" pitchFamily="2" charset="0"/>
                <a:cs typeface="Vrinda" pitchFamily="2" charset="0"/>
              </a:rPr>
              <a:t>Randome</a:t>
            </a:r>
            <a:r>
              <a:rPr lang="en-US" sz="3200" b="1" i="1" dirty="0" smtClean="0">
                <a:latin typeface="Vrinda" pitchFamily="2" charset="0"/>
                <a:cs typeface="Vrinda" pitchFamily="2" charset="0"/>
              </a:rPr>
              <a:t> Access Memory</a:t>
            </a:r>
            <a:endParaRPr lang="en-US" sz="3000" b="1" dirty="0">
              <a:solidFill>
                <a:srgbClr val="FF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7608145" y="4368756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 smtClean="0"/>
              <a:t>রম</a:t>
            </a:r>
            <a:endParaRPr lang="en-US" sz="3600" dirty="0">
              <a:solidFill>
                <a:srgbClr val="1C7C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5874302" y="2120078"/>
            <a:ext cx="495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rinda" pitchFamily="2" charset="0"/>
                <a:cs typeface="Vrinda" pitchFamily="2" charset="0"/>
              </a:rPr>
              <a:t>ROM (Read-Only Memory)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8631377" y="301725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 smtClean="0"/>
              <a:t>কনভেনশন মেমোরি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9213273" y="5462705"/>
            <a:ext cx="2197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rinda" pitchFamily="2" charset="0"/>
                <a:cs typeface="Vrinda" pitchFamily="2" charset="0"/>
              </a:rPr>
              <a:t>Conventional Memory</a:t>
            </a:r>
            <a:endParaRPr lang="en-US" sz="3000" b="1" dirty="0">
              <a:solidFill>
                <a:srgbClr val="FF00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C17817C-AF36-4468-94FC-44DCFF825290}"/>
              </a:ext>
            </a:extLst>
          </p:cNvPr>
          <p:cNvSpPr txBox="1"/>
          <p:nvPr/>
        </p:nvSpPr>
        <p:spPr>
          <a:xfrm>
            <a:off x="498764" y="726886"/>
            <a:ext cx="1050306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এবার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কিছু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শব্দের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ইংরেজী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বানান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জানবো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-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358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471049" y="3104993"/>
            <a:ext cx="26185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ভিআইপি সুইচ</a:t>
            </a:r>
            <a:endParaRPr lang="en-US" sz="3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547907" y="5450580"/>
            <a:ext cx="3553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DIP Switch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xmlns="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457655" y="4382611"/>
            <a:ext cx="278200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রিচার্জেবল ব্যাটারি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1995055" y="2050803"/>
            <a:ext cx="42949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Rechargeable Battery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4572000" y="2961830"/>
            <a:ext cx="29787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এক্সপানশন স্লট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4479010" y="5450580"/>
            <a:ext cx="32241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Expansion Slot</a:t>
            </a:r>
            <a:endParaRPr lang="en-US" sz="3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6677880" y="4382611"/>
            <a:ext cx="33718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কিবোর্ড কানেক্টর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6550010" y="2078513"/>
            <a:ext cx="40210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Keyboard Connector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8977764" y="3058815"/>
            <a:ext cx="275705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প্যারালাল পোর্ট</a:t>
            </a:r>
            <a:endParaRPr lang="en-US" sz="25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9563100" y="557395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Parallel Port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C17817C-AF36-4468-94FC-44DCFF825290}"/>
              </a:ext>
            </a:extLst>
          </p:cNvPr>
          <p:cNvSpPr txBox="1"/>
          <p:nvPr/>
        </p:nvSpPr>
        <p:spPr>
          <a:xfrm>
            <a:off x="957943" y="726886"/>
            <a:ext cx="1004388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এবার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কিছু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শব্দের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ইংরেজী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বানান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জানবো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-</a:t>
            </a:r>
            <a:endParaRPr lang="en-US" sz="4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358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6138" y="801510"/>
            <a:ext cx="6983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এবার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প্রসেস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নিয়ে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আলোচনা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46" y="2229283"/>
            <a:ext cx="1124426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প্রসেসর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: 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কম্পিউটারের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ব্রেইন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বলতে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যদি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কিছু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থাকে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তবে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তা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হল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প্রসেসর।একে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ইউ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সেন্ট্রাল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প্রসেসিং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ইউনিট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ও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বলা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হয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়।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প্রসেসর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গঠিত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হয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়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অসংখ্য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রেজিস্টার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নিয়ে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।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রেজিস্টার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গুলি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কতগুলি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ফ্লিপ-ফ্লপ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ইলেকট্রনিক্স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ডিভাইস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।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যেগুলি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0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ভোল্ট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15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ভোল্ট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দুই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ধরনের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ভোল্টেজ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লেভেল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স্টোর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করে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এগুলি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দ্বারা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0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এবং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1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দু'ধরনের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বাইনারি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সংখ্যাকে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বোঝায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়।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রেজিস্টার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গুলি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সাধারণত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16, 32,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বিট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হয়ে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থাকে।16 bit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ফ্লিপ-ফ্লপ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মধ্যে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16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বাইনারি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নাম্বার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গুচ্ছ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এবং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32 bit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ফ্লিপ-ফ্লপ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মধ্যে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32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বাইনারি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নাম্বার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গুচ্ছ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সঞ্চয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়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করে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রাখে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।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ভাবে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'0'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এবং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'1'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দ্বারা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তৈরি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অসংখ্য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ইন্সট্রাকশন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দিয়ে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তৈরি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করে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কোড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।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কোডের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মাধ্যমেই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কম্পিউটার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ব্যবহারকারীর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ভাষা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বা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নির্দেশ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প্রসেসর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বুঝতে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পারে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এবং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ব্যবহারকারীর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চাহিদামতো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আউটপুট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দেয</a:t>
            </a:r>
            <a:r>
              <a:rPr lang="en-US" sz="2000" b="1" spc="50" dirty="0" smtClean="0">
                <a:ln w="11430"/>
                <a:solidFill>
                  <a:srgbClr val="CC0904"/>
                </a:solidFill>
                <a:latin typeface="Vrinda" pitchFamily="2" charset="0"/>
                <a:cs typeface="Vrinda" pitchFamily="2" charset="0"/>
              </a:rPr>
              <a:t>়।</a:t>
            </a:r>
          </a:p>
          <a:p>
            <a:pPr algn="just"/>
            <a:endParaRPr lang="en-US" sz="2000" b="1" spc="50" dirty="0">
              <a:ln w="11430"/>
              <a:solidFill>
                <a:srgbClr val="CC0904"/>
              </a:solidFill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2582757" y="419100"/>
            <a:ext cx="727891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508" y="1655375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Ram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পূর্ন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রুপ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? 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548" y="2195021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২। Rom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পূর্ন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রুপ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? 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548" y="2775592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৩।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মাদারবোর্ড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নামে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ডাকা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হয়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 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548" y="3443249"/>
            <a:ext cx="8773107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৪।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প্রসেসর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মাদারবোর্ডের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কথায়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অবস্থান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457200" y="598391"/>
            <a:ext cx="1119447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কোনটার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775852" y="1928437"/>
            <a:ext cx="828502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১। 	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প্রসেসর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মাদারবোর্ড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কেন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যত্ন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নেবো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?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775851" y="2704280"/>
            <a:ext cx="8520549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২। 	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কম্পিউটারের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সবচেয়ে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গুরুত্ব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অংশগুলো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?</a:t>
            </a:r>
            <a:endParaRPr lang="en-US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748142" y="3480129"/>
            <a:ext cx="10002985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৩। 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	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তোমাদের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কাছে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কেমন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মাদারবোর্ড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প্রসেসর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	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তোমাদের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	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কম্পিউটারে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ব্যবহার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করবে</a:t>
            </a:r>
            <a:r>
              <a:rPr lang="en-US" sz="3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।</a:t>
            </a:r>
            <a:endParaRPr lang="en-US" sz="3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1596571" y="718457"/>
            <a:ext cx="9202058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979714" y="2515501"/>
            <a:ext cx="10762343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rmala UI" pitchFamily="34" charset="0"/>
              </a:rPr>
              <a:t>১। 	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সবচেয়ে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বড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়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বৰ্গকার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আয়াতাকার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মেইন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বোর্ডের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নাম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কী</a:t>
            </a:r>
            <a:endParaRPr lang="en-US" sz="35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Nirmala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914406" y="4454891"/>
            <a:ext cx="10459356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Nirmala UI" pitchFamily="34" charset="0"/>
              </a:rPr>
              <a:t>২।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কম্পিউটার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ছাড়া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তোমার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পরিচিতি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আর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কোন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	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ইলেকট্রনিক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যন্ত্রে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মাদারবোর্ড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ও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প্রসেসর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আছে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?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Nirmala UI" pitchFamily="34" charset="0"/>
              </a:rPr>
              <a:t> 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Nirmala UI" pitchFamily="34" charset="0"/>
            </a:endParaRPr>
          </a:p>
        </p:txBody>
      </p:sp>
      <p:pic>
        <p:nvPicPr>
          <p:cNvPr id="5" name="Google Shape;363;p42"/>
          <p:cNvPicPr preferRelativeResize="0"/>
          <p:nvPr/>
        </p:nvPicPr>
        <p:blipFill rotWithShape="1">
          <a:blip r:embed="rId2" cstate="print">
            <a:alphaModFix/>
          </a:blip>
          <a:srcRect l="10279" t="23079" r="34294" b="38461"/>
          <a:stretch/>
        </p:blipFill>
        <p:spPr>
          <a:xfrm>
            <a:off x="867222" y="1859677"/>
            <a:ext cx="2071256" cy="60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4;p42"/>
          <p:cNvPicPr preferRelativeResize="0"/>
          <p:nvPr/>
        </p:nvPicPr>
        <p:blipFill rotWithShape="1">
          <a:blip r:embed="rId3" cstate="print">
            <a:alphaModFix/>
          </a:blip>
          <a:srcRect l="13227" t="18437" r="35238" b="44274"/>
          <a:stretch/>
        </p:blipFill>
        <p:spPr>
          <a:xfrm>
            <a:off x="1030514" y="3773898"/>
            <a:ext cx="1925783" cy="58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954" y="1583697"/>
            <a:ext cx="2913074" cy="39954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556609" y="514874"/>
            <a:ext cx="3013482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পরিচিতি</a:t>
            </a:r>
            <a:endParaRPr lang="en-US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9901" y="727525"/>
            <a:ext cx="11306626" cy="493486"/>
            <a:chOff x="508001" y="943425"/>
            <a:chExt cx="11306626" cy="493486"/>
          </a:xfrm>
        </p:grpSpPr>
        <p:grpSp>
          <p:nvGrpSpPr>
            <p:cNvPr id="35" name="Group 34"/>
            <p:cNvGrpSpPr/>
            <p:nvPr/>
          </p:nvGrpSpPr>
          <p:grpSpPr>
            <a:xfrm>
              <a:off x="508001" y="943425"/>
              <a:ext cx="4078515" cy="493486"/>
              <a:chOff x="580571" y="1030509"/>
              <a:chExt cx="4078515" cy="49348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736112" y="943425"/>
              <a:ext cx="4078515" cy="493486"/>
              <a:chOff x="580571" y="1030509"/>
              <a:chExt cx="4078515" cy="49348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3860802" y="3581425"/>
            <a:ext cx="4940776" cy="12464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পায়রাবন্দ,মিঠাপুকুর,রংপুর</a:t>
            </a:r>
            <a:r>
              <a:rPr lang="en-US" sz="2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</a:t>
            </a: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E-mail: 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  <a:hlinkClick r:id="rId3"/>
              </a:rPr>
              <a:t>proapon@gmail.com</a:t>
            </a:r>
            <a:endParaRPr lang="en-US" sz="2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Mobile Number: 01728332201</a:t>
            </a:r>
            <a:endParaRPr lang="en-US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5938" y="1690079"/>
            <a:ext cx="43027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প্রশান্ত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কুমার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দাস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11376" y="2399466"/>
            <a:ext cx="5145538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2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সহকারী</a:t>
            </a:r>
            <a:r>
              <a:rPr lang="en-US" sz="2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2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শিক্ষক</a:t>
            </a:r>
            <a:r>
              <a:rPr lang="en-US" sz="2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(</a:t>
            </a:r>
            <a:r>
              <a:rPr lang="en-US" sz="22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2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2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শিক্ষা</a:t>
            </a:r>
            <a:r>
              <a:rPr lang="en-US" sz="22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)</a:t>
            </a:r>
            <a:endParaRPr lang="en-US" sz="22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86982" y="2846236"/>
            <a:ext cx="412324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চুহড়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উচ্চ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বিদ্যালয়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8880534" y="2119087"/>
            <a:ext cx="17046" cy="32530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032677" y="1744515"/>
            <a:ext cx="2258953" cy="3862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সময়ঃ</a:t>
            </a:r>
            <a:endParaRPr lang="en-US" sz="35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5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৫০ </a:t>
            </a:r>
          </a:p>
          <a:p>
            <a:pPr algn="ctr"/>
            <a:r>
              <a:rPr lang="en-US" sz="35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মিনিট</a:t>
            </a:r>
            <a:endParaRPr lang="en-US" sz="35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5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আজকের</a:t>
            </a:r>
            <a:endParaRPr lang="en-US" sz="35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5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পাঠ-৫</a:t>
            </a:r>
          </a:p>
          <a:p>
            <a:pPr algn="ctr"/>
            <a:r>
              <a:rPr lang="en-US" sz="35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পৃষ্ঠা</a:t>
            </a:r>
            <a:r>
              <a:rPr lang="en-US" sz="35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</a:p>
          <a:p>
            <a:pPr algn="ctr"/>
            <a:r>
              <a:rPr lang="en-US" sz="35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২৬</a:t>
            </a:r>
            <a:r>
              <a:rPr lang="en-US" sz="35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,২৭</a:t>
            </a:r>
            <a:endParaRPr lang="en-US" sz="35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35983" y="5578992"/>
            <a:ext cx="6896324" cy="726944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3"/>
                </a:solidFill>
                <a:latin typeface="Nirmala UI" pitchFamily="34" charset="0"/>
                <a:cs typeface="Nirmala UI" pitchFamily="34" charset="0"/>
              </a:rPr>
              <a:t>প্রসেসর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8000" b="1" dirty="0" smtClean="0">
                <a:ln/>
                <a:solidFill>
                  <a:schemeClr val="accent3"/>
                </a:solidFill>
                <a:latin typeface="Nirmala UI" pitchFamily="34" charset="0"/>
                <a:cs typeface="Nirmala UI" pitchFamily="34" charset="0"/>
              </a:rPr>
              <a:t>ও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rmala UI" pitchFamily="34" charset="0"/>
                <a:cs typeface="Nirmala UI" pitchFamily="34" charset="0"/>
              </a:rPr>
              <a:t>মাদারবোর্ড</a:t>
            </a:r>
            <a:endParaRPr lang="en-US" sz="5400" b="1" dirty="0">
              <a:ln/>
              <a:solidFill>
                <a:schemeClr val="accent3"/>
              </a:solidFill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65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3" grpId="0"/>
      <p:bldP spid="45" grpId="0"/>
      <p:bldP spid="50" grpId="0"/>
      <p:bldP spid="60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854068" y="771235"/>
            <a:ext cx="61857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মূল্যায়ন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7" name="Picture 56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2223401"/>
            <a:ext cx="988489" cy="100694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910684" y="2291515"/>
            <a:ext cx="9754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মাদারবোর্ডের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বিভিন্ন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অংশ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সম্পর্কে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9" name="Picture 58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3405903"/>
            <a:ext cx="988489" cy="100694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841760" y="3557147"/>
            <a:ext cx="99692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মাদারবোর্ডের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বৈশিষ্ট্য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62" name="Picture 61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4575617"/>
            <a:ext cx="988489" cy="100694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889093" y="4665510"/>
            <a:ext cx="9665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মাদারবোর্ড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ও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প্রসেসর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সংঙ্গা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7607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5445" y="3076190"/>
            <a:ext cx="2877711" cy="101566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D4242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350" y="4037027"/>
            <a:ext cx="107823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১। 	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কম্পিউটারে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সিস্টেম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ইউনিট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বা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সিপিইউ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কি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কি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	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আছে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একটি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তালিকা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তৈরী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কর</a:t>
            </a:r>
            <a:r>
              <a:rPr lang="en-US" sz="3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। </a:t>
            </a:r>
            <a:endParaRPr lang="en-US" sz="35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pic>
        <p:nvPicPr>
          <p:cNvPr id="5" name="Picture 4" descr="buying-a-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289" y="537029"/>
            <a:ext cx="4006561" cy="255253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311" y="1035597"/>
            <a:ext cx="6426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endParaRPr lang="en-US" sz="6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3607" y="3244334"/>
            <a:ext cx="30828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000806-red-rose-flower-bouquet-isolated-on-white-background-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042" y="2445326"/>
            <a:ext cx="2816352" cy="39624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13">
            <a:extLst>
              <a:ext uri="{FF2B5EF4-FFF2-40B4-BE49-F238E27FC236}">
                <a16:creationId xmlns:a16="http://schemas.microsoft.com/office/drawing/2014/main" xmlns="" id="{F41A5422-9FC7-4B7D-A58E-2BFEA04926E3}"/>
              </a:ext>
            </a:extLst>
          </p:cNvPr>
          <p:cNvSpPr/>
          <p:nvPr/>
        </p:nvSpPr>
        <p:spPr>
          <a:xfrm>
            <a:off x="2131987" y="408567"/>
            <a:ext cx="292753" cy="60732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06219" y="641445"/>
            <a:ext cx="8140801" cy="1170231"/>
            <a:chOff x="2006219" y="641445"/>
            <a:chExt cx="8140801" cy="117023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865304" y="641445"/>
              <a:ext cx="1228068" cy="117023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006219" y="786940"/>
              <a:ext cx="8140801" cy="960428"/>
              <a:chOff x="2006219" y="786940"/>
              <a:chExt cx="8140801" cy="960428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006219" y="792678"/>
                <a:ext cx="7107027" cy="870154"/>
                <a:chOff x="2006219" y="792678"/>
                <a:chExt cx="7107027" cy="870154"/>
              </a:xfrm>
            </p:grpSpPr>
            <p:sp>
              <p:nvSpPr>
                <p:cNvPr id="57" name="Rectangle: Rounded Corners 7">
                  <a:extLst>
                    <a:ext uri="{FF2B5EF4-FFF2-40B4-BE49-F238E27FC236}">
                      <a16:creationId xmlns:a16="http://schemas.microsoft.com/office/drawing/2014/main" xmlns="" id="{36FF9565-D75C-40AB-BECE-AFEDE0B8131F}"/>
                    </a:ext>
                  </a:extLst>
                </p:cNvPr>
                <p:cNvSpPr/>
                <p:nvPr/>
              </p:nvSpPr>
              <p:spPr>
                <a:xfrm>
                  <a:off x="3345776" y="795067"/>
                  <a:ext cx="5767470" cy="8677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Top Corners Rounded 8">
                  <a:extLst>
                    <a:ext uri="{FF2B5EF4-FFF2-40B4-BE49-F238E27FC236}">
                      <a16:creationId xmlns:a16="http://schemas.microsoft.com/office/drawing/2014/main" xmlns="" id="{0A6EABCE-7879-49C8-BAAD-4FDD03A3D05C}"/>
                    </a:ext>
                  </a:extLst>
                </p:cNvPr>
                <p:cNvSpPr/>
                <p:nvPr/>
              </p:nvSpPr>
              <p:spPr>
                <a:xfrm rot="5400000">
                  <a:off x="8291136" y="887455"/>
                  <a:ext cx="650824" cy="68299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00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xmlns="" id="{5B95EBD3-A608-47DC-83A6-8E21F6EBB516}"/>
                    </a:ext>
                  </a:extLst>
                </p:cNvPr>
                <p:cNvSpPr/>
                <p:nvPr/>
              </p:nvSpPr>
              <p:spPr>
                <a:xfrm>
                  <a:off x="3822010" y="982894"/>
                  <a:ext cx="511418" cy="487332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ircle: Hollow 11">
                  <a:extLst>
                    <a:ext uri="{FF2B5EF4-FFF2-40B4-BE49-F238E27FC236}">
                      <a16:creationId xmlns:a16="http://schemas.microsoft.com/office/drawing/2014/main" xmlns="" id="{ABBA7577-B771-48EF-86CF-9A74C497E9DF}"/>
                    </a:ext>
                  </a:extLst>
                </p:cNvPr>
                <p:cNvSpPr/>
                <p:nvPr/>
              </p:nvSpPr>
              <p:spPr>
                <a:xfrm>
                  <a:off x="3024011" y="792678"/>
                  <a:ext cx="910653" cy="867765"/>
                </a:xfrm>
                <a:prstGeom prst="donut">
                  <a:avLst>
                    <a:gd name="adj" fmla="val 17462"/>
                  </a:avLst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8B2A56F7-039A-4BD8-A060-7D6C2E14E3EB}"/>
                    </a:ext>
                  </a:extLst>
                </p:cNvPr>
                <p:cNvSpPr/>
                <p:nvPr/>
              </p:nvSpPr>
              <p:spPr>
                <a:xfrm>
                  <a:off x="2363709" y="1124654"/>
                  <a:ext cx="811235" cy="186583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xmlns="" id="{F2E5135D-88B7-448F-8BF4-A164DFD74A63}"/>
                    </a:ext>
                  </a:extLst>
                </p:cNvPr>
                <p:cNvSpPr/>
                <p:nvPr/>
              </p:nvSpPr>
              <p:spPr>
                <a:xfrm>
                  <a:off x="2006219" y="969587"/>
                  <a:ext cx="518371" cy="493958"/>
                </a:xfrm>
                <a:prstGeom prst="ellipse">
                  <a:avLst/>
                </a:prstGeom>
                <a:solidFill>
                  <a:schemeClr val="bg1"/>
                </a:solidFill>
                <a:ln w="136525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xmlns="" id="{F72EC253-709D-4811-9F6A-40B9DB33DF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14051"/>
                <a:stretch/>
              </p:blipFill>
              <p:spPr>
                <a:xfrm>
                  <a:off x="8377988" y="1045383"/>
                  <a:ext cx="477121" cy="390767"/>
                </a:xfrm>
                <a:prstGeom prst="rect">
                  <a:avLst/>
                </a:prstGeom>
              </p:spPr>
            </p:pic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8484D194-8FBB-41BA-92C5-C09CA04D14D2}"/>
                    </a:ext>
                  </a:extLst>
                </p:cNvPr>
                <p:cNvSpPr txBox="1"/>
                <p:nvPr/>
              </p:nvSpPr>
              <p:spPr>
                <a:xfrm>
                  <a:off x="4181396" y="953706"/>
                  <a:ext cx="4292729" cy="446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00" b="1" spc="50" dirty="0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এ </a:t>
                  </a:r>
                  <a:r>
                    <a:rPr lang="en-US" sz="2300" b="1" spc="50" dirty="0" err="1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পাঠ</a:t>
                  </a:r>
                  <a:r>
                    <a:rPr lang="en-US" sz="2300" b="1" spc="50" dirty="0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 </a:t>
                  </a:r>
                  <a:r>
                    <a:rPr lang="en-US" sz="2300" b="1" spc="50" dirty="0" err="1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থেকে</a:t>
                  </a:r>
                  <a:r>
                    <a:rPr lang="en-US" sz="2300" b="1" spc="50" dirty="0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 </a:t>
                  </a:r>
                  <a:r>
                    <a:rPr lang="en-US" sz="2300" b="1" spc="50" dirty="0" err="1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জানতে</a:t>
                  </a:r>
                  <a:r>
                    <a:rPr lang="en-US" sz="2300" b="1" spc="50" dirty="0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 </a:t>
                  </a:r>
                  <a:r>
                    <a:rPr lang="en-US" sz="2300" b="1" spc="50" dirty="0" err="1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পারবে</a:t>
                  </a:r>
                  <a:r>
                    <a:rPr lang="en-US" sz="2300" b="1" spc="50" dirty="0" smtClean="0">
                      <a:ln w="11430"/>
                      <a:solidFill>
                        <a:schemeClr val="bg1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rmala UI" pitchFamily="34" charset="0"/>
                      <a:cs typeface="Nirmala UI" pitchFamily="34" charset="0"/>
                    </a:rPr>
                    <a:t>-</a:t>
                  </a:r>
                  <a:endParaRPr lang="en-US" sz="2300" b="1" spc="50" dirty="0">
                    <a:ln w="11430"/>
                    <a:solidFill>
                      <a:schemeClr val="bg1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rmala UI" pitchFamily="34" charset="0"/>
                    <a:cs typeface="Nirmala UI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F07770C7-2019-491F-A263-C4022F48B5B1}"/>
                    </a:ext>
                  </a:extLst>
                </p:cNvPr>
                <p:cNvSpPr txBox="1"/>
                <p:nvPr/>
              </p:nvSpPr>
              <p:spPr>
                <a:xfrm>
                  <a:off x="3224859" y="915148"/>
                  <a:ext cx="4732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  <a:latin typeface="Nirmala UI" panose="020B0502040204020203" pitchFamily="34" charset="0"/>
                      <a:cs typeface="Nirmala UI" panose="020B0502040204020203" pitchFamily="34" charset="0"/>
                    </a:rPr>
                    <a:t>A</a:t>
                  </a:r>
                </a:p>
              </p:txBody>
            </p:sp>
          </p:grpSp>
          <p:pic>
            <p:nvPicPr>
              <p:cNvPr id="108" name="Picture 107" descr="patterns1 cop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4191" y="786940"/>
                <a:ext cx="942829" cy="960428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2006219" y="2098173"/>
            <a:ext cx="8140801" cy="1175587"/>
            <a:chOff x="2006219" y="2098173"/>
            <a:chExt cx="8140801" cy="1175587"/>
          </a:xfrm>
        </p:grpSpPr>
        <p:sp>
          <p:nvSpPr>
            <p:cNvPr id="70" name="Rectangle: Rounded Corners 22">
              <a:extLst>
                <a:ext uri="{FF2B5EF4-FFF2-40B4-BE49-F238E27FC236}">
                  <a16:creationId xmlns:a16="http://schemas.microsoft.com/office/drawing/2014/main" xmlns="" id="{21CCCB31-DC9D-475B-A04B-253E074FC04E}"/>
                </a:ext>
              </a:extLst>
            </p:cNvPr>
            <p:cNvSpPr/>
            <p:nvPr/>
          </p:nvSpPr>
          <p:spPr>
            <a:xfrm>
              <a:off x="3345776" y="2251795"/>
              <a:ext cx="5767470" cy="86776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23">
              <a:extLst>
                <a:ext uri="{FF2B5EF4-FFF2-40B4-BE49-F238E27FC236}">
                  <a16:creationId xmlns:a16="http://schemas.microsoft.com/office/drawing/2014/main" xmlns="" id="{1A4F131D-4244-42A6-9448-AA7CD10F035B}"/>
                </a:ext>
              </a:extLst>
            </p:cNvPr>
            <p:cNvSpPr/>
            <p:nvPr/>
          </p:nvSpPr>
          <p:spPr>
            <a:xfrm rot="5400000">
              <a:off x="8291136" y="2344183"/>
              <a:ext cx="650824" cy="6829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08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C76476E6-BBC0-4622-9320-D10FF6F5313C}"/>
                </a:ext>
              </a:extLst>
            </p:cNvPr>
            <p:cNvSpPr/>
            <p:nvPr/>
          </p:nvSpPr>
          <p:spPr>
            <a:xfrm>
              <a:off x="3822010" y="2439622"/>
              <a:ext cx="511418" cy="487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748FDDB-2051-40B8-8832-1AA452695E90}"/>
                </a:ext>
              </a:extLst>
            </p:cNvPr>
            <p:cNvSpPr/>
            <p:nvPr/>
          </p:nvSpPr>
          <p:spPr>
            <a:xfrm>
              <a:off x="2865304" y="2098173"/>
              <a:ext cx="1228068" cy="11702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ircle: Hollow 26">
              <a:extLst>
                <a:ext uri="{FF2B5EF4-FFF2-40B4-BE49-F238E27FC236}">
                  <a16:creationId xmlns:a16="http://schemas.microsoft.com/office/drawing/2014/main" xmlns="" id="{AA1F986D-0417-4AFD-B40F-A07242A26A62}"/>
                </a:ext>
              </a:extLst>
            </p:cNvPr>
            <p:cNvSpPr/>
            <p:nvPr/>
          </p:nvSpPr>
          <p:spPr>
            <a:xfrm>
              <a:off x="3024011" y="2249406"/>
              <a:ext cx="910653" cy="867765"/>
            </a:xfrm>
            <a:prstGeom prst="donut">
              <a:avLst>
                <a:gd name="adj" fmla="val 1746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D7A9939D-9D3C-44B2-AD05-2253C296D1E1}"/>
                </a:ext>
              </a:extLst>
            </p:cNvPr>
            <p:cNvSpPr/>
            <p:nvPr/>
          </p:nvSpPr>
          <p:spPr>
            <a:xfrm>
              <a:off x="2363709" y="2581382"/>
              <a:ext cx="811235" cy="18658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D9DD3748-BF26-4B32-A3CC-DC6C92FE28C0}"/>
                </a:ext>
              </a:extLst>
            </p:cNvPr>
            <p:cNvSpPr/>
            <p:nvPr/>
          </p:nvSpPr>
          <p:spPr>
            <a:xfrm>
              <a:off x="2006219" y="2426315"/>
              <a:ext cx="518371" cy="493958"/>
            </a:xfrm>
            <a:prstGeom prst="ellipse">
              <a:avLst/>
            </a:prstGeom>
            <a:solidFill>
              <a:schemeClr val="bg1"/>
            </a:solidFill>
            <a:ln w="136525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693C604A-3876-4FDC-B5B1-5A0ED9377986}"/>
                </a:ext>
              </a:extLst>
            </p:cNvPr>
            <p:cNvSpPr txBox="1"/>
            <p:nvPr/>
          </p:nvSpPr>
          <p:spPr>
            <a:xfrm>
              <a:off x="4042022" y="2350430"/>
              <a:ext cx="4402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১.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প্রসেসর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ও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মাদারবোর্ড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সম্পর্কে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ব্যাখ্যা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 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করতে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dirty="0" err="1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পারবে</a:t>
              </a:r>
              <a:r>
                <a:rPr lang="en-US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।</a:t>
              </a:r>
              <a:endParaRPr lang="en-GB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  <a:p>
              <a:r>
                <a:rPr lang="en-US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endPara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9EC4085-E663-4C75-BCC4-291A78B8B06A}"/>
                </a:ext>
              </a:extLst>
            </p:cNvPr>
            <p:cNvSpPr txBox="1"/>
            <p:nvPr/>
          </p:nvSpPr>
          <p:spPr>
            <a:xfrm>
              <a:off x="3224859" y="2371876"/>
              <a:ext cx="447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B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85981758-EAD3-41EB-84FE-3EB5272C1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461"/>
            <a:stretch/>
          </p:blipFill>
          <p:spPr>
            <a:xfrm>
              <a:off x="8300438" y="2453016"/>
              <a:ext cx="554671" cy="452112"/>
            </a:xfrm>
            <a:prstGeom prst="rect">
              <a:avLst/>
            </a:prstGeom>
          </p:spPr>
        </p:pic>
        <p:pic>
          <p:nvPicPr>
            <p:cNvPr id="109" name="Picture 108" descr="patterns1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191" y="2193080"/>
              <a:ext cx="942829" cy="960428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006219" y="3554901"/>
            <a:ext cx="8140801" cy="1170231"/>
            <a:chOff x="2006219" y="3554901"/>
            <a:chExt cx="8140801" cy="117023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91C18B4C-624D-4BA5-9173-DE0324497E75}"/>
                </a:ext>
              </a:extLst>
            </p:cNvPr>
            <p:cNvSpPr/>
            <p:nvPr/>
          </p:nvSpPr>
          <p:spPr>
            <a:xfrm>
              <a:off x="2865304" y="3554901"/>
              <a:ext cx="1228068" cy="117023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006219" y="3649808"/>
              <a:ext cx="8140801" cy="960428"/>
              <a:chOff x="2006219" y="3649808"/>
              <a:chExt cx="8140801" cy="960428"/>
            </a:xfrm>
          </p:grpSpPr>
          <p:sp>
            <p:nvSpPr>
              <p:cNvPr id="83" name="Rectangle: Rounded Corners 35">
                <a:extLst>
                  <a:ext uri="{FF2B5EF4-FFF2-40B4-BE49-F238E27FC236}">
                    <a16:creationId xmlns:a16="http://schemas.microsoft.com/office/drawing/2014/main" xmlns="" id="{447422B9-7A6F-4C26-8431-6173DFF1C058}"/>
                  </a:ext>
                </a:extLst>
              </p:cNvPr>
              <p:cNvSpPr/>
              <p:nvPr/>
            </p:nvSpPr>
            <p:spPr>
              <a:xfrm>
                <a:off x="3077029" y="3708523"/>
                <a:ext cx="6036217" cy="867765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Top Corners Rounded 36">
                <a:extLst>
                  <a:ext uri="{FF2B5EF4-FFF2-40B4-BE49-F238E27FC236}">
                    <a16:creationId xmlns:a16="http://schemas.microsoft.com/office/drawing/2014/main" xmlns="" id="{994C47D9-E4F1-4199-9319-6AA5788E2D29}"/>
                  </a:ext>
                </a:extLst>
              </p:cNvPr>
              <p:cNvSpPr/>
              <p:nvPr/>
            </p:nvSpPr>
            <p:spPr>
              <a:xfrm rot="5400000">
                <a:off x="8291136" y="3800911"/>
                <a:ext cx="650824" cy="6829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99CC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8CA5276F-AE77-4D48-80C4-27A50423ED31}"/>
                  </a:ext>
                </a:extLst>
              </p:cNvPr>
              <p:cNvSpPr/>
              <p:nvPr/>
            </p:nvSpPr>
            <p:spPr>
              <a:xfrm>
                <a:off x="3822010" y="3896350"/>
                <a:ext cx="511418" cy="4873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ircle: Hollow 39">
                <a:extLst>
                  <a:ext uri="{FF2B5EF4-FFF2-40B4-BE49-F238E27FC236}">
                    <a16:creationId xmlns:a16="http://schemas.microsoft.com/office/drawing/2014/main" xmlns="" id="{47D16FF4-BA61-4A90-9D74-AA716CD35759}"/>
                  </a:ext>
                </a:extLst>
              </p:cNvPr>
              <p:cNvSpPr/>
              <p:nvPr/>
            </p:nvSpPr>
            <p:spPr>
              <a:xfrm>
                <a:off x="3024011" y="3706134"/>
                <a:ext cx="910653" cy="867765"/>
              </a:xfrm>
              <a:prstGeom prst="donut">
                <a:avLst>
                  <a:gd name="adj" fmla="val 17462"/>
                </a:avLst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BA799666-9E01-406F-9E60-D6A59C35CFF1}"/>
                  </a:ext>
                </a:extLst>
              </p:cNvPr>
              <p:cNvSpPr/>
              <p:nvPr/>
            </p:nvSpPr>
            <p:spPr>
              <a:xfrm>
                <a:off x="2363709" y="4038110"/>
                <a:ext cx="811235" cy="18658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77E8E5F3-BA14-44FB-B089-384F830D24CB}"/>
                  </a:ext>
                </a:extLst>
              </p:cNvPr>
              <p:cNvSpPr/>
              <p:nvPr/>
            </p:nvSpPr>
            <p:spPr>
              <a:xfrm>
                <a:off x="2006219" y="3883043"/>
                <a:ext cx="518371" cy="493958"/>
              </a:xfrm>
              <a:prstGeom prst="ellipse">
                <a:avLst/>
              </a:prstGeom>
              <a:solidFill>
                <a:schemeClr val="bg1"/>
              </a:solidFill>
              <a:ln w="136525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CE139909-43C0-47AA-9E24-90849DCEE98B}"/>
                  </a:ext>
                </a:extLst>
              </p:cNvPr>
              <p:cNvSpPr txBox="1"/>
              <p:nvPr/>
            </p:nvSpPr>
            <p:spPr>
              <a:xfrm>
                <a:off x="4279330" y="3774952"/>
                <a:ext cx="38864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২.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প্রসেসর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ও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মাদারবোর্ডের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কাজ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বর্ণনা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করতে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পারবে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।</a:t>
                </a:r>
                <a:endParaRPr lang="en-GB" sz="2200" dirty="0">
                  <a:solidFill>
                    <a:schemeClr val="bg1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0FACB827-974D-43E3-8B44-3D8A7CD53BE1}"/>
                  </a:ext>
                </a:extLst>
              </p:cNvPr>
              <p:cNvSpPr txBox="1"/>
              <p:nvPr/>
            </p:nvSpPr>
            <p:spPr>
              <a:xfrm>
                <a:off x="3224859" y="3828604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Nirmala UI" panose="020B0502040204020203" pitchFamily="34" charset="0"/>
                    <a:cs typeface="Nirmala UI" panose="020B0502040204020203" pitchFamily="34" charset="0"/>
                  </a:rPr>
                  <a:t>C</a:t>
                </a:r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A899619D-31D1-4404-8D3E-DFFB5D729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8604"/>
              <a:stretch/>
            </p:blipFill>
            <p:spPr>
              <a:xfrm>
                <a:off x="8377988" y="4016053"/>
                <a:ext cx="451288" cy="350031"/>
              </a:xfrm>
              <a:prstGeom prst="rect">
                <a:avLst/>
              </a:prstGeom>
            </p:spPr>
          </p:pic>
          <p:pic>
            <p:nvPicPr>
              <p:cNvPr id="110" name="Picture 109" descr="patterns1 cop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4191" y="3649808"/>
                <a:ext cx="942829" cy="960428"/>
              </a:xfrm>
              <a:prstGeom prst="rect">
                <a:avLst/>
              </a:prstGeom>
            </p:spPr>
          </p:pic>
        </p:grpSp>
      </p:grpSp>
      <p:grpSp>
        <p:nvGrpSpPr>
          <p:cNvPr id="113" name="Group 112"/>
          <p:cNvGrpSpPr/>
          <p:nvPr/>
        </p:nvGrpSpPr>
        <p:grpSpPr>
          <a:xfrm>
            <a:off x="734200" y="786940"/>
            <a:ext cx="942829" cy="5178701"/>
            <a:chOff x="9204191" y="786940"/>
            <a:chExt cx="942829" cy="5178701"/>
          </a:xfrm>
        </p:grpSpPr>
        <p:pic>
          <p:nvPicPr>
            <p:cNvPr id="114" name="Picture 113" descr="patterns1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191" y="786940"/>
              <a:ext cx="942829" cy="960428"/>
            </a:xfrm>
            <a:prstGeom prst="rect">
              <a:avLst/>
            </a:prstGeom>
          </p:spPr>
        </p:pic>
        <p:pic>
          <p:nvPicPr>
            <p:cNvPr id="115" name="Picture 114" descr="patterns1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191" y="2193080"/>
              <a:ext cx="942829" cy="960428"/>
            </a:xfrm>
            <a:prstGeom prst="rect">
              <a:avLst/>
            </a:prstGeom>
          </p:spPr>
        </p:pic>
        <p:pic>
          <p:nvPicPr>
            <p:cNvPr id="116" name="Picture 115" descr="patterns1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191" y="3649808"/>
              <a:ext cx="942829" cy="960428"/>
            </a:xfrm>
            <a:prstGeom prst="rect">
              <a:avLst/>
            </a:prstGeom>
          </p:spPr>
        </p:pic>
        <p:pic>
          <p:nvPicPr>
            <p:cNvPr id="117" name="Picture 116" descr="patterns1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4191" y="5005213"/>
              <a:ext cx="942829" cy="960428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2006219" y="5005213"/>
            <a:ext cx="8140801" cy="1176647"/>
            <a:chOff x="2006219" y="5005213"/>
            <a:chExt cx="8140801" cy="1176647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C9CEDA4B-DBFD-45DD-955D-C1B83BC937BD}"/>
                </a:ext>
              </a:extLst>
            </p:cNvPr>
            <p:cNvSpPr/>
            <p:nvPr/>
          </p:nvSpPr>
          <p:spPr>
            <a:xfrm>
              <a:off x="2865304" y="5011629"/>
              <a:ext cx="1228068" cy="117023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006219" y="5005213"/>
              <a:ext cx="8140801" cy="1027803"/>
              <a:chOff x="2006219" y="5005213"/>
              <a:chExt cx="8140801" cy="1027803"/>
            </a:xfrm>
          </p:grpSpPr>
          <p:sp>
            <p:nvSpPr>
              <p:cNvPr id="96" name="Rectangle: Rounded Corners 48">
                <a:extLst>
                  <a:ext uri="{FF2B5EF4-FFF2-40B4-BE49-F238E27FC236}">
                    <a16:creationId xmlns:a16="http://schemas.microsoft.com/office/drawing/2014/main" xmlns="" id="{2C4C0AC8-56C1-40B3-BD1A-7F0F0C3C0F24}"/>
                  </a:ext>
                </a:extLst>
              </p:cNvPr>
              <p:cNvSpPr/>
              <p:nvPr/>
            </p:nvSpPr>
            <p:spPr>
              <a:xfrm>
                <a:off x="3345776" y="5165251"/>
                <a:ext cx="5767470" cy="867765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Top Corners Rounded 49">
                <a:extLst>
                  <a:ext uri="{FF2B5EF4-FFF2-40B4-BE49-F238E27FC236}">
                    <a16:creationId xmlns:a16="http://schemas.microsoft.com/office/drawing/2014/main" xmlns="" id="{6B71A98D-C24C-46E7-9853-E77C8811646F}"/>
                  </a:ext>
                </a:extLst>
              </p:cNvPr>
              <p:cNvSpPr/>
              <p:nvPr/>
            </p:nvSpPr>
            <p:spPr>
              <a:xfrm rot="5400000">
                <a:off x="8291136" y="5257639"/>
                <a:ext cx="650824" cy="6829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0066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02AAE4D3-D6D3-41C3-AAF1-2824A2A961C6}"/>
                  </a:ext>
                </a:extLst>
              </p:cNvPr>
              <p:cNvSpPr/>
              <p:nvPr/>
            </p:nvSpPr>
            <p:spPr>
              <a:xfrm>
                <a:off x="3822010" y="5353078"/>
                <a:ext cx="511418" cy="4873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Circle: Hollow 52">
                <a:extLst>
                  <a:ext uri="{FF2B5EF4-FFF2-40B4-BE49-F238E27FC236}">
                    <a16:creationId xmlns:a16="http://schemas.microsoft.com/office/drawing/2014/main" xmlns="" id="{A4C7562F-6A4A-40E3-8B4D-F062B157FF48}"/>
                  </a:ext>
                </a:extLst>
              </p:cNvPr>
              <p:cNvSpPr/>
              <p:nvPr/>
            </p:nvSpPr>
            <p:spPr>
              <a:xfrm>
                <a:off x="3024011" y="5162862"/>
                <a:ext cx="910653" cy="867765"/>
              </a:xfrm>
              <a:prstGeom prst="donut">
                <a:avLst>
                  <a:gd name="adj" fmla="val 17462"/>
                </a:avLst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75015F97-C3BF-40CA-9174-88C83550AE55}"/>
                  </a:ext>
                </a:extLst>
              </p:cNvPr>
              <p:cNvSpPr/>
              <p:nvPr/>
            </p:nvSpPr>
            <p:spPr>
              <a:xfrm>
                <a:off x="2363709" y="5494838"/>
                <a:ext cx="811235" cy="186583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7E850D8F-59F0-4EC2-92D3-B405DFF18245}"/>
                  </a:ext>
                </a:extLst>
              </p:cNvPr>
              <p:cNvSpPr/>
              <p:nvPr/>
            </p:nvSpPr>
            <p:spPr>
              <a:xfrm>
                <a:off x="2006219" y="5339771"/>
                <a:ext cx="518371" cy="493958"/>
              </a:xfrm>
              <a:prstGeom prst="ellipse">
                <a:avLst/>
              </a:prstGeom>
              <a:solidFill>
                <a:schemeClr val="bg1"/>
              </a:solidFill>
              <a:ln w="136525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BA16A1F6-689A-487E-8DAA-7CDFD6BF2651}"/>
                  </a:ext>
                </a:extLst>
              </p:cNvPr>
              <p:cNvSpPr txBox="1"/>
              <p:nvPr/>
            </p:nvSpPr>
            <p:spPr>
              <a:xfrm>
                <a:off x="3224859" y="5285332"/>
                <a:ext cx="487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Nirmala UI" panose="020B0502040204020203" pitchFamily="34" charset="0"/>
                    <a:cs typeface="Nirmala UI" panose="020B0502040204020203" pitchFamily="34" charset="0"/>
                  </a:rPr>
                  <a:t>D</a:t>
                </a:r>
              </a:p>
            </p:txBody>
          </p: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xmlns="" id="{DBE746F7-6A19-40F1-B68C-E50F95DB19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350" t="9641" r="26808" b="23474"/>
              <a:stretch/>
            </p:blipFill>
            <p:spPr>
              <a:xfrm>
                <a:off x="8474125" y="5459223"/>
                <a:ext cx="207295" cy="323494"/>
              </a:xfrm>
              <a:prstGeom prst="rect">
                <a:avLst/>
              </a:prstGeom>
            </p:spPr>
          </p:pic>
          <p:pic>
            <p:nvPicPr>
              <p:cNvPr id="111" name="Picture 110" descr="patterns1 cop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4191" y="5005213"/>
                <a:ext cx="942829" cy="960428"/>
              </a:xfrm>
              <a:prstGeom prst="rect">
                <a:avLst/>
              </a:prstGeom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CE139909-43C0-47AA-9E24-90849DCEE98B}"/>
                  </a:ext>
                </a:extLst>
              </p:cNvPr>
              <p:cNvSpPr txBox="1"/>
              <p:nvPr/>
            </p:nvSpPr>
            <p:spPr>
              <a:xfrm>
                <a:off x="4279330" y="5236249"/>
                <a:ext cx="38864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৩.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প্রসেসর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ও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মাদারবোর্ডের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কি</a:t>
                </a:r>
                <a:r>
                  <a:rPr lang="en-US" sz="22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তা</a:t>
                </a:r>
                <a:r>
                  <a:rPr lang="en-US" sz="22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বর্ণনা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করতে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পারবে</a:t>
                </a:r>
                <a:r>
                  <a:rPr lang="en-US" sz="22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 ।</a:t>
                </a:r>
                <a:endParaRPr lang="en-GB" sz="2200" dirty="0">
                  <a:solidFill>
                    <a:schemeClr val="bg1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7828097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044" y="662698"/>
            <a:ext cx="7994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গত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ক্লাসের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আলোচনায়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ছিলঃ</a:t>
            </a:r>
            <a:endParaRPr lang="en-US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00" y="1453248"/>
            <a:ext cx="10359612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সবাই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গত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মূল্যায়ন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মনে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করার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চেষ্ঠা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করো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আর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700" b="1" spc="50" dirty="0" err="1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বল</a:t>
            </a:r>
            <a:r>
              <a:rPr lang="en-US" sz="2700" b="1" spc="50" dirty="0" smtClean="0">
                <a:ln w="11430"/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-</a:t>
            </a:r>
            <a:endParaRPr lang="en-US" sz="2700" b="1" spc="50" dirty="0">
              <a:ln w="11430"/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15" name="Google Shape;329;p16"/>
          <p:cNvSpPr/>
          <p:nvPr/>
        </p:nvSpPr>
        <p:spPr>
          <a:xfrm>
            <a:off x="7028788" y="5566775"/>
            <a:ext cx="52485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19;p16"/>
          <p:cNvSpPr/>
          <p:nvPr/>
        </p:nvSpPr>
        <p:spPr>
          <a:xfrm>
            <a:off x="1101964" y="2072886"/>
            <a:ext cx="944516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আজ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আমাদের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পাঠ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উপকরণ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আছে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813" y="2891185"/>
            <a:ext cx="98486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০১.কম্পিউটার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(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ডেস্কটপ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/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ল্যাপটপ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),০২.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প্রজেক্টর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 </a:t>
            </a:r>
          </a:p>
          <a:p>
            <a:pPr lvl="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০৩.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পোস্টার পেপার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 ০৪.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পেপার স্ট্যান্ড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,০৫.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মার্কার পেন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 ০৬.</a:t>
            </a:r>
            <a:r>
              <a:rPr lang="as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টেপ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 ০৭.</a:t>
            </a:r>
            <a:r>
              <a:rPr lang="as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ফ্লিপচার্ট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 ৮.</a:t>
            </a:r>
            <a:r>
              <a:rPr lang="as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পুশপিন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,০৯.</a:t>
            </a:r>
            <a:r>
              <a:rPr lang="as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বোর্ড পিন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, ১০. </a:t>
            </a:r>
            <a:r>
              <a:rPr lang="as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বোর্ড ক্লিপ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2" charset="0"/>
                <a:ea typeface="Arial"/>
                <a:cs typeface="Vrinda" pitchFamily="2" charset="0"/>
                <a:sym typeface="Arial"/>
              </a:rPr>
              <a:t>।</a:t>
            </a:r>
            <a:endParaRPr lang="as-IN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2" charset="0"/>
              <a:ea typeface="Arial"/>
              <a:cs typeface="Vrinda" pitchFamily="2" charset="0"/>
              <a:sym typeface="Arial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4;p17"/>
          <p:cNvSpPr txBox="1">
            <a:spLocks/>
          </p:cNvSpPr>
          <p:nvPr/>
        </p:nvSpPr>
        <p:spPr>
          <a:xfrm>
            <a:off x="549040" y="555120"/>
            <a:ext cx="10782920" cy="7194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SzPts val="6600"/>
              <a:buFont typeface="Arial"/>
              <a:buNone/>
            </a:pPr>
            <a:r>
              <a:rPr lang="as-IN" sz="4000" b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উপকরনের চিত্রগুলো একবার দেখে নেই-</a:t>
            </a:r>
            <a:endParaRPr lang="as-IN" sz="4000">
              <a:solidFill>
                <a:schemeClr val="bg1"/>
              </a:solidFill>
            </a:endParaRPr>
          </a:p>
        </p:txBody>
      </p:sp>
      <p:pic>
        <p:nvPicPr>
          <p:cNvPr id="3" name="Google Shape;339;p17" descr="Whiteboard-Markers-Brush-Bullet-Nib-Easily-Wipe-Off-Logo-Printing-Smooth-Surfac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7954" y="1983078"/>
            <a:ext cx="2184107" cy="145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0;p17" descr="HTB1SSolc3ZC2uNjSZFnq6yxZpXao copy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383782" y="4277682"/>
            <a:ext cx="2399341" cy="196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1;p17" descr="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950" y="1822830"/>
            <a:ext cx="2684038" cy="158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42;p17" descr="images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6910" y="2506717"/>
            <a:ext cx="2836868" cy="341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3;p17" descr="TB2vr6zvY9YBuNjy0FgXXcxcXXa_!!2951371870-0-item_pic.jpg_250x25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482" y="4364388"/>
            <a:ext cx="2309365" cy="1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4;p17" descr="Multi-Media-Projector cop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2896" y="1830275"/>
            <a:ext cx="3325209" cy="188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45;p17" descr="pin-board-500x500 copy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71292" y="4280614"/>
            <a:ext cx="3037603" cy="182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755013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303204" y="-752"/>
            <a:ext cx="12061668" cy="6858000"/>
            <a:chOff x="862765" y="-752"/>
            <a:chExt cx="11361319" cy="6858000"/>
          </a:xfrm>
        </p:grpSpPr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xmlns="" id="{8DD3DFB7-0C22-4D9D-A570-B83C7F4D0DF5}"/>
                </a:ext>
              </a:extLst>
            </p:cNvPr>
            <p:cNvGrpSpPr/>
            <p:nvPr/>
          </p:nvGrpSpPr>
          <p:grpSpPr>
            <a:xfrm>
              <a:off x="862765" y="-752"/>
              <a:ext cx="11361319" cy="6858000"/>
              <a:chOff x="862765" y="-752"/>
              <a:chExt cx="11361319" cy="6858000"/>
            </a:xfrm>
          </p:grpSpPr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xmlns="" id="{AC741DEF-AEC0-42D4-A436-DD1902A4BF41}"/>
                  </a:ext>
                </a:extLst>
              </p:cNvPr>
              <p:cNvSpPr/>
              <p:nvPr/>
            </p:nvSpPr>
            <p:spPr>
              <a:xfrm rot="16200000">
                <a:off x="444349" y="2384377"/>
                <a:ext cx="2926080" cy="2089247"/>
              </a:xfrm>
              <a:prstGeom prst="round2SameRect">
                <a:avLst>
                  <a:gd name="adj1" fmla="val 40707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">
                <a:extLst>
                  <a:ext uri="{FF2B5EF4-FFF2-40B4-BE49-F238E27FC236}">
                    <a16:creationId xmlns:a16="http://schemas.microsoft.com/office/drawing/2014/main" xmlns="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67474" cy="6858000"/>
                <a:chOff x="1756610" y="-752"/>
                <a:chExt cx="10467474" cy="68580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707176C3-B302-48D6-85AD-B38AC8F9C3D7}"/>
                    </a:ext>
                  </a:extLst>
                </p:cNvPr>
                <p:cNvGrpSpPr/>
                <p:nvPr/>
              </p:nvGrpSpPr>
              <p:grpSpPr>
                <a:xfrm>
                  <a:off x="1756610" y="-752"/>
                  <a:ext cx="10435390" cy="6858000"/>
                  <a:chOff x="1756610" y="1"/>
                  <a:chExt cx="10435390" cy="6858000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51CFDDC9-F3DF-47F2-8377-4A0AA5B47A62}"/>
                      </a:ext>
                    </a:extLst>
                  </p:cNvPr>
                  <p:cNvSpPr/>
                  <p:nvPr/>
                </p:nvSpPr>
                <p:spPr>
                  <a:xfrm>
                    <a:off x="2433918" y="1"/>
                    <a:ext cx="9758082" cy="6858000"/>
                  </a:xfrm>
                  <a:prstGeom prst="rect">
                    <a:avLst/>
                  </a:prstGeom>
                  <a:solidFill>
                    <a:srgbClr val="FDCF3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: Top Corners Rounded 15">
                    <a:extLst>
                      <a:ext uri="{FF2B5EF4-FFF2-40B4-BE49-F238E27FC236}">
                        <a16:creationId xmlns:a16="http://schemas.microsoft.com/office/drawing/2014/main" xmlns="" id="{1E88F8FE-59AB-422B-A839-33641661B7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101190" y="2622134"/>
                    <a:ext cx="2926080" cy="1615239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1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940174" y="2965831"/>
                  <a:ext cx="66165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chemeClr val="bg1"/>
                      </a:solidFill>
                      <a:latin typeface="Galada" panose="02000506000000020003" pitchFamily="2" charset="0"/>
                      <a:ea typeface="Galada" panose="02000506000000020003" pitchFamily="2" charset="0"/>
                      <a:cs typeface="Galada" panose="02000506000000020003" pitchFamily="2" charset="0"/>
                    </a:rPr>
                    <a:t>১.</a:t>
                  </a:r>
                  <a:endParaRPr lang="en-US" sz="54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endParaRPr>
                </a:p>
              </p:txBody>
            </p:sp>
            <p:pic>
              <p:nvPicPr>
                <p:cNvPr id="10" name="Graphic 9" descr="Grinning face with no fill">
                  <a:extLst>
                    <a:ext uri="{FF2B5EF4-FFF2-40B4-BE49-F238E27FC236}">
                      <a16:creationId xmlns:a16="http://schemas.microsoft.com/office/drawing/2014/main" xmlns="" id="{2E10D554-1C61-48AB-ABA3-21AD469420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7604" y="2625389"/>
                  <a:ext cx="457200" cy="457200"/>
                </a:xfrm>
                <a:prstGeom prst="rect">
                  <a:avLst/>
                </a:prstGeom>
              </p:spPr>
            </p:pic>
            <p:sp>
              <p:nvSpPr>
                <p:cNvPr id="33" name="Rectangle: Top Corners Rounded 32">
                  <a:extLst>
                    <a:ext uri="{FF2B5EF4-FFF2-40B4-BE49-F238E27FC236}">
                      <a16:creationId xmlns:a16="http://schemas.microsoft.com/office/drawing/2014/main" xmlns="" id="{B7621EC4-4390-420A-8D9C-E3DB5EC30F00}"/>
                    </a:ext>
                  </a:extLst>
                </p:cNvPr>
                <p:cNvSpPr/>
                <p:nvPr/>
              </p:nvSpPr>
              <p:spPr>
                <a:xfrm rot="16200000">
                  <a:off x="6074665" y="-1265744"/>
                  <a:ext cx="2926080" cy="9372758"/>
                </a:xfrm>
                <a:prstGeom prst="round2SameRect">
                  <a:avLst>
                    <a:gd name="adj1" fmla="val 21559"/>
                    <a:gd name="adj2" fmla="val 0"/>
                  </a:avLst>
                </a:prstGeom>
                <a:solidFill>
                  <a:srgbClr val="582A29"/>
                </a:solidFill>
                <a:ln>
                  <a:noFill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7B18FA7-7A95-4A6C-B0B6-F7267C09715F}"/>
                </a:ext>
              </a:extLst>
            </p:cNvPr>
            <p:cNvSpPr txBox="1"/>
            <p:nvPr/>
          </p:nvSpPr>
          <p:spPr>
            <a:xfrm>
              <a:off x="4099523" y="293155"/>
              <a:ext cx="79951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এবার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তোমাদের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কাছে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কিছু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প্রশ্ন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করবো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তোমরা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উত্তর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দেওয়া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চেষ্ঠা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কর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-(</a:t>
              </a:r>
              <a:r>
                <a:rPr lang="en-US" sz="35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পাঠপ্রস্তুতি</a:t>
              </a:r>
              <a:r>
                <a:rPr lang="en-US" sz="3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)</a:t>
              </a:r>
              <a:endParaRPr lang="en-GB" sz="3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300653A-C639-473D-9A3E-6179CF97981B}"/>
                </a:ext>
              </a:extLst>
            </p:cNvPr>
            <p:cNvSpPr txBox="1"/>
            <p:nvPr/>
          </p:nvSpPr>
          <p:spPr>
            <a:xfrm>
              <a:off x="3167783" y="2961639"/>
              <a:ext cx="845701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১.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মানুষের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সবচেয়ে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গুরুত্বপূর্ণ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অংশ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বা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অঙ্গ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কোনটি</a:t>
              </a:r>
              <a:r>
                <a:rPr lang="en-US" sz="3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? </a:t>
              </a:r>
              <a:endParaRPr lang="en-GB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637" y="490934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rPr>
              <a:t>পাঠপ্রস্তুতি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rPr>
              <a:t>)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lada" panose="02000506000000020003" pitchFamily="2" charset="0"/>
              <a:ea typeface="Galada" panose="02000506000000020003" pitchFamily="2" charset="0"/>
              <a:cs typeface="Galada" panose="02000506000000020003" pitchFamily="2" charset="0"/>
            </a:endParaRPr>
          </a:p>
        </p:txBody>
      </p:sp>
      <p:grpSp>
        <p:nvGrpSpPr>
          <p:cNvPr id="66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2052207" y="-752"/>
            <a:ext cx="11112723" cy="6858000"/>
            <a:chOff x="1756610" y="-752"/>
            <a:chExt cx="10467474" cy="6858000"/>
          </a:xfrm>
        </p:grpSpPr>
        <p:grpSp>
          <p:nvGrpSpPr>
            <p:cNvPr id="71" name="Group 1">
              <a:extLst>
                <a:ext uri="{FF2B5EF4-FFF2-40B4-BE49-F238E27FC236}">
                  <a16:creationId xmlns:a16="http://schemas.microsoft.com/office/drawing/2014/main" xmlns="" id="{7A4CBF80-B1F6-48FB-ACA6-E3C9C602AA17}"/>
                </a:ext>
              </a:extLst>
            </p:cNvPr>
            <p:cNvGrpSpPr/>
            <p:nvPr/>
          </p:nvGrpSpPr>
          <p:grpSpPr>
            <a:xfrm>
              <a:off x="1756610" y="-752"/>
              <a:ext cx="10467474" cy="6858000"/>
              <a:chOff x="1756610" y="-752"/>
              <a:chExt cx="10467474" cy="68580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707176C3-B302-48D6-85AD-B38AC8F9C3D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35390" cy="6858000"/>
                <a:chOff x="1756610" y="1"/>
                <a:chExt cx="10435390" cy="685800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33918" y="1"/>
                  <a:ext cx="9758082" cy="6858000"/>
                </a:xfrm>
                <a:prstGeom prst="rect">
                  <a:avLst/>
                </a:pr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: Top Corners Rounded 15">
                  <a:extLst>
                    <a:ext uri="{FF2B5EF4-FFF2-40B4-BE49-F238E27FC236}">
                      <a16:creationId xmlns:a16="http://schemas.microsoft.com/office/drawing/2014/main" xmlns="" id="{1E88F8FE-59AB-422B-A839-33641661B756}"/>
                    </a:ext>
                  </a:extLst>
                </p:cNvPr>
                <p:cNvSpPr/>
                <p:nvPr/>
              </p:nvSpPr>
              <p:spPr>
                <a:xfrm rot="16200000">
                  <a:off x="1101190" y="2622134"/>
                  <a:ext cx="2926080" cy="161523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EF3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D90F239-F489-4B8A-8CCF-6F1622C4783D}"/>
                  </a:ext>
                </a:extLst>
              </p:cNvPr>
              <p:cNvSpPr txBox="1"/>
              <p:nvPr/>
            </p:nvSpPr>
            <p:spPr>
              <a:xfrm>
                <a:off x="1940174" y="2965831"/>
                <a:ext cx="6782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২.</a:t>
                </a:r>
                <a:endParaRPr lang="en-US" sz="5400" dirty="0">
                  <a:solidFill>
                    <a:schemeClr val="bg1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endParaRPr>
              </a:p>
            </p:txBody>
          </p:sp>
          <p:pic>
            <p:nvPicPr>
              <p:cNvPr id="74" name="Graphic 9" descr="Grinning face with no fill">
                <a:extLst>
                  <a:ext uri="{FF2B5EF4-FFF2-40B4-BE49-F238E27FC236}">
                    <a16:creationId xmlns:a16="http://schemas.microsoft.com/office/drawing/2014/main" xmlns="" id="{2E10D554-1C61-48AB-ABA3-21AD46942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17604" y="262538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5" name="Rectangle: Top Corners Rounded 32">
                <a:extLst>
                  <a:ext uri="{FF2B5EF4-FFF2-40B4-BE49-F238E27FC236}">
                    <a16:creationId xmlns:a16="http://schemas.microsoft.com/office/drawing/2014/main" xmlns="" id="{B7621EC4-4390-420A-8D9C-E3DB5EC30F00}"/>
                  </a:ext>
                </a:extLst>
              </p:cNvPr>
              <p:cNvSpPr/>
              <p:nvPr/>
            </p:nvSpPr>
            <p:spPr>
              <a:xfrm rot="16200000">
                <a:off x="6074665" y="-1265744"/>
                <a:ext cx="2926080" cy="9372758"/>
              </a:xfrm>
              <a:prstGeom prst="round2SameRect">
                <a:avLst>
                  <a:gd name="adj1" fmla="val 2155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1300653A-C639-473D-9A3E-6179CF97981B}"/>
                </a:ext>
              </a:extLst>
            </p:cNvPr>
            <p:cNvSpPr txBox="1"/>
            <p:nvPr/>
          </p:nvSpPr>
          <p:spPr>
            <a:xfrm>
              <a:off x="3167783" y="2961639"/>
              <a:ext cx="8457019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২.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মস্তিষ্ক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না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থাকলে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কোনো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প্রাণী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বাঁচে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500" dirty="0" err="1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কি</a:t>
              </a:r>
              <a:r>
                <a:rPr lang="en-US" sz="3500" dirty="0">
                  <a:solidFill>
                    <a:srgbClr val="FFFF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?</a:t>
              </a:r>
              <a:endParaRPr lang="en-GB" sz="3500" dirty="0">
                <a:solidFill>
                  <a:srgbClr val="FFFF00"/>
                </a:solidFill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</p:grpSp>
      <p:grpSp>
        <p:nvGrpSpPr>
          <p:cNvPr id="78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2893104" y="-14820"/>
            <a:ext cx="11112723" cy="6858000"/>
            <a:chOff x="1756610" y="-752"/>
            <a:chExt cx="10467474" cy="6858000"/>
          </a:xfrm>
        </p:grpSpPr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xmlns="" id="{7A4CBF80-B1F6-48FB-ACA6-E3C9C602AA17}"/>
                </a:ext>
              </a:extLst>
            </p:cNvPr>
            <p:cNvGrpSpPr/>
            <p:nvPr/>
          </p:nvGrpSpPr>
          <p:grpSpPr>
            <a:xfrm>
              <a:off x="1756610" y="-752"/>
              <a:ext cx="10467474" cy="6858000"/>
              <a:chOff x="1756610" y="-752"/>
              <a:chExt cx="10467474" cy="6858000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707176C3-B302-48D6-85AD-B38AC8F9C3D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35390" cy="6858000"/>
                <a:chOff x="1756610" y="1"/>
                <a:chExt cx="10435390" cy="685800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33918" y="1"/>
                  <a:ext cx="9758082" cy="68580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: Top Corners Rounded 15">
                  <a:extLst>
                    <a:ext uri="{FF2B5EF4-FFF2-40B4-BE49-F238E27FC236}">
                      <a16:creationId xmlns:a16="http://schemas.microsoft.com/office/drawing/2014/main" xmlns="" id="{1E88F8FE-59AB-422B-A839-33641661B756}"/>
                    </a:ext>
                  </a:extLst>
                </p:cNvPr>
                <p:cNvSpPr/>
                <p:nvPr/>
              </p:nvSpPr>
              <p:spPr>
                <a:xfrm rot="16200000">
                  <a:off x="1101190" y="2622134"/>
                  <a:ext cx="2926080" cy="161523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CC09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DD90F239-F489-4B8A-8CCF-6F1622C4783D}"/>
                  </a:ext>
                </a:extLst>
              </p:cNvPr>
              <p:cNvSpPr txBox="1"/>
              <p:nvPr/>
            </p:nvSpPr>
            <p:spPr>
              <a:xfrm>
                <a:off x="1940174" y="2965831"/>
                <a:ext cx="7099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৩.</a:t>
                </a:r>
                <a:endParaRPr lang="en-US" sz="5400" dirty="0">
                  <a:solidFill>
                    <a:schemeClr val="bg1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endParaRPr>
              </a:p>
            </p:txBody>
          </p:sp>
          <p:pic>
            <p:nvPicPr>
              <p:cNvPr id="83" name="Graphic 9" descr="Grinning face with no fill">
                <a:extLst>
                  <a:ext uri="{FF2B5EF4-FFF2-40B4-BE49-F238E27FC236}">
                    <a16:creationId xmlns:a16="http://schemas.microsoft.com/office/drawing/2014/main" xmlns="" id="{2E10D554-1C61-48AB-ABA3-21AD46942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17604" y="262538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84" name="Rectangle: Top Corners Rounded 32">
                <a:extLst>
                  <a:ext uri="{FF2B5EF4-FFF2-40B4-BE49-F238E27FC236}">
                    <a16:creationId xmlns:a16="http://schemas.microsoft.com/office/drawing/2014/main" xmlns="" id="{B7621EC4-4390-420A-8D9C-E3DB5EC30F00}"/>
                  </a:ext>
                </a:extLst>
              </p:cNvPr>
              <p:cNvSpPr/>
              <p:nvPr/>
            </p:nvSpPr>
            <p:spPr>
              <a:xfrm rot="16200000">
                <a:off x="6074665" y="-1265744"/>
                <a:ext cx="2926080" cy="9372758"/>
              </a:xfrm>
              <a:prstGeom prst="round2SameRect">
                <a:avLst>
                  <a:gd name="adj1" fmla="val 21559"/>
                  <a:gd name="adj2" fmla="val 0"/>
                </a:avLst>
              </a:prstGeom>
              <a:solidFill>
                <a:srgbClr val="009900"/>
              </a:solidFill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300653A-C639-473D-9A3E-6179CF97981B}"/>
                </a:ext>
              </a:extLst>
            </p:cNvPr>
            <p:cNvSpPr txBox="1"/>
            <p:nvPr/>
          </p:nvSpPr>
          <p:spPr>
            <a:xfrm>
              <a:off x="3167783" y="2961639"/>
              <a:ext cx="8457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৩.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প্রসেসর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ও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মাদারবোর্ড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দেখেছ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কি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না</a:t>
              </a: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? </a:t>
              </a:r>
              <a:endPara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</p:grpSp>
      <p:grpSp>
        <p:nvGrpSpPr>
          <p:cNvPr id="87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3859865" y="-14820"/>
            <a:ext cx="11134933" cy="6914272"/>
            <a:chOff x="1756610" y="-752"/>
            <a:chExt cx="10488394" cy="6914272"/>
          </a:xfrm>
        </p:grpSpPr>
        <p:grpSp>
          <p:nvGrpSpPr>
            <p:cNvPr id="88" name="Group 1">
              <a:extLst>
                <a:ext uri="{FF2B5EF4-FFF2-40B4-BE49-F238E27FC236}">
                  <a16:creationId xmlns:a16="http://schemas.microsoft.com/office/drawing/2014/main" xmlns="" id="{7A4CBF80-B1F6-48FB-ACA6-E3C9C602AA17}"/>
                </a:ext>
              </a:extLst>
            </p:cNvPr>
            <p:cNvGrpSpPr/>
            <p:nvPr/>
          </p:nvGrpSpPr>
          <p:grpSpPr>
            <a:xfrm>
              <a:off x="1756610" y="-752"/>
              <a:ext cx="10488394" cy="6914272"/>
              <a:chOff x="1756610" y="-752"/>
              <a:chExt cx="10488394" cy="691427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07176C3-B302-48D6-85AD-B38AC8F9C3D7}"/>
                  </a:ext>
                </a:extLst>
              </p:cNvPr>
              <p:cNvGrpSpPr/>
              <p:nvPr/>
            </p:nvGrpSpPr>
            <p:grpSpPr>
              <a:xfrm>
                <a:off x="1756610" y="-752"/>
                <a:ext cx="10488394" cy="6914272"/>
                <a:chOff x="1756610" y="1"/>
                <a:chExt cx="10488394" cy="6914272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86922" y="1"/>
                  <a:ext cx="9758082" cy="6914272"/>
                </a:xfrm>
                <a:prstGeom prst="rect">
                  <a:avLst/>
                </a:prstGeom>
                <a:solidFill>
                  <a:srgbClr val="EE95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: Top Corners Rounded 15">
                  <a:extLst>
                    <a:ext uri="{FF2B5EF4-FFF2-40B4-BE49-F238E27FC236}">
                      <a16:creationId xmlns:a16="http://schemas.microsoft.com/office/drawing/2014/main" xmlns="" id="{1E88F8FE-59AB-422B-A839-33641661B756}"/>
                    </a:ext>
                  </a:extLst>
                </p:cNvPr>
                <p:cNvSpPr/>
                <p:nvPr/>
              </p:nvSpPr>
              <p:spPr>
                <a:xfrm rot="16200000">
                  <a:off x="1101190" y="2622134"/>
                  <a:ext cx="2926080" cy="161523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DD90F239-F489-4B8A-8CCF-6F1622C4783D}"/>
                  </a:ext>
                </a:extLst>
              </p:cNvPr>
              <p:cNvSpPr txBox="1"/>
              <p:nvPr/>
            </p:nvSpPr>
            <p:spPr>
              <a:xfrm>
                <a:off x="1940174" y="2965831"/>
                <a:ext cx="6722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rPr>
                  <a:t>৪.</a:t>
                </a:r>
                <a:endParaRPr lang="en-US" sz="5400" dirty="0">
                  <a:solidFill>
                    <a:schemeClr val="bg1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endParaRPr>
              </a:p>
            </p:txBody>
          </p:sp>
          <p:pic>
            <p:nvPicPr>
              <p:cNvPr id="92" name="Graphic 9" descr="Grinning face with no fill">
                <a:extLst>
                  <a:ext uri="{FF2B5EF4-FFF2-40B4-BE49-F238E27FC236}">
                    <a16:creationId xmlns:a16="http://schemas.microsoft.com/office/drawing/2014/main" xmlns="" id="{2E10D554-1C61-48AB-ABA3-21AD46942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17604" y="262538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93" name="Rectangle: Top Corners Rounded 32">
                <a:extLst>
                  <a:ext uri="{FF2B5EF4-FFF2-40B4-BE49-F238E27FC236}">
                    <a16:creationId xmlns:a16="http://schemas.microsoft.com/office/drawing/2014/main" xmlns="" id="{B7621EC4-4390-420A-8D9C-E3DB5EC30F00}"/>
                  </a:ext>
                </a:extLst>
              </p:cNvPr>
              <p:cNvSpPr/>
              <p:nvPr/>
            </p:nvSpPr>
            <p:spPr>
              <a:xfrm rot="16200000">
                <a:off x="6074665" y="-1265744"/>
                <a:ext cx="2926080" cy="9372758"/>
              </a:xfrm>
              <a:prstGeom prst="round2SameRect">
                <a:avLst>
                  <a:gd name="adj1" fmla="val 21559"/>
                  <a:gd name="adj2" fmla="val 0"/>
                </a:avLst>
              </a:prstGeom>
              <a:solidFill>
                <a:srgbClr val="002060"/>
              </a:solidFill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1300653A-C639-473D-9A3E-6179CF97981B}"/>
                </a:ext>
              </a:extLst>
            </p:cNvPr>
            <p:cNvSpPr txBox="1"/>
            <p:nvPr/>
          </p:nvSpPr>
          <p:spPr>
            <a:xfrm>
              <a:off x="3101527" y="2961639"/>
              <a:ext cx="84570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৪</a:t>
              </a:r>
              <a:r>
                <a:rPr lang="en-US" sz="3000" dirty="0" smtClean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.	 </a:t>
              </a:r>
              <a:r>
                <a:rPr lang="en-US" sz="3000" dirty="0" err="1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প্রসেসর</a:t>
              </a:r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ও </a:t>
              </a:r>
              <a:r>
                <a:rPr lang="en-US" sz="3000" dirty="0" err="1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মাদারবোর্ড</a:t>
              </a:r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000" dirty="0" err="1" smtClean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কম্পিউটারের</a:t>
              </a:r>
              <a:endParaRPr lang="en-US" sz="3000" dirty="0" smtClean="0">
                <a:solidFill>
                  <a:srgbClr val="FFC000"/>
                </a:solidFill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  <a:p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	</a:t>
              </a:r>
              <a:r>
                <a:rPr lang="en-US" sz="3000" dirty="0" smtClean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000" dirty="0" err="1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কোথায়</a:t>
              </a:r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 </a:t>
              </a:r>
              <a:r>
                <a:rPr lang="en-US" sz="3000" dirty="0" err="1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থাকে</a:t>
              </a:r>
              <a:r>
                <a:rPr lang="en-US" sz="3000" dirty="0">
                  <a:solidFill>
                    <a:srgbClr val="FFC000"/>
                  </a:solidFill>
                  <a:latin typeface="Galada" panose="02000506000000020003" pitchFamily="2" charset="0"/>
                  <a:ea typeface="Galada" panose="02000506000000020003" pitchFamily="2" charset="0"/>
                  <a:cs typeface="Galada" panose="02000506000000020003" pitchFamily="2" charset="0"/>
                </a:rPr>
                <a:t>? </a:t>
              </a:r>
              <a:endParaRPr lang="en-GB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lada" panose="02000506000000020003" pitchFamily="2" charset="0"/>
                <a:ea typeface="Galada" panose="02000506000000020003" pitchFamily="2" charset="0"/>
                <a:cs typeface="Galada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04119112"/>
      </p:ext>
    </p:extLst>
  </p:cSld>
  <p:clrMapOvr>
    <a:masterClrMapping/>
  </p:clrMapOvr>
  <p:transition>
    <p:cover dir="r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630625" y="-752"/>
            <a:ext cx="11561375" cy="6858000"/>
            <a:chOff x="1586976" y="-752"/>
            <a:chExt cx="10890066" cy="6858000"/>
          </a:xfrm>
        </p:grpSpPr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xmlns="" id="{8DD3DFB7-0C22-4D9D-A570-B83C7F4D0DF5}"/>
                </a:ext>
              </a:extLst>
            </p:cNvPr>
            <p:cNvGrpSpPr/>
            <p:nvPr/>
          </p:nvGrpSpPr>
          <p:grpSpPr>
            <a:xfrm>
              <a:off x="1586976" y="-752"/>
              <a:ext cx="10890066" cy="6858000"/>
              <a:chOff x="1586976" y="-752"/>
              <a:chExt cx="10890066" cy="6858000"/>
            </a:xfrm>
          </p:grpSpPr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xmlns="" id="{AC741DEF-AEC0-42D4-A436-DD1902A4BF41}"/>
                  </a:ext>
                </a:extLst>
              </p:cNvPr>
              <p:cNvSpPr/>
              <p:nvPr/>
            </p:nvSpPr>
            <p:spPr>
              <a:xfrm rot="16200000">
                <a:off x="1237113" y="2315824"/>
                <a:ext cx="2926080" cy="2226354"/>
              </a:xfrm>
              <a:prstGeom prst="round2SameRect">
                <a:avLst>
                  <a:gd name="adj1" fmla="val 40707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">
                <a:extLst>
                  <a:ext uri="{FF2B5EF4-FFF2-40B4-BE49-F238E27FC236}">
                    <a16:creationId xmlns:a16="http://schemas.microsoft.com/office/drawing/2014/main" xmlns="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672856" y="-752"/>
                <a:ext cx="10804186" cy="6858000"/>
                <a:chOff x="1672856" y="-752"/>
                <a:chExt cx="10804186" cy="68580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33918" y="-752"/>
                  <a:ext cx="10043124" cy="6858000"/>
                </a:xfrm>
                <a:prstGeom prst="rect">
                  <a:avLst/>
                </a:prstGeom>
                <a:solidFill>
                  <a:srgbClr val="FDCF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672856" y="2965831"/>
                  <a:ext cx="66165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chemeClr val="bg1"/>
                      </a:solidFill>
                      <a:latin typeface="Galada" panose="02000506000000020003" pitchFamily="2" charset="0"/>
                      <a:ea typeface="Galada" panose="02000506000000020003" pitchFamily="2" charset="0"/>
                      <a:cs typeface="Galada" panose="02000506000000020003" pitchFamily="2" charset="0"/>
                    </a:rPr>
                    <a:t>১.</a:t>
                  </a:r>
                  <a:endParaRPr lang="en-US" sz="54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endParaRPr>
                </a:p>
              </p:txBody>
            </p:sp>
            <p:pic>
              <p:nvPicPr>
                <p:cNvPr id="10" name="Graphic 9" descr="Grinning face with no fill">
                  <a:extLst>
                    <a:ext uri="{FF2B5EF4-FFF2-40B4-BE49-F238E27FC236}">
                      <a16:creationId xmlns:a16="http://schemas.microsoft.com/office/drawing/2014/main" xmlns="" id="{2E10D554-1C61-48AB-ABA3-21AD469420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4249" y="2436197"/>
                  <a:ext cx="457200" cy="457200"/>
                </a:xfrm>
                <a:prstGeom prst="rect">
                  <a:avLst/>
                </a:prstGeom>
              </p:spPr>
            </p:pic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7B18FA7-7A95-4A6C-B0B6-F7267C09715F}"/>
                </a:ext>
              </a:extLst>
            </p:cNvPr>
            <p:cNvSpPr txBox="1"/>
            <p:nvPr/>
          </p:nvSpPr>
          <p:spPr>
            <a:xfrm>
              <a:off x="4099523" y="293155"/>
              <a:ext cx="7995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এবার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পাঠ-৫ </a:t>
              </a:r>
              <a:r>
                <a:rPr lang="en-US" sz="3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পড়ে</a:t>
              </a:r>
              <a:r>
                <a:rPr lang="en-US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36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নেবো</a:t>
              </a:r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-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7B18FA7-7A95-4A6C-B0B6-F7267C09715F}"/>
                </a:ext>
              </a:extLst>
            </p:cNvPr>
            <p:cNvSpPr txBox="1"/>
            <p:nvPr/>
          </p:nvSpPr>
          <p:spPr>
            <a:xfrm>
              <a:off x="3354134" y="908005"/>
              <a:ext cx="8494255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পাঠ</a:t>
              </a:r>
              <a:r>
                <a:rPr lang="en-US" sz="2800" dirty="0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 ৫: </a:t>
              </a:r>
              <a:r>
                <a:rPr lang="en-US" sz="2800" dirty="0" err="1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 ও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মাদারবোর্ড</a:t>
              </a:r>
              <a:r>
                <a:rPr lang="en-US" sz="2800" dirty="0" err="1">
                  <a:solidFill>
                    <a:schemeClr val="accent2"/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ঃ</a:t>
              </a:r>
              <a:endParaRPr lang="en-GB" sz="2800" dirty="0">
                <a:solidFill>
                  <a:schemeClr val="accent2"/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just"/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কম্পিউটারের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প্রত্যেকটা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অংশই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খুব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গুরুত্বপূর্ণ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,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তার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যে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কোনো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অংশ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না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থাকলেই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ব্যবহার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করা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যাবে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না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তারপরও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যে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অংশটা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সবচেয়ে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বেশি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গুরুত্বপূর্ণ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সেটা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হচ্ছে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আগেই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বলেছি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,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কম্পিউটারের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মেমোরি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থেকে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তথ্য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দেওয়া-নেওয়া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করে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এবং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সেগুলো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প্রক্রিয়া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করে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।মেমেরির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মতো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প্রসেসরও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কম্পিউটারের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ভেতরে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থাকে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বলে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সাধারণত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সেটা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দেখতে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পাই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না।কিন্তু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যদি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কম্পিউটারকে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খুলে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দেখি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তাহলে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সেটা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আমাদের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আলাদাভাবে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চোখে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পড়বেই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যদি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কম্পিউটারকে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খুলে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ফেলি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তাহলে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সাধারণত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বোর্ডকে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দেখতে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পাব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যেখানে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অসংখ্য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ইলেকট্রনিক্স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latin typeface="Nirmala UI" panose="020B0502040204020203" pitchFamily="34" charset="0"/>
                  <a:cs typeface="Nirmala UI" panose="020B0502040204020203" pitchFamily="34" charset="0"/>
                </a:rPr>
                <a:t>খুঁটিনাটি</a:t>
              </a:r>
              <a:r>
                <a:rPr lang="en-US" sz="2800" dirty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লাগানো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আছে</a:t>
              </a:r>
              <a:r>
                <a:rPr lang="en-US" sz="2800" dirty="0" smtClean="0">
                  <a:latin typeface="Nirmala UI" panose="020B0502040204020203" pitchFamily="34" charset="0"/>
                  <a:cs typeface="Nirmala UI" panose="020B0502040204020203" pitchFamily="34" charset="0"/>
                </a:rPr>
                <a:t>।</a:t>
              </a:r>
              <a:endParaRPr lang="en-GB" sz="2800" dirty="0"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grpSp>
        <p:nvGrpSpPr>
          <p:cNvPr id="43" name="Group1">
            <a:extLst>
              <a:ext uri="{FF2B5EF4-FFF2-40B4-BE49-F238E27FC236}">
                <a16:creationId xmlns:a16="http://schemas.microsoft.com/office/drawing/2014/main" xmlns="" id="{A33BF2D9-6BEC-42DF-89F0-CDE53AB4B103}"/>
              </a:ext>
            </a:extLst>
          </p:cNvPr>
          <p:cNvGrpSpPr/>
          <p:nvPr/>
        </p:nvGrpSpPr>
        <p:grpSpPr>
          <a:xfrm>
            <a:off x="1346426" y="-752"/>
            <a:ext cx="11577143" cy="6932594"/>
            <a:chOff x="1586976" y="-28048"/>
            <a:chExt cx="10904921" cy="6932594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xmlns="" id="{8DD3DFB7-0C22-4D9D-A570-B83C7F4D0DF5}"/>
                </a:ext>
              </a:extLst>
            </p:cNvPr>
            <p:cNvGrpSpPr/>
            <p:nvPr/>
          </p:nvGrpSpPr>
          <p:grpSpPr>
            <a:xfrm>
              <a:off x="1586976" y="-28048"/>
              <a:ext cx="10904921" cy="6932594"/>
              <a:chOff x="1586976" y="-28048"/>
              <a:chExt cx="10904921" cy="6932594"/>
            </a:xfrm>
          </p:grpSpPr>
          <p:sp>
            <p:nvSpPr>
              <p:cNvPr id="47" name="Rectangle: Top Corners Rounded 29">
                <a:extLst>
                  <a:ext uri="{FF2B5EF4-FFF2-40B4-BE49-F238E27FC236}">
                    <a16:creationId xmlns:a16="http://schemas.microsoft.com/office/drawing/2014/main" xmlns="" id="{AC741DEF-AEC0-42D4-A436-DD1902A4BF41}"/>
                  </a:ext>
                </a:extLst>
              </p:cNvPr>
              <p:cNvSpPr/>
              <p:nvPr/>
            </p:nvSpPr>
            <p:spPr>
              <a:xfrm rot="16200000">
                <a:off x="1237113" y="2315824"/>
                <a:ext cx="2926080" cy="2226354"/>
              </a:xfrm>
              <a:prstGeom prst="round2SameRect">
                <a:avLst>
                  <a:gd name="adj1" fmla="val 40707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1">
                <a:extLst>
                  <a:ext uri="{FF2B5EF4-FFF2-40B4-BE49-F238E27FC236}">
                    <a16:creationId xmlns:a16="http://schemas.microsoft.com/office/drawing/2014/main" xmlns="" id="{7A4CBF80-B1F6-48FB-ACA6-E3C9C602AA17}"/>
                  </a:ext>
                </a:extLst>
              </p:cNvPr>
              <p:cNvGrpSpPr/>
              <p:nvPr/>
            </p:nvGrpSpPr>
            <p:grpSpPr>
              <a:xfrm>
                <a:off x="1672856" y="-28048"/>
                <a:ext cx="10819041" cy="6932594"/>
                <a:chOff x="1672856" y="-28048"/>
                <a:chExt cx="10819041" cy="693259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51CFDDC9-F3DF-47F2-8377-4A0AA5B47A62}"/>
                    </a:ext>
                  </a:extLst>
                </p:cNvPr>
                <p:cNvSpPr/>
                <p:nvPr/>
              </p:nvSpPr>
              <p:spPr>
                <a:xfrm>
                  <a:off x="2448773" y="-28048"/>
                  <a:ext cx="10043124" cy="6932594"/>
                </a:xfrm>
                <a:prstGeom prst="rect">
                  <a:avLst/>
                </a:prstGeom>
                <a:solidFill>
                  <a:srgbClr val="CC09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DD90F239-F489-4B8A-8CCF-6F1622C4783D}"/>
                    </a:ext>
                  </a:extLst>
                </p:cNvPr>
                <p:cNvSpPr txBox="1"/>
                <p:nvPr/>
              </p:nvSpPr>
              <p:spPr>
                <a:xfrm>
                  <a:off x="1672856" y="2965831"/>
                  <a:ext cx="67825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schemeClr val="bg1"/>
                      </a:solidFill>
                      <a:latin typeface="Galada" panose="02000506000000020003" pitchFamily="2" charset="0"/>
                      <a:ea typeface="Galada" panose="02000506000000020003" pitchFamily="2" charset="0"/>
                      <a:cs typeface="Galada" panose="02000506000000020003" pitchFamily="2" charset="0"/>
                    </a:rPr>
                    <a:t>২.</a:t>
                  </a:r>
                  <a:endParaRPr lang="en-US" sz="5400" dirty="0">
                    <a:solidFill>
                      <a:schemeClr val="bg1"/>
                    </a:solidFill>
                    <a:latin typeface="Galada" panose="02000506000000020003" pitchFamily="2" charset="0"/>
                    <a:ea typeface="Galada" panose="02000506000000020003" pitchFamily="2" charset="0"/>
                    <a:cs typeface="Galada" panose="02000506000000020003" pitchFamily="2" charset="0"/>
                  </a:endParaRPr>
                </a:p>
              </p:txBody>
            </p:sp>
            <p:pic>
              <p:nvPicPr>
                <p:cNvPr id="51" name="Graphic 9" descr="Grinning face with no fill">
                  <a:extLst>
                    <a:ext uri="{FF2B5EF4-FFF2-40B4-BE49-F238E27FC236}">
                      <a16:creationId xmlns:a16="http://schemas.microsoft.com/office/drawing/2014/main" xmlns="" id="{2E10D554-1C61-48AB-ABA3-21AD469420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4249" y="2436197"/>
                  <a:ext cx="457200" cy="457200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7B18FA7-7A95-4A6C-B0B6-F7267C09715F}"/>
                </a:ext>
              </a:extLst>
            </p:cNvPr>
            <p:cNvSpPr txBox="1"/>
            <p:nvPr/>
          </p:nvSpPr>
          <p:spPr>
            <a:xfrm>
              <a:off x="3482467" y="293155"/>
              <a:ext cx="7995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36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এবার</a:t>
              </a: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পাঠ-৫ </a:t>
              </a:r>
              <a:r>
                <a:rPr lang="en-US" sz="36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পড়ে</a:t>
              </a:r>
              <a:r>
                <a:rPr lang="en-US" sz="3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নেবো</a:t>
              </a:r>
              <a:r>
                <a:rPr lang="en-US" sz="36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-</a:t>
              </a:r>
              <a:endPara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7B18FA7-7A95-4A6C-B0B6-F7267C09715F}"/>
                </a:ext>
              </a:extLst>
            </p:cNvPr>
            <p:cNvSpPr txBox="1"/>
            <p:nvPr/>
          </p:nvSpPr>
          <p:spPr>
            <a:xfrm>
              <a:off x="3354134" y="908005"/>
              <a:ext cx="7992722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পাঠ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৫: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ও </a:t>
              </a:r>
              <a:r>
                <a:rPr lang="en-US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মাদারবোর্ড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ঃ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বোর্ডটার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নাম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মাদারবোর্ড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এবং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এটি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কম্পিউটারের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সবচেয়ে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গুরুত্বপূর্ণ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অংশ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যেভাবে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সবাইকে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বুকে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আগলে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রাখে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বোর্ডটাও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কম্পিউটারের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সবকিছু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সেভাবে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বুকে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আগলে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রাখে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তাই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নাম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দেওয়া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হয়েছে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মাদারবোর্ড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মাদারবোর্ডের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ডিভাইসগুলোর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মাঝে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আমরা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দেখতে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পাব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বেশ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বড়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ডিভাইস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সেটাই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যার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উপর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রীতিমতো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একটা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ফ্যান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লাগানো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থাকে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 </a:t>
              </a:r>
              <a:endPara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just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প্রতি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মুহূর্তে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লক্ষ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কোটি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হিসাব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নিকাশ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করে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বলে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প্রসেসরের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মধ্য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দিয়ে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অনেক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বিদ্যু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ৎ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প্রবাহিত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হয়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আর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সেটা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এত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গরম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হয়ে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ওঠে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যে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তাকে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আলাদাভাবে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ফ্যান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দিয়ে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ঠান্ডা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না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করলে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সেটা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জ্বলে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পুড়ে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যেতে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পারে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rmala UI" panose="020B0502040204020203" pitchFamily="34" charset="0"/>
                  <a:cs typeface="Nirmala UI" panose="020B0502040204020203" pitchFamily="34" charset="0"/>
                </a:rPr>
                <a:t>।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0743784"/>
      </p:ext>
    </p:extLst>
  </p:cSld>
  <p:clrMapOvr>
    <a:masterClrMapping/>
  </p:clrMapOvr>
  <p:transition>
    <p:cover dir="r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5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86350" y="330025"/>
            <a:ext cx="37321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আলোচনা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1055" y="1378951"/>
            <a:ext cx="7475515" cy="27853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মাদারবোর্ড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হল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ব্যক্তিগত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কম্পিউটারের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মত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জটিল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ইলেকট্রনিক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সিস্টেম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এর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মূল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সার্কিট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বোর্ড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(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পিসিবি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)।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মাদরবোর্ডকে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কখনও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কখনও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মেইনবোর্ড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বা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সিস্টেম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বোর্ড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ও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বলা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হয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়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।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তবে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ম্যাকিনটোশ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কম্পিউটারে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এটিকে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 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লজিকবোর্ড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বলা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হয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়।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মাদারবোর্ডের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মাধ্যমে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কম্পিউটারের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সকল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যন্ত্রাংশকে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একে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অপরের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সাথে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সংযুক্ত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করা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en-US" sz="2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হয</a:t>
            </a:r>
            <a:r>
              <a:rPr lang="en-US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়।</a:t>
            </a:r>
            <a:endParaRPr lang="en-GB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anose="01010600010101010101" pitchFamily="2" charset="0"/>
              <a:cs typeface="Vrinda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74" y="1117017"/>
            <a:ext cx="3755362" cy="3341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671" y="4456321"/>
            <a:ext cx="11249891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সাধারণ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ডেস্কটপ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কম্পিউটারে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মাদারবোর্ডের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সাথে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মাইক্রোপ্রসেসর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প্রধান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মেমরি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ও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কম্পিউটারের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অন্যান্য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অপরিহার্য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অংশযুক্ত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থাকে।অন্যান্য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অংশের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মধ্যে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আছে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শব্দ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ও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ভিডিও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নিয়ন্ত্রক,অতিরিক্ত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তথ্যভান্ডার,বিভিন্ন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প্লাগইন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কার্ড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যেমন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ল্যান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কার্ড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ইত্যাদি।কি-বোর্ড,মাউসসহ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সব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ইনপুট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/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আউটপুট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যন্ত্রাংশও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মাদারবোর্ডের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সাথে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যুক্ত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500" b="1" dirty="0" err="1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থাকে</a:t>
            </a:r>
            <a:r>
              <a:rPr lang="en-US" sz="2500" b="1" dirty="0" smtClean="0">
                <a:solidFill>
                  <a:schemeClr val="accent6"/>
                </a:solidFill>
                <a:latin typeface="Vrinda" pitchFamily="2" charset="0"/>
                <a:cs typeface="Vrinda" pitchFamily="2" charset="0"/>
              </a:rPr>
              <a:t>।</a:t>
            </a:r>
            <a:endParaRPr lang="en-US" sz="2500" b="1" dirty="0">
              <a:solidFill>
                <a:schemeClr val="accent6"/>
              </a:solidFill>
              <a:latin typeface="Vrinda" pitchFamily="2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45768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052" y="487274"/>
            <a:ext cx="702147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মাদার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বোর্ড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তার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বিভিন্ন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অংশ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-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rinda" pitchFamily="2" charset="0"/>
              <a:cs typeface="Vrinda" pitchFamily="2" charset="0"/>
            </a:endParaRPr>
          </a:p>
        </p:txBody>
      </p:sp>
      <p:pic>
        <p:nvPicPr>
          <p:cNvPr id="5" name="Picture 4" descr="mother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55" y="1102898"/>
            <a:ext cx="6329382" cy="5127026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14962</TotalTime>
  <Words>817</Words>
  <Application>Microsoft Office PowerPoint</Application>
  <PresentationFormat>Custom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Proshanto</cp:lastModifiedBy>
  <cp:revision>345</cp:revision>
  <dcterms:created xsi:type="dcterms:W3CDTF">2017-10-30T13:02:30Z</dcterms:created>
  <dcterms:modified xsi:type="dcterms:W3CDTF">2020-04-06T16:39:45Z</dcterms:modified>
</cp:coreProperties>
</file>