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0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2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3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25" r:id="rId3"/>
    <p:sldMasterId id="2147483743" r:id="rId4"/>
    <p:sldMasterId id="2147483880" r:id="rId5"/>
    <p:sldMasterId id="2147483898" r:id="rId6"/>
    <p:sldMasterId id="2147483916" r:id="rId7"/>
    <p:sldMasterId id="2147484072" r:id="rId8"/>
    <p:sldMasterId id="2147484114" r:id="rId9"/>
    <p:sldMasterId id="2147484131" r:id="rId10"/>
    <p:sldMasterId id="2147484167" r:id="rId11"/>
    <p:sldMasterId id="2147484185" r:id="rId12"/>
    <p:sldMasterId id="2147484202" r:id="rId13"/>
    <p:sldMasterId id="2147484214" r:id="rId14"/>
  </p:sldMasterIdLst>
  <p:sldIdLst>
    <p:sldId id="259" r:id="rId15"/>
    <p:sldId id="256" r:id="rId16"/>
    <p:sldId id="258" r:id="rId17"/>
    <p:sldId id="261" r:id="rId18"/>
    <p:sldId id="260" r:id="rId19"/>
    <p:sldId id="263" r:id="rId20"/>
    <p:sldId id="266" r:id="rId21"/>
    <p:sldId id="265" r:id="rId22"/>
    <p:sldId id="267" r:id="rId23"/>
    <p:sldId id="268" r:id="rId24"/>
    <p:sldId id="270" r:id="rId25"/>
    <p:sldId id="272" r:id="rId26"/>
    <p:sldId id="274" r:id="rId27"/>
    <p:sldId id="264" r:id="rId28"/>
    <p:sldId id="271" r:id="rId29"/>
    <p:sldId id="275" r:id="rId30"/>
    <p:sldId id="280" r:id="rId31"/>
    <p:sldId id="276" r:id="rId32"/>
    <p:sldId id="278" r:id="rId33"/>
    <p:sldId id="281" r:id="rId34"/>
    <p:sldId id="279" r:id="rId35"/>
    <p:sldId id="27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f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227EE-39B4-486F-B044-9E851935C698}" type="doc">
      <dgm:prSet loTypeId="urn:microsoft.com/office/officeart/2005/8/layout/radial5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65052E-055A-4CAF-B7B8-6D72EBF7441A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E3F69AA-279B-4AF5-BD98-7905C868CCD4}" type="parTrans" cxnId="{B31A1546-2245-4493-9127-FA2E02704FC7}">
      <dgm:prSet/>
      <dgm:spPr/>
      <dgm:t>
        <a:bodyPr/>
        <a:lstStyle/>
        <a:p>
          <a:endParaRPr lang="en-US"/>
        </a:p>
      </dgm:t>
    </dgm:pt>
    <dgm:pt modelId="{A185D7F1-26D6-484B-9AB6-495A68F8FF25}" type="sibTrans" cxnId="{B31A1546-2245-4493-9127-FA2E02704FC7}">
      <dgm:prSet/>
      <dgm:spPr/>
      <dgm:t>
        <a:bodyPr/>
        <a:lstStyle/>
        <a:p>
          <a:endParaRPr lang="en-US"/>
        </a:p>
      </dgm:t>
    </dgm:pt>
    <dgm:pt modelId="{1DBDBD7C-3937-4E37-8B1C-0E1CD644730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bn-BD" sz="3600" dirty="0">
              <a:latin typeface="NikoshBAN" panose="02000000000000000000" pitchFamily="2" charset="0"/>
              <a:cs typeface="NikoshBAN" panose="02000000000000000000" pitchFamily="2" charset="0"/>
            </a:rPr>
            <a:t>    </a:t>
          </a:r>
        </a:p>
        <a:p>
          <a:pPr>
            <a:lnSpc>
              <a:spcPct val="100000"/>
            </a:lnSpc>
          </a:pPr>
          <a:r>
            <a:rPr lang="bn-BD" sz="36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জন্ম-১৮৯৯ সালে </a:t>
          </a:r>
          <a:r>
            <a:rPr lang="en-US" sz="36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2</a:t>
          </a:r>
          <a:r>
            <a:rPr lang="bn-BD" sz="36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৫ </a:t>
          </a:r>
          <a:r>
            <a:rPr lang="bn-BD" sz="36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মে  </a:t>
          </a:r>
        </a:p>
        <a:p>
          <a:pPr>
            <a:lnSpc>
              <a:spcPct val="100000"/>
            </a:lnSpc>
          </a:pPr>
          <a:endParaRPr lang="en-US" sz="3600" dirty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8C6076D-5AF5-4C39-A831-2CCEE134D6D8}" type="parTrans" cxnId="{ADEB92AC-4186-40EB-9E2F-FBDEA54A3E23}">
      <dgm:prSet/>
      <dgm:spPr/>
      <dgm:t>
        <a:bodyPr/>
        <a:lstStyle/>
        <a:p>
          <a:endParaRPr lang="en-US"/>
        </a:p>
      </dgm:t>
    </dgm:pt>
    <dgm:pt modelId="{4851CE4E-B6C8-4EFA-8550-A8FD505BA7DC}" type="sibTrans" cxnId="{ADEB92AC-4186-40EB-9E2F-FBDEA54A3E23}">
      <dgm:prSet/>
      <dgm:spPr/>
      <dgm:t>
        <a:bodyPr/>
        <a:lstStyle/>
        <a:p>
          <a:endParaRPr lang="en-US"/>
        </a:p>
      </dgm:t>
    </dgm:pt>
    <dgm:pt modelId="{88EC31E4-435B-4BB8-A5E4-0DC30428F8B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বিজলী পত্রিকায় </a:t>
          </a:r>
          <a:r>
            <a:rPr lang="bn-BD" sz="3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প্রকাশিত-বিদ্রোহী </a:t>
          </a:r>
          <a:r>
            <a:rPr lang="en-US" sz="3200" dirty="0" err="1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কবিতা</a:t>
          </a:r>
          <a:r>
            <a: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4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0CC459E-4D9C-4352-A08B-7BF801BE1DB3}" type="parTrans" cxnId="{322235CC-9367-4F2D-A128-BC3A6E553E79}">
      <dgm:prSet/>
      <dgm:spPr/>
      <dgm:t>
        <a:bodyPr/>
        <a:lstStyle/>
        <a:p>
          <a:endParaRPr lang="en-US"/>
        </a:p>
      </dgm:t>
    </dgm:pt>
    <dgm:pt modelId="{48641198-AE0C-4F69-8F5B-B4C21EF5A56C}" type="sibTrans" cxnId="{322235CC-9367-4F2D-A128-BC3A6E553E79}">
      <dgm:prSet/>
      <dgm:spPr/>
      <dgm:t>
        <a:bodyPr/>
        <a:lstStyle/>
        <a:p>
          <a:endParaRPr lang="en-US"/>
        </a:p>
      </dgm:t>
    </dgm:pt>
    <dgm:pt modelId="{3AF53EF5-5079-4FB7-B33D-879080226C8F}">
      <dgm:prSet phldrT="[Text]"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১৯৭২ </a:t>
          </a:r>
          <a:r>
            <a:rPr lang="en-US" sz="3600" b="1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সালে</a:t>
          </a:r>
          <a:r>
            <a:rPr lang="en-US" sz="36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বাংলাদেশের</a:t>
          </a:r>
          <a:r>
            <a:rPr lang="en-US" sz="36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dirty="0" err="1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নাগরিকত্ব</a:t>
          </a:r>
          <a:endParaRPr lang="en-US" sz="3600" b="1" dirty="0" smtClean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r>
            <a:rPr lang="en-US" sz="3600" b="1" dirty="0" err="1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দেয়া</a:t>
          </a:r>
          <a:r>
            <a:rPr lang="en-US" sz="3600" b="1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হয়</a:t>
          </a:r>
          <a:r>
            <a:rPr lang="en-US" sz="36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endParaRPr lang="en-US" sz="2600" b="1" dirty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FB2B51C-A609-45E9-92EB-57C1C9F84A98}" type="parTrans" cxnId="{B88F46E5-A579-4D7B-BF46-8F4F4A9287B4}">
      <dgm:prSet/>
      <dgm:spPr/>
      <dgm:t>
        <a:bodyPr/>
        <a:lstStyle/>
        <a:p>
          <a:endParaRPr lang="en-US"/>
        </a:p>
      </dgm:t>
    </dgm:pt>
    <dgm:pt modelId="{31129435-BE08-41E3-9062-7960F5000B72}" type="sibTrans" cxnId="{B88F46E5-A579-4D7B-BF46-8F4F4A9287B4}">
      <dgm:prSet/>
      <dgm:spPr/>
      <dgm:t>
        <a:bodyPr/>
        <a:lstStyle/>
        <a:p>
          <a:endParaRPr lang="en-US"/>
        </a:p>
      </dgm:t>
    </dgm:pt>
    <dgm:pt modelId="{3AD56F1F-39D5-4E5A-B7B3-549538574E98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n-BD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মৃত্যু- ১৯৭৬ সালের ২৯ আগষ্ট</a:t>
          </a:r>
          <a:endParaRPr lang="en-US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B43671E-9AC6-4AF4-ABF8-77EB12FD9A41}" type="parTrans" cxnId="{B0D5DF76-5395-4DF7-AD84-279710AEA435}">
      <dgm:prSet/>
      <dgm:spPr/>
      <dgm:t>
        <a:bodyPr/>
        <a:lstStyle/>
        <a:p>
          <a:endParaRPr lang="en-US"/>
        </a:p>
      </dgm:t>
    </dgm:pt>
    <dgm:pt modelId="{D2479B4A-F44B-462E-81D0-D1AF8B05DAFA}" type="sibTrans" cxnId="{B0D5DF76-5395-4DF7-AD84-279710AEA435}">
      <dgm:prSet/>
      <dgm:spPr/>
      <dgm:t>
        <a:bodyPr/>
        <a:lstStyle/>
        <a:p>
          <a:endParaRPr lang="en-US"/>
        </a:p>
      </dgm:t>
    </dgm:pt>
    <dgm:pt modelId="{975FC780-6491-428E-8096-4688F07123BA}">
      <dgm:prSet custT="1"/>
      <dgm:spPr>
        <a:solidFill>
          <a:srgbClr val="92D050"/>
        </a:solidFill>
      </dgm:spPr>
      <dgm:t>
        <a:bodyPr/>
        <a:lstStyle/>
        <a:p>
          <a:r>
            <a:rPr lang="bn-BD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প্রকাশিত বই-  বিষের, বাঁশি,  অগ্নিবীণা বেনু ও বীণা, বিরহ-বেদনা ইত্যাদি </a:t>
          </a:r>
          <a:endParaRPr lang="en-US" sz="28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C025643-6C0D-432C-A23C-E5D1D4DA8BD3}" type="parTrans" cxnId="{BEECF03B-BF13-4116-996A-5FC2B19C4DEB}">
      <dgm:prSet/>
      <dgm:spPr/>
      <dgm:t>
        <a:bodyPr/>
        <a:lstStyle/>
        <a:p>
          <a:endParaRPr lang="en-US"/>
        </a:p>
      </dgm:t>
    </dgm:pt>
    <dgm:pt modelId="{7BBCCD6E-DE48-4827-A9CA-2F85F9EBC3FB}" type="sibTrans" cxnId="{BEECF03B-BF13-4116-996A-5FC2B19C4DEB}">
      <dgm:prSet/>
      <dgm:spPr/>
      <dgm:t>
        <a:bodyPr/>
        <a:lstStyle/>
        <a:p>
          <a:endParaRPr lang="en-US"/>
        </a:p>
      </dgm:t>
    </dgm:pt>
    <dgm:pt modelId="{F2449358-E367-406D-A2D2-EE413F2A3B1D}" type="pres">
      <dgm:prSet presAssocID="{EE8227EE-39B4-486F-B044-9E851935C69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F1EE8C-F26F-4FD3-8063-D8E9CC3C18D0}" type="pres">
      <dgm:prSet presAssocID="{7765052E-055A-4CAF-B7B8-6D72EBF7441A}" presName="centerShape" presStyleLbl="node0" presStyleIdx="0" presStyleCnt="1" custScaleX="149647" custScaleY="128595"/>
      <dgm:spPr/>
      <dgm:t>
        <a:bodyPr/>
        <a:lstStyle/>
        <a:p>
          <a:endParaRPr lang="en-US"/>
        </a:p>
      </dgm:t>
    </dgm:pt>
    <dgm:pt modelId="{02DDAC14-DCEC-4475-A422-AD4786039AB9}" type="pres">
      <dgm:prSet presAssocID="{D8C6076D-5AF5-4C39-A831-2CCEE134D6D8}" presName="parTrans" presStyleLbl="sibTrans2D1" presStyleIdx="0" presStyleCnt="5"/>
      <dgm:spPr/>
      <dgm:t>
        <a:bodyPr/>
        <a:lstStyle/>
        <a:p>
          <a:endParaRPr lang="en-US"/>
        </a:p>
      </dgm:t>
    </dgm:pt>
    <dgm:pt modelId="{41643A36-58E7-4469-8B5E-4F9D85DE1500}" type="pres">
      <dgm:prSet presAssocID="{D8C6076D-5AF5-4C39-A831-2CCEE134D6D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AAA192A5-73C6-483A-8839-1808EE154932}" type="pres">
      <dgm:prSet presAssocID="{1DBDBD7C-3937-4E37-8B1C-0E1CD644730B}" presName="node" presStyleLbl="node1" presStyleIdx="0" presStyleCnt="5" custScaleX="131736" custScaleY="107838" custRadScaleRad="94326" custRadScaleInc="-8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F4D77-38E8-471F-B1BE-70DF75517EF0}" type="pres">
      <dgm:prSet presAssocID="{4C025643-6C0D-432C-A23C-E5D1D4DA8BD3}" presName="parTrans" presStyleLbl="sibTrans2D1" presStyleIdx="1" presStyleCnt="5"/>
      <dgm:spPr/>
      <dgm:t>
        <a:bodyPr/>
        <a:lstStyle/>
        <a:p>
          <a:endParaRPr lang="en-US"/>
        </a:p>
      </dgm:t>
    </dgm:pt>
    <dgm:pt modelId="{A808A9CB-F5C4-4972-8A86-EEF0C43E0D1C}" type="pres">
      <dgm:prSet presAssocID="{4C025643-6C0D-432C-A23C-E5D1D4DA8BD3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831E5A7-3866-4DC2-9828-D46FA1ABE74F}" type="pres">
      <dgm:prSet presAssocID="{975FC780-6491-428E-8096-4688F07123BA}" presName="node" presStyleLbl="node1" presStyleIdx="1" presStyleCnt="5" custScaleX="130117" custScaleY="132504" custRadScaleRad="111751" custRadScaleInc="6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B5EFB-3E4D-475B-9CF1-3DF765AC02E8}" type="pres">
      <dgm:prSet presAssocID="{00CC459E-4D9C-4352-A08B-7BF801BE1DB3}" presName="parTrans" presStyleLbl="sibTrans2D1" presStyleIdx="2" presStyleCnt="5"/>
      <dgm:spPr/>
      <dgm:t>
        <a:bodyPr/>
        <a:lstStyle/>
        <a:p>
          <a:endParaRPr lang="en-US"/>
        </a:p>
      </dgm:t>
    </dgm:pt>
    <dgm:pt modelId="{5073B8FE-C107-4135-ACD3-00210680DD08}" type="pres">
      <dgm:prSet presAssocID="{00CC459E-4D9C-4352-A08B-7BF801BE1DB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3C53D75-DF63-4F8E-A64A-14F43B79FAA0}" type="pres">
      <dgm:prSet presAssocID="{88EC31E4-435B-4BB8-A5E4-0DC30428F8BA}" presName="node" presStyleLbl="node1" presStyleIdx="2" presStyleCnt="5" custScaleX="142999" custScaleY="119427" custRadScaleRad="103266" custRadScaleInc="-11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BB13C-4CFE-4053-A333-5770E00DF9E8}" type="pres">
      <dgm:prSet presAssocID="{CFB2B51C-A609-45E9-92EB-57C1C9F84A98}" presName="parTrans" presStyleLbl="sibTrans2D1" presStyleIdx="3" presStyleCnt="5"/>
      <dgm:spPr/>
      <dgm:t>
        <a:bodyPr/>
        <a:lstStyle/>
        <a:p>
          <a:endParaRPr lang="en-US"/>
        </a:p>
      </dgm:t>
    </dgm:pt>
    <dgm:pt modelId="{7D242C4F-4A21-46B6-B737-4F1F707CBAA0}" type="pres">
      <dgm:prSet presAssocID="{CFB2B51C-A609-45E9-92EB-57C1C9F84A9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3731252-86B4-4DD9-963F-FFD96E1AABC8}" type="pres">
      <dgm:prSet presAssocID="{3AF53EF5-5079-4FB7-B33D-879080226C8F}" presName="node" presStyleLbl="node1" presStyleIdx="3" presStyleCnt="5" custScaleX="145507" custScaleY="130712" custRadScaleRad="105861" custRadScaleInc="29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D4B5D-81B9-411A-9B08-74FB376CA339}" type="pres">
      <dgm:prSet presAssocID="{8B43671E-9AC6-4AF4-ABF8-77EB12FD9A41}" presName="parTrans" presStyleLbl="sibTrans2D1" presStyleIdx="4" presStyleCnt="5"/>
      <dgm:spPr/>
      <dgm:t>
        <a:bodyPr/>
        <a:lstStyle/>
        <a:p>
          <a:endParaRPr lang="en-US"/>
        </a:p>
      </dgm:t>
    </dgm:pt>
    <dgm:pt modelId="{36E9E9E2-CF5B-444C-B676-98D9D710971E}" type="pres">
      <dgm:prSet presAssocID="{8B43671E-9AC6-4AF4-ABF8-77EB12FD9A41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069A8A-C0ED-4D2E-8DCE-41FA358A0C7D}" type="pres">
      <dgm:prSet presAssocID="{3AD56F1F-39D5-4E5A-B7B3-549538574E98}" presName="node" presStyleLbl="node1" presStyleIdx="4" presStyleCnt="5" custScaleX="122206" custScaleY="124801" custRadScaleRad="109682" custRadScaleInc="1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1F33FD-4582-4C11-AAA6-542F8F31F7E1}" type="presOf" srcId="{1DBDBD7C-3937-4E37-8B1C-0E1CD644730B}" destId="{AAA192A5-73C6-483A-8839-1808EE154932}" srcOrd="0" destOrd="0" presId="urn:microsoft.com/office/officeart/2005/8/layout/radial5"/>
    <dgm:cxn modelId="{8A8E5C4B-2392-457C-B9DE-122AFE861005}" type="presOf" srcId="{4C025643-6C0D-432C-A23C-E5D1D4DA8BD3}" destId="{A808A9CB-F5C4-4972-8A86-EEF0C43E0D1C}" srcOrd="1" destOrd="0" presId="urn:microsoft.com/office/officeart/2005/8/layout/radial5"/>
    <dgm:cxn modelId="{B88F46E5-A579-4D7B-BF46-8F4F4A9287B4}" srcId="{7765052E-055A-4CAF-B7B8-6D72EBF7441A}" destId="{3AF53EF5-5079-4FB7-B33D-879080226C8F}" srcOrd="3" destOrd="0" parTransId="{CFB2B51C-A609-45E9-92EB-57C1C9F84A98}" sibTransId="{31129435-BE08-41E3-9062-7960F5000B72}"/>
    <dgm:cxn modelId="{322235CC-9367-4F2D-A128-BC3A6E553E79}" srcId="{7765052E-055A-4CAF-B7B8-6D72EBF7441A}" destId="{88EC31E4-435B-4BB8-A5E4-0DC30428F8BA}" srcOrd="2" destOrd="0" parTransId="{00CC459E-4D9C-4352-A08B-7BF801BE1DB3}" sibTransId="{48641198-AE0C-4F69-8F5B-B4C21EF5A56C}"/>
    <dgm:cxn modelId="{9DB7E658-016E-4B89-89AE-445A8FB5CC62}" type="presOf" srcId="{975FC780-6491-428E-8096-4688F07123BA}" destId="{C831E5A7-3866-4DC2-9828-D46FA1ABE74F}" srcOrd="0" destOrd="0" presId="urn:microsoft.com/office/officeart/2005/8/layout/radial5"/>
    <dgm:cxn modelId="{2AF2FFE6-11B4-44E2-B2E4-3D8EE159D656}" type="presOf" srcId="{D8C6076D-5AF5-4C39-A831-2CCEE134D6D8}" destId="{41643A36-58E7-4469-8B5E-4F9D85DE1500}" srcOrd="1" destOrd="0" presId="urn:microsoft.com/office/officeart/2005/8/layout/radial5"/>
    <dgm:cxn modelId="{9E7BC461-DEFE-4527-A280-C217FB34BF3F}" type="presOf" srcId="{EE8227EE-39B4-486F-B044-9E851935C698}" destId="{F2449358-E367-406D-A2D2-EE413F2A3B1D}" srcOrd="0" destOrd="0" presId="urn:microsoft.com/office/officeart/2005/8/layout/radial5"/>
    <dgm:cxn modelId="{0A26FBE0-E23A-4685-BD63-06ED5E10CAD7}" type="presOf" srcId="{3AD56F1F-39D5-4E5A-B7B3-549538574E98}" destId="{56069A8A-C0ED-4D2E-8DCE-41FA358A0C7D}" srcOrd="0" destOrd="0" presId="urn:microsoft.com/office/officeart/2005/8/layout/radial5"/>
    <dgm:cxn modelId="{E60927DA-7618-47FD-ACC1-318D5FBF3F1A}" type="presOf" srcId="{3AF53EF5-5079-4FB7-B33D-879080226C8F}" destId="{33731252-86B4-4DD9-963F-FFD96E1AABC8}" srcOrd="0" destOrd="0" presId="urn:microsoft.com/office/officeart/2005/8/layout/radial5"/>
    <dgm:cxn modelId="{95B64B6F-A131-4DA7-92C9-7BFC9C556915}" type="presOf" srcId="{00CC459E-4D9C-4352-A08B-7BF801BE1DB3}" destId="{9D5B5EFB-3E4D-475B-9CF1-3DF765AC02E8}" srcOrd="0" destOrd="0" presId="urn:microsoft.com/office/officeart/2005/8/layout/radial5"/>
    <dgm:cxn modelId="{0AA93F3C-6384-463D-ABCC-DB761DF6B39C}" type="presOf" srcId="{4C025643-6C0D-432C-A23C-E5D1D4DA8BD3}" destId="{937F4D77-38E8-471F-B1BE-70DF75517EF0}" srcOrd="0" destOrd="0" presId="urn:microsoft.com/office/officeart/2005/8/layout/radial5"/>
    <dgm:cxn modelId="{1270F7A4-CB85-4ACD-BFE5-13EAD4BF35F3}" type="presOf" srcId="{D8C6076D-5AF5-4C39-A831-2CCEE134D6D8}" destId="{02DDAC14-DCEC-4475-A422-AD4786039AB9}" srcOrd="0" destOrd="0" presId="urn:microsoft.com/office/officeart/2005/8/layout/radial5"/>
    <dgm:cxn modelId="{0DF59454-A006-4522-B571-BA183241DA8D}" type="presOf" srcId="{CFB2B51C-A609-45E9-92EB-57C1C9F84A98}" destId="{C8CBB13C-4CFE-4053-A333-5770E00DF9E8}" srcOrd="0" destOrd="0" presId="urn:microsoft.com/office/officeart/2005/8/layout/radial5"/>
    <dgm:cxn modelId="{B0D5DF76-5395-4DF7-AD84-279710AEA435}" srcId="{7765052E-055A-4CAF-B7B8-6D72EBF7441A}" destId="{3AD56F1F-39D5-4E5A-B7B3-549538574E98}" srcOrd="4" destOrd="0" parTransId="{8B43671E-9AC6-4AF4-ABF8-77EB12FD9A41}" sibTransId="{D2479B4A-F44B-462E-81D0-D1AF8B05DAFA}"/>
    <dgm:cxn modelId="{8E449E2A-3027-4DA1-BB91-0D7F24024A8D}" type="presOf" srcId="{88EC31E4-435B-4BB8-A5E4-0DC30428F8BA}" destId="{73C53D75-DF63-4F8E-A64A-14F43B79FAA0}" srcOrd="0" destOrd="0" presId="urn:microsoft.com/office/officeart/2005/8/layout/radial5"/>
    <dgm:cxn modelId="{ADDD51DB-B006-4676-8FEF-39F5E4FF8100}" type="presOf" srcId="{CFB2B51C-A609-45E9-92EB-57C1C9F84A98}" destId="{7D242C4F-4A21-46B6-B737-4F1F707CBAA0}" srcOrd="1" destOrd="0" presId="urn:microsoft.com/office/officeart/2005/8/layout/radial5"/>
    <dgm:cxn modelId="{3D7222AF-F619-43CD-ADE9-79A8D3BC35EB}" type="presOf" srcId="{7765052E-055A-4CAF-B7B8-6D72EBF7441A}" destId="{44F1EE8C-F26F-4FD3-8063-D8E9CC3C18D0}" srcOrd="0" destOrd="0" presId="urn:microsoft.com/office/officeart/2005/8/layout/radial5"/>
    <dgm:cxn modelId="{B31A1546-2245-4493-9127-FA2E02704FC7}" srcId="{EE8227EE-39B4-486F-B044-9E851935C698}" destId="{7765052E-055A-4CAF-B7B8-6D72EBF7441A}" srcOrd="0" destOrd="0" parTransId="{5E3F69AA-279B-4AF5-BD98-7905C868CCD4}" sibTransId="{A185D7F1-26D6-484B-9AB6-495A68F8FF25}"/>
    <dgm:cxn modelId="{BEECF03B-BF13-4116-996A-5FC2B19C4DEB}" srcId="{7765052E-055A-4CAF-B7B8-6D72EBF7441A}" destId="{975FC780-6491-428E-8096-4688F07123BA}" srcOrd="1" destOrd="0" parTransId="{4C025643-6C0D-432C-A23C-E5D1D4DA8BD3}" sibTransId="{7BBCCD6E-DE48-4827-A9CA-2F85F9EBC3FB}"/>
    <dgm:cxn modelId="{AA59A2CC-5001-4316-9BDF-933E6154C4F9}" type="presOf" srcId="{00CC459E-4D9C-4352-A08B-7BF801BE1DB3}" destId="{5073B8FE-C107-4135-ACD3-00210680DD08}" srcOrd="1" destOrd="0" presId="urn:microsoft.com/office/officeart/2005/8/layout/radial5"/>
    <dgm:cxn modelId="{ADEB92AC-4186-40EB-9E2F-FBDEA54A3E23}" srcId="{7765052E-055A-4CAF-B7B8-6D72EBF7441A}" destId="{1DBDBD7C-3937-4E37-8B1C-0E1CD644730B}" srcOrd="0" destOrd="0" parTransId="{D8C6076D-5AF5-4C39-A831-2CCEE134D6D8}" sibTransId="{4851CE4E-B6C8-4EFA-8550-A8FD505BA7DC}"/>
    <dgm:cxn modelId="{055CD32E-7A98-435D-9995-F4E6610BC98E}" type="presOf" srcId="{8B43671E-9AC6-4AF4-ABF8-77EB12FD9A41}" destId="{750D4B5D-81B9-411A-9B08-74FB376CA339}" srcOrd="0" destOrd="0" presId="urn:microsoft.com/office/officeart/2005/8/layout/radial5"/>
    <dgm:cxn modelId="{9574C808-96AE-46C4-93FF-9FF5CD028648}" type="presOf" srcId="{8B43671E-9AC6-4AF4-ABF8-77EB12FD9A41}" destId="{36E9E9E2-CF5B-444C-B676-98D9D710971E}" srcOrd="1" destOrd="0" presId="urn:microsoft.com/office/officeart/2005/8/layout/radial5"/>
    <dgm:cxn modelId="{125EB63D-B189-4CBB-BD71-64234FCA1C12}" type="presParOf" srcId="{F2449358-E367-406D-A2D2-EE413F2A3B1D}" destId="{44F1EE8C-F26F-4FD3-8063-D8E9CC3C18D0}" srcOrd="0" destOrd="0" presId="urn:microsoft.com/office/officeart/2005/8/layout/radial5"/>
    <dgm:cxn modelId="{4FFAAB5F-FB59-4ABF-8B24-0F442782D462}" type="presParOf" srcId="{F2449358-E367-406D-A2D2-EE413F2A3B1D}" destId="{02DDAC14-DCEC-4475-A422-AD4786039AB9}" srcOrd="1" destOrd="0" presId="urn:microsoft.com/office/officeart/2005/8/layout/radial5"/>
    <dgm:cxn modelId="{19E33FED-C2C0-4B91-BC7E-67292F341A4B}" type="presParOf" srcId="{02DDAC14-DCEC-4475-A422-AD4786039AB9}" destId="{41643A36-58E7-4469-8B5E-4F9D85DE1500}" srcOrd="0" destOrd="0" presId="urn:microsoft.com/office/officeart/2005/8/layout/radial5"/>
    <dgm:cxn modelId="{0EB425BC-09DE-4015-9CA2-47E52A1B4E99}" type="presParOf" srcId="{F2449358-E367-406D-A2D2-EE413F2A3B1D}" destId="{AAA192A5-73C6-483A-8839-1808EE154932}" srcOrd="2" destOrd="0" presId="urn:microsoft.com/office/officeart/2005/8/layout/radial5"/>
    <dgm:cxn modelId="{9582CFC8-B998-4950-8FCF-E926FB23FF1D}" type="presParOf" srcId="{F2449358-E367-406D-A2D2-EE413F2A3B1D}" destId="{937F4D77-38E8-471F-B1BE-70DF75517EF0}" srcOrd="3" destOrd="0" presId="urn:microsoft.com/office/officeart/2005/8/layout/radial5"/>
    <dgm:cxn modelId="{BA874E42-2E12-466E-889F-7055309B709C}" type="presParOf" srcId="{937F4D77-38E8-471F-B1BE-70DF75517EF0}" destId="{A808A9CB-F5C4-4972-8A86-EEF0C43E0D1C}" srcOrd="0" destOrd="0" presId="urn:microsoft.com/office/officeart/2005/8/layout/radial5"/>
    <dgm:cxn modelId="{DE695BD2-8281-48B5-BC20-145B258622D8}" type="presParOf" srcId="{F2449358-E367-406D-A2D2-EE413F2A3B1D}" destId="{C831E5A7-3866-4DC2-9828-D46FA1ABE74F}" srcOrd="4" destOrd="0" presId="urn:microsoft.com/office/officeart/2005/8/layout/radial5"/>
    <dgm:cxn modelId="{FD994CB8-646E-488F-ACAD-EF74A05AD3CC}" type="presParOf" srcId="{F2449358-E367-406D-A2D2-EE413F2A3B1D}" destId="{9D5B5EFB-3E4D-475B-9CF1-3DF765AC02E8}" srcOrd="5" destOrd="0" presId="urn:microsoft.com/office/officeart/2005/8/layout/radial5"/>
    <dgm:cxn modelId="{42CEDABA-08FB-48F5-ADD9-2F6CA7FF7772}" type="presParOf" srcId="{9D5B5EFB-3E4D-475B-9CF1-3DF765AC02E8}" destId="{5073B8FE-C107-4135-ACD3-00210680DD08}" srcOrd="0" destOrd="0" presId="urn:microsoft.com/office/officeart/2005/8/layout/radial5"/>
    <dgm:cxn modelId="{5801A58E-B98F-458F-99F2-87380957AA63}" type="presParOf" srcId="{F2449358-E367-406D-A2D2-EE413F2A3B1D}" destId="{73C53D75-DF63-4F8E-A64A-14F43B79FAA0}" srcOrd="6" destOrd="0" presId="urn:microsoft.com/office/officeart/2005/8/layout/radial5"/>
    <dgm:cxn modelId="{DCC21658-F654-4AF2-AD93-1AE3DD4E1E41}" type="presParOf" srcId="{F2449358-E367-406D-A2D2-EE413F2A3B1D}" destId="{C8CBB13C-4CFE-4053-A333-5770E00DF9E8}" srcOrd="7" destOrd="0" presId="urn:microsoft.com/office/officeart/2005/8/layout/radial5"/>
    <dgm:cxn modelId="{5C5349F5-89B8-488F-A683-B9703D773C55}" type="presParOf" srcId="{C8CBB13C-4CFE-4053-A333-5770E00DF9E8}" destId="{7D242C4F-4A21-46B6-B737-4F1F707CBAA0}" srcOrd="0" destOrd="0" presId="urn:microsoft.com/office/officeart/2005/8/layout/radial5"/>
    <dgm:cxn modelId="{AFD22F02-CD63-4FD3-BE1A-7B1BA3C5A4CA}" type="presParOf" srcId="{F2449358-E367-406D-A2D2-EE413F2A3B1D}" destId="{33731252-86B4-4DD9-963F-FFD96E1AABC8}" srcOrd="8" destOrd="0" presId="urn:microsoft.com/office/officeart/2005/8/layout/radial5"/>
    <dgm:cxn modelId="{452308AC-D9DF-40EC-9DBB-A046439ECBD7}" type="presParOf" srcId="{F2449358-E367-406D-A2D2-EE413F2A3B1D}" destId="{750D4B5D-81B9-411A-9B08-74FB376CA339}" srcOrd="9" destOrd="0" presId="urn:microsoft.com/office/officeart/2005/8/layout/radial5"/>
    <dgm:cxn modelId="{92B42092-5F93-44C0-BFF2-7261BC1B2873}" type="presParOf" srcId="{750D4B5D-81B9-411A-9B08-74FB376CA339}" destId="{36E9E9E2-CF5B-444C-B676-98D9D710971E}" srcOrd="0" destOrd="0" presId="urn:microsoft.com/office/officeart/2005/8/layout/radial5"/>
    <dgm:cxn modelId="{D9D6188D-F66C-49F9-8CA9-63CE76D60884}" type="presParOf" srcId="{F2449358-E367-406D-A2D2-EE413F2A3B1D}" destId="{56069A8A-C0ED-4D2E-8DCE-41FA358A0C7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1EE8C-F26F-4FD3-8063-D8E9CC3C18D0}">
      <dsp:nvSpPr>
        <dsp:cNvPr id="0" name=""/>
        <dsp:cNvSpPr/>
      </dsp:nvSpPr>
      <dsp:spPr>
        <a:xfrm>
          <a:off x="2919112" y="2366384"/>
          <a:ext cx="2818322" cy="24218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 dirty="0"/>
        </a:p>
      </dsp:txBody>
      <dsp:txXfrm>
        <a:off x="3331846" y="2721055"/>
        <a:ext cx="1992854" cy="1712505"/>
      </dsp:txXfrm>
    </dsp:sp>
    <dsp:sp modelId="{02DDAC14-DCEC-4475-A422-AD4786039AB9}">
      <dsp:nvSpPr>
        <dsp:cNvPr id="0" name=""/>
        <dsp:cNvSpPr/>
      </dsp:nvSpPr>
      <dsp:spPr>
        <a:xfrm rot="16181618">
          <a:off x="4240483" y="1889175"/>
          <a:ext cx="161054" cy="659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4264770" y="2045270"/>
        <a:ext cx="112738" cy="395813"/>
      </dsp:txXfrm>
    </dsp:sp>
    <dsp:sp modelId="{AAA192A5-73C6-483A-8839-1808EE154932}">
      <dsp:nvSpPr>
        <dsp:cNvPr id="0" name=""/>
        <dsp:cNvSpPr/>
      </dsp:nvSpPr>
      <dsp:spPr>
        <a:xfrm>
          <a:off x="3036570" y="-29800"/>
          <a:ext cx="2556018" cy="2092335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n-BD" sz="3600" kern="1200" dirty="0">
              <a:latin typeface="NikoshBAN" panose="02000000000000000000" pitchFamily="2" charset="0"/>
              <a:cs typeface="NikoshBAN" panose="02000000000000000000" pitchFamily="2" charset="0"/>
            </a:rPr>
            <a:t>    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n-BD" sz="3600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জন্ম-১৮৯৯ সালে </a:t>
          </a:r>
          <a:r>
            <a:rPr lang="en-US" sz="36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2</a:t>
          </a:r>
          <a:r>
            <a:rPr lang="bn-BD" sz="3600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৫ </a:t>
          </a:r>
          <a:r>
            <a:rPr lang="bn-BD" sz="3600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মে  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410890" y="276615"/>
        <a:ext cx="1807378" cy="1479505"/>
      </dsp:txXfrm>
    </dsp:sp>
    <dsp:sp modelId="{937F4D77-38E8-471F-B1BE-70DF75517EF0}">
      <dsp:nvSpPr>
        <dsp:cNvPr id="0" name=""/>
        <dsp:cNvSpPr/>
      </dsp:nvSpPr>
      <dsp:spPr>
        <a:xfrm rot="20653402">
          <a:off x="5743399" y="2819268"/>
          <a:ext cx="200887" cy="659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744534" y="2959398"/>
        <a:ext cx="140621" cy="395813"/>
      </dsp:txXfrm>
    </dsp:sp>
    <dsp:sp modelId="{C831E5A7-3866-4DC2-9828-D46FA1ABE74F}">
      <dsp:nvSpPr>
        <dsp:cNvPr id="0" name=""/>
        <dsp:cNvSpPr/>
      </dsp:nvSpPr>
      <dsp:spPr>
        <a:xfrm>
          <a:off x="5985745" y="1466921"/>
          <a:ext cx="2524605" cy="2570919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প্রকাশিত বই-  বিষের, বাঁশি,  অগ্নিবীণা বেনু ও বীণা, বিরহ-বেদনা ইত্যাদি </a:t>
          </a:r>
          <a:endParaRPr lang="en-US" sz="28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6355465" y="1843423"/>
        <a:ext cx="1785165" cy="1817915"/>
      </dsp:txXfrm>
    </dsp:sp>
    <dsp:sp modelId="{9D5B5EFB-3E4D-475B-9CF1-3DF765AC02E8}">
      <dsp:nvSpPr>
        <dsp:cNvPr id="0" name=""/>
        <dsp:cNvSpPr/>
      </dsp:nvSpPr>
      <dsp:spPr>
        <a:xfrm rot="2985660">
          <a:off x="5170623" y="4330957"/>
          <a:ext cx="149075" cy="659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5178539" y="4445825"/>
        <a:ext cx="104353" cy="395813"/>
      </dsp:txXfrm>
    </dsp:sp>
    <dsp:sp modelId="{73C53D75-DF63-4F8E-A64A-14F43B79FAA0}">
      <dsp:nvSpPr>
        <dsp:cNvPr id="0" name=""/>
        <dsp:cNvSpPr/>
      </dsp:nvSpPr>
      <dsp:spPr>
        <a:xfrm>
          <a:off x="4752126" y="4558935"/>
          <a:ext cx="2774549" cy="231719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kern="1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বিজলী পত্রিকায় </a:t>
          </a:r>
          <a:r>
            <a:rPr lang="bn-BD" sz="32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প্রকাশিত-বিদ্রোহী </a:t>
          </a:r>
          <a:r>
            <a:rPr lang="en-US" sz="3200" kern="1200" dirty="0" err="1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কবিতা</a:t>
          </a:r>
          <a:r>
            <a:rPr lang="en-US" sz="3200" kern="1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4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158449" y="4898280"/>
        <a:ext cx="1961903" cy="1638502"/>
      </dsp:txXfrm>
    </dsp:sp>
    <dsp:sp modelId="{C8CBB13C-4CFE-4053-A333-5770E00DF9E8}">
      <dsp:nvSpPr>
        <dsp:cNvPr id="0" name=""/>
        <dsp:cNvSpPr/>
      </dsp:nvSpPr>
      <dsp:spPr>
        <a:xfrm rot="8197956">
          <a:off x="3236988" y="4220303"/>
          <a:ext cx="122728" cy="659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3268780" y="4339599"/>
        <a:ext cx="85910" cy="395813"/>
      </dsp:txXfrm>
    </dsp:sp>
    <dsp:sp modelId="{33731252-86B4-4DD9-963F-FFD96E1AABC8}">
      <dsp:nvSpPr>
        <dsp:cNvPr id="0" name=""/>
        <dsp:cNvSpPr/>
      </dsp:nvSpPr>
      <dsp:spPr>
        <a:xfrm>
          <a:off x="827255" y="4282841"/>
          <a:ext cx="2823211" cy="2536150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১৯৭২ </a:t>
          </a:r>
          <a:r>
            <a:rPr lang="en-US" sz="3600" b="1" kern="1200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সালে</a:t>
          </a:r>
          <a:r>
            <a:rPr lang="en-US" sz="3600" b="1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বাংলাদেশের</a:t>
          </a:r>
          <a:r>
            <a:rPr lang="en-US" sz="3600" b="1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নাগরিকত্ব</a:t>
          </a:r>
          <a:endParaRPr lang="en-US" sz="3600" b="1" kern="1200" dirty="0" smtClean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দেয়া</a:t>
          </a:r>
          <a:r>
            <a:rPr lang="en-US" sz="3600" b="1" kern="1200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হয়</a:t>
          </a:r>
          <a:r>
            <a:rPr lang="en-US" sz="3600" b="1" kern="1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endParaRPr lang="en-US" sz="2600" b="1" kern="1200" dirty="0">
            <a:solidFill>
              <a:schemeClr val="bg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240705" y="4654252"/>
        <a:ext cx="1996311" cy="1793328"/>
      </dsp:txXfrm>
    </dsp:sp>
    <dsp:sp modelId="{750D4B5D-81B9-411A-9B08-74FB376CA339}">
      <dsp:nvSpPr>
        <dsp:cNvPr id="0" name=""/>
        <dsp:cNvSpPr/>
      </dsp:nvSpPr>
      <dsp:spPr>
        <a:xfrm rot="11905618">
          <a:off x="2720712" y="2747620"/>
          <a:ext cx="214664" cy="659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10800000">
        <a:off x="2783460" y="2889735"/>
        <a:ext cx="150265" cy="395813"/>
      </dsp:txXfrm>
    </dsp:sp>
    <dsp:sp modelId="{56069A8A-C0ED-4D2E-8DCE-41FA358A0C7D}">
      <dsp:nvSpPr>
        <dsp:cNvPr id="0" name=""/>
        <dsp:cNvSpPr/>
      </dsp:nvSpPr>
      <dsp:spPr>
        <a:xfrm>
          <a:off x="317504" y="1425277"/>
          <a:ext cx="2371111" cy="24214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400" kern="1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মৃত্যু- ১৯৭৬ সালের ২৯ আগষ্ট</a:t>
          </a:r>
          <a:endParaRPr lang="en-US" sz="34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664745" y="1779892"/>
        <a:ext cx="1676629" cy="1712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7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55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711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773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8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1312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10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7437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6966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21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550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2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9685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6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1485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1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103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457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6412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394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37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613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33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5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62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68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60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63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80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35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27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79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014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7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9896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07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1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153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82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0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683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189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53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522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007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633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48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62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91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55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7441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10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12996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179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4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696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679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9973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779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9895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460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585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110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79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6130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429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57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0143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485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37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9724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8027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157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992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47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41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7704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062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831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631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684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07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11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000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00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780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44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809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852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182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80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01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226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7130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17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801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171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4598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091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85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318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770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950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88508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155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7181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795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04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437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598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1365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561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86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817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40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35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239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043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242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91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35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774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21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6568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440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997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363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224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21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662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277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772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24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40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4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88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19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6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28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64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769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267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813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52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53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443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57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461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99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86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529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399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8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19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866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81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7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26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57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48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731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22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81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53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87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5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66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0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48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2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40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8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093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7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43634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6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0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3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5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5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2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8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9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75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346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0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974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5478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748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0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33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83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pPr/>
              <a:t>4/5/2020</a:t>
            </a:fld>
            <a:r>
              <a:rPr lang="en-US" smtClean="0"/>
              <a:t>rrrrrrrrrrrrrrrrrrrrrrrrrrrrrrrrrr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smtClean="0"/>
              <a:t>ggggggggggggggggggggggggggghhhhhhhhhhhhhhhhhhhhhhhhhfffff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ttttttttttttttttttttt</a:t>
            </a:r>
            <a:fld id="{D815E2A5-D52A-4472-81AA-184C8D6096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39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00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21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28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87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20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7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17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473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072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644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17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93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4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6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8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image" Target="../media/image2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0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3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  <p:sldLayoutId id="2147484199" r:id="rId14"/>
    <p:sldLayoutId id="2147484200" r:id="rId15"/>
    <p:sldLayoutId id="21474842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0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6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8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2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7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9D9D-BDED-4491-8855-6D3B80B7457C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815E2A5-D52A-4472-81AA-184C8D60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3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5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1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6287" y="765603"/>
            <a:ext cx="428539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01600">
              <a:schemeClr val="accent5">
                <a:lumMod val="75000"/>
                <a:alpha val="60000"/>
              </a:schemeClr>
            </a:glow>
          </a:effectLst>
          <a:scene3d>
            <a:camera prst="orthographicFront"/>
            <a:lightRig rig="harsh" dir="t"/>
          </a:scene3d>
          <a:sp3d>
            <a:bevelT prst="convex"/>
          </a:sp3d>
        </p:spPr>
        <p:txBody>
          <a:bodyPr wrap="square" rtlCol="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IN" sz="4800" b="1" u="sng" dirty="0">
                <a:ln/>
                <a:latin typeface="NikoshBAN" pitchFamily="2" charset="0"/>
                <a:cs typeface="NikoshBAN" pitchFamily="2" charset="0"/>
              </a:rPr>
              <a:t>সরব </a:t>
            </a:r>
            <a:r>
              <a:rPr lang="bn-IN" sz="4800" b="1" u="sng" dirty="0" smtClean="0">
                <a:ln/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4800" b="1" u="sng" dirty="0" smtClean="0">
                <a:ln/>
                <a:latin typeface="NikoshBAN" pitchFamily="2" charset="0"/>
                <a:cs typeface="NikoshBAN" pitchFamily="2" charset="0"/>
              </a:rPr>
              <a:t> (অর্ধাংশ)</a:t>
            </a:r>
            <a:r>
              <a:rPr lang="bn-IN" sz="4800" b="1" u="sng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endParaRPr lang="en-US" sz="4800" b="1" u="sng" dirty="0">
              <a:ln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IMG_20180506_12053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332" y="1660204"/>
            <a:ext cx="4558351" cy="4807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IMG_20180506_12124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845" y="1700866"/>
            <a:ext cx="4763069" cy="4486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27845" y="673270"/>
            <a:ext cx="4540155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5400" b="1" u="sng" dirty="0">
                <a:latin typeface="NikoshBAN" panose="02000000000000000000" pitchFamily="2" charset="0"/>
                <a:cs typeface="NikoshBAN" panose="02000000000000000000" pitchFamily="2" charset="0"/>
              </a:rPr>
              <a:t>আদর্শ </a:t>
            </a:r>
            <a:r>
              <a:rPr lang="bn-BD" sz="54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(অর্ধাংশ)</a:t>
            </a:r>
            <a:endParaRPr lang="en-US" sz="54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671584" y="2013283"/>
            <a:ext cx="3200400" cy="320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শাস্ত্রজ্ঞ তপস্বী /মুনি </a:t>
            </a:r>
            <a:r>
              <a:rPr lang="bn-IN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9856" y="2013283"/>
            <a:ext cx="3200400" cy="32004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645995"/>
            <a:ext cx="8763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 আজকের পাঠের কিছু নতুন শব্দের অর্থ জেনে নেই  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9856" y="2013283"/>
            <a:ext cx="3200400" cy="320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ঋষি  </a:t>
            </a:r>
            <a:r>
              <a:rPr lang="bn-IN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795588" y="1645533"/>
            <a:ext cx="3441523" cy="31833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বন্যায় ভাসানো 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88240" y="1645533"/>
            <a:ext cx="3441523" cy="318334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41914" y="1645533"/>
            <a:ext cx="3441523" cy="31833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বানভাসি</a:t>
            </a:r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39685" y="2013283"/>
            <a:ext cx="3200400" cy="3200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আকাশ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05759" y="2013283"/>
            <a:ext cx="3200400" cy="32004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22722" y="2013283"/>
            <a:ext cx="3200400" cy="3200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আসমান </a:t>
            </a:r>
            <a:r>
              <a:rPr lang="bn-IN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7" grpId="0" animBg="1"/>
      <p:bldP spid="2" grpId="0" animBg="1"/>
      <p:bldP spid="13" grpId="0" animBg="1"/>
      <p:bldP spid="17" grpId="0" animBg="1"/>
      <p:bldP spid="12" grpId="0" animBg="1"/>
      <p:bldP spid="21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2929839" y="155934"/>
            <a:ext cx="5518944" cy="2026691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rgbClr val="FF0000"/>
                </a:solidFill>
              </a:rPr>
              <a:t>জোড়ায় কাজ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052" y="2570922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বদখেয়াল,মশগুল, বন্দোবস্ত – এই শব্দগুলো দ্বারা বাক্য তৈরী কর।  </a:t>
            </a:r>
            <a:endParaRPr lang="en-US" sz="6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4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04051" y="808382"/>
            <a:ext cx="7215810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 নিয়ে আলোচনা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1731712"/>
            <a:ext cx="9422296" cy="44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12192000" cy="6987654"/>
          </a:xfrm>
          <a:prstGeom prst="fram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2179132" y="1828799"/>
            <a:ext cx="7833736" cy="3065660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“ভাব জিনিসটা হইতেছে পুস্পবিহীন সৌরভের মতো, একটা অবাস্তব উচ্ছ্বাস মাত্র।”   </a:t>
            </a:r>
            <a:endParaRPr lang="en-US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5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96286" y="498912"/>
            <a:ext cx="9730853" cy="2162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“</a:t>
            </a:r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কাজ </a:t>
            </a:r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জিনিসটা ভাবকে রূপ দেয়,ইহা সম্পুর্ণভাবে বস্তুজগতের</a:t>
            </a:r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।”  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2908206"/>
            <a:ext cx="4783015" cy="3633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81" y="3025437"/>
            <a:ext cx="4952304" cy="34105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01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37323"/>
            <a:ext cx="11145078" cy="2014329"/>
          </a:xfrm>
        </p:spPr>
        <p:txBody>
          <a:bodyPr>
            <a:norm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“ভাব দিয়া লোককে মাতাইয়া তুলিয়া যদি সেই সময় গরমাগরম কার্যসিদ্ধি করাইয়া লওয়া না হয়, তাহা হইলে পরে সেই ভাবাবেশ কর্পূরের মতো উড়িয়া যায়।” 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2650436"/>
            <a:ext cx="3477718" cy="3224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41" y="2650436"/>
            <a:ext cx="3619798" cy="2954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88" y="2650436"/>
            <a:ext cx="2871978" cy="30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9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335" y="367540"/>
            <a:ext cx="9405730" cy="1325563"/>
          </a:xfrm>
          <a:blipFill>
            <a:blip r:embed="rId2"/>
            <a:tile tx="0" ty="0" sx="100000" sy="100000" flip="none" algn="tl"/>
          </a:blip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‘তাহা অপেক্ষা বরং কুম্ভকর্ণের নিদ্রা ভালো’  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7" y="1868557"/>
            <a:ext cx="9245047" cy="47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5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381" y="422805"/>
            <a:ext cx="3021496" cy="923330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কাজ 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278297" y="2706597"/>
            <a:ext cx="1908312" cy="70682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‘ক’ দল 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2292624" y="2746362"/>
            <a:ext cx="8693424" cy="808382"/>
          </a:xfrm>
          <a:prstGeom prst="foldedCorne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36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ভাব’কে কার্যের দাসরূপে নিয়োগ করিতে হইবে – ব্যাখ্যা কর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676938" y="1497736"/>
            <a:ext cx="5777948" cy="69343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প্রত্যেক দল অনধিক 5 বাক্যে লিখবে । </a:t>
            </a:r>
            <a:endParaRPr lang="en-US" sz="36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278297" y="4002270"/>
            <a:ext cx="1908312" cy="70682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‘খ’ দল 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78297" y="5460114"/>
            <a:ext cx="1908312" cy="70682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‘গ’ দল  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2292624" y="3951493"/>
            <a:ext cx="8825947" cy="808382"/>
          </a:xfrm>
          <a:prstGeom prst="foldedCorne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‘জাগিয়া ঘুমাইলে তাহাকে কেহই তুলিতে পারেনা’–ব্যাখ্যা কর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2252869" y="5358560"/>
            <a:ext cx="8693424" cy="808382"/>
          </a:xfrm>
          <a:prstGeom prst="foldedCorne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‘এখানে কার্যসিদ্ধি মানে কার্যসিদ্ধি নয়’– ব্যাখ্যা কর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228601"/>
            <a:ext cx="3962400" cy="1200329"/>
          </a:xfrm>
          <a:prstGeom prst="rect">
            <a:avLst/>
          </a:prstGeo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7200" b="1" dirty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6002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156861"/>
              </p:ext>
            </p:extLst>
          </p:nvPr>
        </p:nvGraphicFramePr>
        <p:xfrm>
          <a:off x="5577840" y="37238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7840" y="37238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2149" y="2246531"/>
            <a:ext cx="10450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চলো নিচের ফাইলটি ক্লিক করে প্রশ্নগুলোর উত্তর দেই - 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330" y="-572459"/>
            <a:ext cx="9144000" cy="2387600"/>
          </a:xfrm>
        </p:spPr>
        <p:txBody>
          <a:bodyPr>
            <a:normAutofit/>
          </a:bodyPr>
          <a:lstStyle/>
          <a:p>
            <a:r>
              <a:rPr lang="en-US" sz="11500" b="1" dirty="0" err="1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sz="115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15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60" y="1412462"/>
            <a:ext cx="8276492" cy="47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226" y="1441044"/>
            <a:ext cx="3962400" cy="1200329"/>
          </a:xfrm>
          <a:prstGeom prst="rect">
            <a:avLst/>
          </a:prstGeo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7200" b="1" dirty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6002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0183" y="4172406"/>
            <a:ext cx="10450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কাজী নজরুলের ‘শিউলিমালা’ কী ধরণের রচনা ?</a:t>
            </a: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‘ভাব’কে কী রূপে নিয়োগ করিতে হবে?</a:t>
            </a: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“তাহারা জাগিয়া দেখিবে যে,অনর্থক জাগিয়াছে” কেন? </a:t>
            </a: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“এও একটা মস্ত বদ-খেয়াল”- ব্যাখ্যা কর।  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38" y="479811"/>
            <a:ext cx="6281670" cy="353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7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237877"/>
            <a:ext cx="4568687" cy="1325563"/>
          </a:xfrm>
          <a:blipFill>
            <a:blip r:embed="rId2"/>
            <a:tile tx="0" ty="0" sx="100000" sy="100000" flip="none" algn="tl"/>
          </a:blipFill>
          <a:ln w="762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/>
            <a:r>
              <a:rPr lang="bn-BD" sz="7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en-US" sz="7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46" y="721777"/>
            <a:ext cx="4129087" cy="274772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52600" y="4495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960" y="3649414"/>
            <a:ext cx="10045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কোন কাজে সফলতা অর্জন করতে চাইলে কিভাবে কাজটি শুরু করবে? ১০ বাক্যে লিখে আনবে। 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5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731" y="397897"/>
            <a:ext cx="4314424" cy="1325563"/>
          </a:xfrm>
        </p:spPr>
        <p:txBody>
          <a:bodyPr>
            <a:normAutofit/>
          </a:bodyPr>
          <a:lstStyle/>
          <a:p>
            <a:pPr algn="ctr"/>
            <a:r>
              <a:rPr lang="bn-BD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 ধন্যবাদ </a:t>
            </a:r>
            <a:endParaRPr lang="en-US" sz="54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77" y="943112"/>
            <a:ext cx="7456867" cy="53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6379" y="427037"/>
            <a:ext cx="4988169" cy="13255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7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7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2282" y="2133600"/>
            <a:ext cx="7179103" cy="4724400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bn-IN" sz="4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জাহানারা বেগম (সহঃ শিক্ষক )</a:t>
            </a:r>
          </a:p>
          <a:p>
            <a:pPr>
              <a:buNone/>
            </a:pPr>
            <a:r>
              <a:rPr lang="bn-IN" sz="4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কালাউক </a:t>
            </a:r>
            <a:r>
              <a:rPr lang="bn-IN" sz="4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 বিদ্যালয় </a:t>
            </a:r>
          </a:p>
          <a:p>
            <a:pPr>
              <a:buNone/>
            </a:pPr>
            <a:r>
              <a:rPr lang="bn-IN" sz="4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লাখাই, হবিগঞ্জ । </a:t>
            </a:r>
          </a:p>
          <a:p>
            <a:pPr>
              <a:buNone/>
            </a:pPr>
            <a:r>
              <a:rPr lang="bn-IN" sz="4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 ০১৯১৭৬৪১০০০ </a:t>
            </a:r>
          </a:p>
          <a:p>
            <a:pPr>
              <a:buNone/>
            </a:pPr>
            <a:r>
              <a:rPr lang="en-US" sz="4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4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ই-মেইল</a:t>
            </a:r>
            <a:endParaRPr lang="en-US" sz="4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4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jahanaradc</a:t>
            </a:r>
            <a:r>
              <a:rPr lang="en-US" sz="4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101@gmail.com</a:t>
            </a:r>
            <a:endParaRPr lang="bn-IN" sz="4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bn-IN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3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562" r="12325" b="11400"/>
          <a:stretch/>
        </p:blipFill>
        <p:spPr>
          <a:xfrm>
            <a:off x="7267903" y="1972058"/>
            <a:ext cx="3137339" cy="3388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129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840" y="566057"/>
            <a:ext cx="6096000" cy="1143000"/>
          </a:xfr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6600" b="1" u="sng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6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u="sng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IN" sz="6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1863" y="2194560"/>
            <a:ext cx="7526383" cy="4038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অষ্টম </a:t>
            </a:r>
          </a:p>
          <a:p>
            <a:pPr algn="ctr">
              <a:buNone/>
            </a:pPr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বাংলা </a:t>
            </a:r>
          </a:p>
          <a:p>
            <a:pPr algn="ctr">
              <a:buNone/>
            </a:pPr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পাঠঃ </a:t>
            </a:r>
            <a:r>
              <a:rPr lang="bn-BD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গদ্যাংশ </a:t>
            </a:r>
            <a:endParaRPr lang="bn-IN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buNone/>
            </a:pPr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 ৫০ মিনিট</a:t>
            </a:r>
          </a:p>
          <a:p>
            <a:pPr algn="ctr">
              <a:buNone/>
            </a:pPr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 সংখ্যাঃ ৭০ জন </a:t>
            </a:r>
          </a:p>
          <a:p>
            <a:pPr algn="ctr"/>
            <a:endParaRPr lang="en-US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8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67543" y="5678976"/>
            <a:ext cx="2711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লোকটি ভাবছে </a:t>
            </a:r>
            <a:endParaRPr lang="en-US" sz="4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8992" y="5678975"/>
            <a:ext cx="3473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লোকটি কাজ করছে  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545" y="425650"/>
            <a:ext cx="6826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 দুটোতে কি দেখতে পাচ্ছি ? </a:t>
            </a:r>
            <a:endParaRPr lang="en-US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2" y="1468192"/>
            <a:ext cx="4559120" cy="42107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1468194"/>
            <a:ext cx="5344733" cy="42107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558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43148" y="1047149"/>
            <a:ext cx="4829503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8800" b="1" u="sng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8800" b="1" u="sng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8926" y="2475932"/>
            <a:ext cx="8666328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n-BD" sz="9600" b="1" dirty="0" smtClean="0">
                <a:ln/>
                <a:latin typeface="NikoshBAN" pitchFamily="2" charset="0"/>
                <a:cs typeface="NikoshBAN" pitchFamily="2" charset="0"/>
              </a:rPr>
              <a:t>ভাব ও কাজ (অর্ধাংশ)</a:t>
            </a:r>
          </a:p>
          <a:p>
            <a:pPr algn="ctr"/>
            <a:r>
              <a:rPr lang="bn-BD" sz="7200" b="1" dirty="0" smtClean="0">
                <a:ln/>
                <a:latin typeface="NikoshBAN" pitchFamily="2" charset="0"/>
                <a:cs typeface="NikoshBAN" pitchFamily="2" charset="0"/>
              </a:rPr>
              <a:t>কাজী নজরুল ইসলাম  </a:t>
            </a:r>
            <a:r>
              <a:rPr lang="bn-IN" sz="44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6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457201"/>
            <a:ext cx="4343400" cy="1323439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q"/>
            </a:pPr>
            <a:r>
              <a:rPr lang="bn-IN" sz="8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 ফল </a:t>
            </a:r>
            <a:endParaRPr lang="en-US" sz="80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9051" y="2590801"/>
            <a:ext cx="7055892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 – </a:t>
            </a:r>
          </a:p>
          <a:p>
            <a:pPr>
              <a:buFont typeface="Wingdings" pitchFamily="2" charset="2"/>
              <a:buChar char="Ø"/>
            </a:pP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লেখক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 বলতে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 ;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পাঠের নতুন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শব্দের অর্থ বলতে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;</a:t>
            </a:r>
            <a:endParaRPr lang="bn-IN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ভাবের সঙ্গে কাজের সম্পর্কের গুরুত্ব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 </a:t>
            </a:r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পারবে 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 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F9B9144-4712-4458-9ADC-F6919E6FF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190664"/>
              </p:ext>
            </p:extLst>
          </p:nvPr>
        </p:nvGraphicFramePr>
        <p:xfrm>
          <a:off x="1578324" y="0"/>
          <a:ext cx="873329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74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F1EE8C-F26F-4FD3-8063-D8E9CC3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4F1EE8C-F26F-4FD3-8063-D8E9CC3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4F1EE8C-F26F-4FD3-8063-D8E9CC3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graphicEl>
                                              <a:dgm id="{44F1EE8C-F26F-4FD3-8063-D8E9CC3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DDAC14-DCEC-4475-A422-AD4786039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02DDAC14-DCEC-4475-A422-AD4786039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02DDAC14-DCEC-4475-A422-AD4786039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02DDAC14-DCEC-4475-A422-AD4786039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A192A5-73C6-483A-8839-1808EE154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AAA192A5-73C6-483A-8839-1808EE154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AAA192A5-73C6-483A-8839-1808EE154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AAA192A5-73C6-483A-8839-1808EE154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7F4D77-38E8-471F-B1BE-70DF75517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937F4D77-38E8-471F-B1BE-70DF75517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937F4D77-38E8-471F-B1BE-70DF75517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937F4D77-38E8-471F-B1BE-70DF75517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31E5A7-3866-4DC2-9828-D46FA1AB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C831E5A7-3866-4DC2-9828-D46FA1AB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C831E5A7-3866-4DC2-9828-D46FA1AB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C831E5A7-3866-4DC2-9828-D46FA1AB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5B5EFB-3E4D-475B-9CF1-3DF765AC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9D5B5EFB-3E4D-475B-9CF1-3DF765AC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9D5B5EFB-3E4D-475B-9CF1-3DF765AC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9D5B5EFB-3E4D-475B-9CF1-3DF765AC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C53D75-DF63-4F8E-A64A-14F43B79F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73C53D75-DF63-4F8E-A64A-14F43B79F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73C53D75-DF63-4F8E-A64A-14F43B79F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73C53D75-DF63-4F8E-A64A-14F43B79FA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CBB13C-4CFE-4053-A333-5770E00D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8CBB13C-4CFE-4053-A333-5770E00D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8CBB13C-4CFE-4053-A333-5770E00DF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8CBB13C-4CFE-4053-A333-5770E00DF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731252-86B4-4DD9-963F-FFD96E1AA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33731252-86B4-4DD9-963F-FFD96E1AA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33731252-86B4-4DD9-963F-FFD96E1AA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33731252-86B4-4DD9-963F-FFD96E1AAB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0D4B5D-81B9-411A-9B08-74FB376CA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750D4B5D-81B9-411A-9B08-74FB376CA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750D4B5D-81B9-411A-9B08-74FB376CA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750D4B5D-81B9-411A-9B08-74FB376CA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069A8A-C0ED-4D2E-8DCE-41FA358A0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56069A8A-C0ED-4D2E-8DCE-41FA358A0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56069A8A-C0ED-4D2E-8DCE-41FA358A0C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56069A8A-C0ED-4D2E-8DCE-41FA358A0C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5" y="267237"/>
            <a:ext cx="10058400" cy="645553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24685" y="501696"/>
            <a:ext cx="6553200" cy="1143000"/>
          </a:xfrm>
        </p:spPr>
        <p:txBody>
          <a:bodyPr>
            <a:noAutofit/>
          </a:bodyPr>
          <a:lstStyle/>
          <a:p>
            <a:r>
              <a:rPr lang="bn-IN" sz="11500" b="1" dirty="0"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115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IMG_20180506_125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903" y="1476532"/>
            <a:ext cx="4464359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057099" y="4839325"/>
            <a:ext cx="6488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কাজী নজরুল ইসলামকে  কেন বিদ্রোহী কবি বলা হয়েছে </a:t>
            </a:r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bn-IN" sz="4400" b="1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82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2.xml><?xml version="1.0" encoding="utf-8"?>
<a:theme xmlns:a="http://schemas.openxmlformats.org/drawingml/2006/main" name="1_Wis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1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4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7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8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9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369</Words>
  <Application>Microsoft Office PowerPoint</Application>
  <PresentationFormat>Widescreen</PresentationFormat>
  <Paragraphs>81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Arial</vt:lpstr>
      <vt:lpstr>Century Gothic</vt:lpstr>
      <vt:lpstr>Corbel</vt:lpstr>
      <vt:lpstr>Garamond</vt:lpstr>
      <vt:lpstr>NikoshBAN</vt:lpstr>
      <vt:lpstr>Times New Roman</vt:lpstr>
      <vt:lpstr>Trebuchet MS</vt:lpstr>
      <vt:lpstr>Vrinda</vt:lpstr>
      <vt:lpstr>Wingdings</vt:lpstr>
      <vt:lpstr>Wingdings 3</vt:lpstr>
      <vt:lpstr>Facet</vt:lpstr>
      <vt:lpstr>1_Organic</vt:lpstr>
      <vt:lpstr>Organic</vt:lpstr>
      <vt:lpstr>Wisp</vt:lpstr>
      <vt:lpstr>Ion</vt:lpstr>
      <vt:lpstr>Parallax</vt:lpstr>
      <vt:lpstr>2_Organic</vt:lpstr>
      <vt:lpstr>1_Parallax</vt:lpstr>
      <vt:lpstr>1_Facet</vt:lpstr>
      <vt:lpstr>3_Organic</vt:lpstr>
      <vt:lpstr>1_Ion</vt:lpstr>
      <vt:lpstr>1_Wisp</vt:lpstr>
      <vt:lpstr>Basis</vt:lpstr>
      <vt:lpstr>1_Basis</vt:lpstr>
      <vt:lpstr>Package</vt:lpstr>
      <vt:lpstr>PowerPoint Presentation</vt:lpstr>
      <vt:lpstr>স্বাগতম </vt:lpstr>
      <vt:lpstr>শিক্ষক পরিচিতি </vt:lpstr>
      <vt:lpstr>পাঠ পরিচিতি </vt:lpstr>
      <vt:lpstr>PowerPoint Presentation</vt:lpstr>
      <vt:lpstr>আজকের পাঠ </vt:lpstr>
      <vt:lpstr>PowerPoint Presentation</vt:lpstr>
      <vt:lpstr>PowerPoint Presentation</vt:lpstr>
      <vt:lpstr>একক কাজ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“ভাব দিয়া লোককে মাতাইয়া তুলিয়া যদি সেই সময় গরমাগরম কার্যসিদ্ধি করাইয়া লওয়া না হয়, তাহা হইলে পরে সেই ভাবাবেশ কর্পূরের মতো উড়িয়া যায়।”  </vt:lpstr>
      <vt:lpstr>‘তাহা অপেক্ষা বরং কুম্ভকর্ণের নিদ্রা ভালো’  </vt:lpstr>
      <vt:lpstr>PowerPoint Presentation</vt:lpstr>
      <vt:lpstr>PowerPoint Presentation</vt:lpstr>
      <vt:lpstr>PowerPoint Presentation</vt:lpstr>
      <vt:lpstr>বাড়ির কাজ </vt:lpstr>
      <vt:lpstr>সবাইকে ধন্যবাদ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FLORA</dc:creator>
  <cp:lastModifiedBy>FLORA</cp:lastModifiedBy>
  <cp:revision>88</cp:revision>
  <dcterms:created xsi:type="dcterms:W3CDTF">2020-03-19T03:26:23Z</dcterms:created>
  <dcterms:modified xsi:type="dcterms:W3CDTF">2020-04-05T17:08:50Z</dcterms:modified>
</cp:coreProperties>
</file>