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9" r:id="rId3"/>
    <p:sldId id="260" r:id="rId4"/>
    <p:sldId id="276" r:id="rId5"/>
    <p:sldId id="256" r:id="rId6"/>
    <p:sldId id="273" r:id="rId7"/>
    <p:sldId id="275" r:id="rId8"/>
    <p:sldId id="277" r:id="rId9"/>
    <p:sldId id="261" r:id="rId10"/>
    <p:sldId id="257" r:id="rId11"/>
    <p:sldId id="272" r:id="rId12"/>
    <p:sldId id="271" r:id="rId13"/>
    <p:sldId id="270" r:id="rId14"/>
    <p:sldId id="268" r:id="rId15"/>
    <p:sldId id="279" r:id="rId16"/>
    <p:sldId id="280" r:id="rId17"/>
    <p:sldId id="282" r:id="rId18"/>
    <p:sldId id="281" r:id="rId19"/>
    <p:sldId id="264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ABBF-8277-4E3C-ACE8-E3AB43431F90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333-C088-4A99-ABB7-5BF63A2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8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ABBF-8277-4E3C-ACE8-E3AB43431F90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333-C088-4A99-ABB7-5BF63A2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4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ABBF-8277-4E3C-ACE8-E3AB43431F90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333-C088-4A99-ABB7-5BF63A2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7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ABBF-8277-4E3C-ACE8-E3AB43431F90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333-C088-4A99-ABB7-5BF63A2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9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ABBF-8277-4E3C-ACE8-E3AB43431F90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333-C088-4A99-ABB7-5BF63A2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5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ABBF-8277-4E3C-ACE8-E3AB43431F90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333-C088-4A99-ABB7-5BF63A2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3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ABBF-8277-4E3C-ACE8-E3AB43431F90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333-C088-4A99-ABB7-5BF63A2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7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ABBF-8277-4E3C-ACE8-E3AB43431F90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333-C088-4A99-ABB7-5BF63A2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6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ABBF-8277-4E3C-ACE8-E3AB43431F90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333-C088-4A99-ABB7-5BF63A2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0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ABBF-8277-4E3C-ACE8-E3AB43431F90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333-C088-4A99-ABB7-5BF63A2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5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ABBF-8277-4E3C-ACE8-E3AB43431F90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F333-C088-4A99-ABB7-5BF63A2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3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1ABBF-8277-4E3C-ACE8-E3AB43431F90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DF333-C088-4A99-ABB7-5BF63A2E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1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73206"/>
            <a:ext cx="907812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9600" b="1" dirty="0" smtClean="0">
                <a:solidFill>
                  <a:srgbClr val="7030A0"/>
                </a:solidFill>
              </a:rPr>
              <a:t>আজকের পাঠে </a:t>
            </a:r>
          </a:p>
          <a:p>
            <a:pPr algn="ctr"/>
            <a:r>
              <a:rPr lang="bn-BD" sz="9600" b="1" dirty="0" smtClean="0">
                <a:solidFill>
                  <a:srgbClr val="7030A0"/>
                </a:solidFill>
              </a:rPr>
              <a:t>সবাইকে স্বাগতম </a:t>
            </a:r>
            <a:endParaRPr lang="en-US" sz="9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162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শিখন</a:t>
            </a:r>
            <a:r>
              <a:rPr lang="en-US" sz="13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13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ফল</a:t>
            </a:r>
            <a:endParaRPr lang="en-US" sz="13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r>
              <a:rPr lang="en-US" sz="6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এই</a:t>
            </a:r>
            <a:r>
              <a:rPr lang="en-US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6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পাঠে</a:t>
            </a:r>
            <a:r>
              <a:rPr lang="en-US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6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যা</a:t>
            </a:r>
            <a:r>
              <a:rPr lang="en-US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6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শিখবে</a:t>
            </a:r>
            <a:r>
              <a:rPr lang="en-US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6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তা</a:t>
            </a:r>
            <a:r>
              <a:rPr lang="en-US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6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নিম্নরূপঃ</a:t>
            </a:r>
            <a:endParaRPr lang="en-US" sz="66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en-US" sz="4400" dirty="0" smtClean="0">
                <a:solidFill>
                  <a:srgbClr val="00B050"/>
                </a:solidFill>
              </a:rPr>
              <a:t>১</a:t>
            </a:r>
            <a:r>
              <a:rPr lang="en-US" sz="4400" dirty="0">
                <a:solidFill>
                  <a:srgbClr val="00B050"/>
                </a:solidFill>
              </a:rPr>
              <a:t>।মদিনা </a:t>
            </a:r>
            <a:r>
              <a:rPr lang="en-US" sz="4400" dirty="0" err="1">
                <a:solidFill>
                  <a:srgbClr val="00B050"/>
                </a:solidFill>
              </a:rPr>
              <a:t>রাষ্ট্রের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শক্তি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বৃদ্ধি</a:t>
            </a:r>
            <a:r>
              <a:rPr lang="bn-BD" sz="3200" dirty="0">
                <a:solidFill>
                  <a:srgbClr val="00B050"/>
                </a:solidFill>
              </a:rPr>
              <a:t> </a:t>
            </a:r>
            <a:r>
              <a:rPr lang="bn-BD" sz="3200" dirty="0" smtClean="0">
                <a:solidFill>
                  <a:srgbClr val="00B050"/>
                </a:solidFill>
              </a:rPr>
              <a:t>কিভাবে হয়েছিল তা বলতে পারবে </a:t>
            </a:r>
            <a:endParaRPr lang="en-US" sz="3200" dirty="0">
              <a:solidFill>
                <a:srgbClr val="00B050"/>
              </a:solidFill>
            </a:endParaRPr>
          </a:p>
          <a:p>
            <a:r>
              <a:rPr lang="en-US" sz="4400" dirty="0">
                <a:solidFill>
                  <a:srgbClr val="00B050"/>
                </a:solidFill>
              </a:rPr>
              <a:t>২। </a:t>
            </a:r>
            <a:r>
              <a:rPr lang="en-US" sz="4400" dirty="0" err="1">
                <a:solidFill>
                  <a:srgbClr val="00B050"/>
                </a:solidFill>
              </a:rPr>
              <a:t>বেদুঈন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গোত্র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সমুহের</a:t>
            </a:r>
            <a:r>
              <a:rPr lang="bn-BD" sz="4400" dirty="0">
                <a:solidFill>
                  <a:srgbClr val="00B050"/>
                </a:solidFill>
              </a:rPr>
              <a:t> </a:t>
            </a:r>
            <a:r>
              <a:rPr lang="bn-BD" sz="3200" dirty="0">
                <a:solidFill>
                  <a:srgbClr val="00B050"/>
                </a:solidFill>
              </a:rPr>
              <a:t>কিভাবে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বিরোধিতা</a:t>
            </a:r>
            <a:r>
              <a:rPr lang="bn-BD" sz="4400" dirty="0">
                <a:solidFill>
                  <a:srgbClr val="00B050"/>
                </a:solidFill>
              </a:rPr>
              <a:t> </a:t>
            </a:r>
            <a:r>
              <a:rPr lang="bn-BD" sz="3600" dirty="0" smtClean="0">
                <a:solidFill>
                  <a:srgbClr val="00B050"/>
                </a:solidFill>
              </a:rPr>
              <a:t>করেছিল</a:t>
            </a:r>
            <a:r>
              <a:rPr lang="bn-BD" sz="4400" dirty="0" smtClean="0">
                <a:solidFill>
                  <a:srgbClr val="00B050"/>
                </a:solidFill>
              </a:rPr>
              <a:t> </a:t>
            </a:r>
            <a:r>
              <a:rPr lang="bn-BD" sz="3200" dirty="0" smtClean="0">
                <a:solidFill>
                  <a:srgbClr val="00B050"/>
                </a:solidFill>
              </a:rPr>
              <a:t>তা </a:t>
            </a:r>
            <a:r>
              <a:rPr lang="bn-BD" sz="3200" dirty="0">
                <a:solidFill>
                  <a:srgbClr val="00B050"/>
                </a:solidFill>
              </a:rPr>
              <a:t>বলতে পারবে </a:t>
            </a:r>
            <a:r>
              <a:rPr lang="en-US" sz="3200" dirty="0" smtClean="0">
                <a:solidFill>
                  <a:srgbClr val="00B050"/>
                </a:solidFill>
              </a:rPr>
              <a:t>। </a:t>
            </a:r>
            <a:endParaRPr lang="bn-BD" sz="3200" dirty="0" smtClean="0">
              <a:solidFill>
                <a:srgbClr val="00B050"/>
              </a:solidFill>
            </a:endParaRPr>
          </a:p>
          <a:p>
            <a:r>
              <a:rPr lang="en-US" sz="4400" dirty="0" smtClean="0">
                <a:solidFill>
                  <a:srgbClr val="00B050"/>
                </a:solidFill>
              </a:rPr>
              <a:t>৩</a:t>
            </a:r>
            <a:r>
              <a:rPr lang="en-US" sz="4400" dirty="0">
                <a:solidFill>
                  <a:srgbClr val="00B050"/>
                </a:solidFill>
              </a:rPr>
              <a:t>। </a:t>
            </a:r>
            <a:r>
              <a:rPr lang="en-US" sz="4400" dirty="0" err="1">
                <a:solidFill>
                  <a:srgbClr val="00B050"/>
                </a:solidFill>
              </a:rPr>
              <a:t>ইহুদীদের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ষড়য</a:t>
            </a:r>
            <a:r>
              <a:rPr lang="bn-BD" sz="3200" dirty="0" smtClean="0">
                <a:solidFill>
                  <a:srgbClr val="00B050"/>
                </a:solidFill>
              </a:rPr>
              <a:t>ন্তের কারন</a:t>
            </a:r>
            <a:r>
              <a:rPr lang="bn-BD" sz="2000" dirty="0" smtClean="0">
                <a:solidFill>
                  <a:srgbClr val="00B050"/>
                </a:solidFill>
              </a:rPr>
              <a:t> </a:t>
            </a:r>
            <a:r>
              <a:rPr lang="bn-BD" sz="3200" dirty="0">
                <a:solidFill>
                  <a:srgbClr val="00B050"/>
                </a:solidFill>
              </a:rPr>
              <a:t>বলতে পারবে </a:t>
            </a:r>
            <a:r>
              <a:rPr lang="en-US" sz="4400" dirty="0" smtClean="0">
                <a:solidFill>
                  <a:srgbClr val="00B050"/>
                </a:solidFill>
              </a:rPr>
              <a:t>। </a:t>
            </a:r>
            <a:r>
              <a:rPr lang="bn-BD" sz="4400" dirty="0" smtClean="0">
                <a:solidFill>
                  <a:srgbClr val="00B050"/>
                </a:solidFill>
              </a:rPr>
              <a:t> 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79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খন্দকের</a:t>
            </a:r>
            <a:r>
              <a:rPr lang="en-US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যুদ্ধ</a:t>
            </a:r>
            <a:endParaRPr lang="en-US" sz="13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en-US" sz="6600" b="1" dirty="0" err="1" smtClean="0">
                <a:solidFill>
                  <a:srgbClr val="FFC000"/>
                </a:solidFill>
              </a:rPr>
              <a:t>খন্দকের</a:t>
            </a:r>
            <a:r>
              <a:rPr lang="en-US" sz="6600" b="1" dirty="0" smtClean="0">
                <a:solidFill>
                  <a:srgbClr val="FFC000"/>
                </a:solidFill>
              </a:rPr>
              <a:t> </a:t>
            </a:r>
            <a:r>
              <a:rPr lang="en-US" sz="6600" b="1" dirty="0" err="1" smtClean="0">
                <a:solidFill>
                  <a:srgbClr val="FFC000"/>
                </a:solidFill>
              </a:rPr>
              <a:t>নামকরনঃ</a:t>
            </a:r>
            <a:endParaRPr lang="en-US" sz="6600" b="1" dirty="0" smtClean="0">
              <a:solidFill>
                <a:srgbClr val="FFC000"/>
              </a:solidFill>
            </a:endParaRPr>
          </a:p>
          <a:p>
            <a:r>
              <a:rPr lang="en-US" sz="6600" b="1" dirty="0" smtClean="0">
                <a:solidFill>
                  <a:srgbClr val="FFC000"/>
                </a:solidFill>
              </a:rPr>
              <a:t> </a:t>
            </a:r>
            <a:r>
              <a:rPr lang="bn-BD" sz="6600" b="1" dirty="0" smtClean="0">
                <a:solidFill>
                  <a:srgbClr val="FFC000"/>
                </a:solidFill>
              </a:rPr>
              <a:t>  </a:t>
            </a:r>
            <a:r>
              <a:rPr lang="en-US" sz="6000" dirty="0" err="1" smtClean="0">
                <a:solidFill>
                  <a:srgbClr val="00B050"/>
                </a:solidFill>
              </a:rPr>
              <a:t>ফার্সি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শব্দ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কান্দ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হতে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আরবি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খন্দক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শব্দটি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এসেছে</a:t>
            </a:r>
            <a:r>
              <a:rPr lang="en-US" sz="6000" dirty="0" smtClean="0">
                <a:solidFill>
                  <a:srgbClr val="00B050"/>
                </a:solidFill>
              </a:rPr>
              <a:t>। </a:t>
            </a:r>
            <a:r>
              <a:rPr lang="en-US" sz="6000" dirty="0" err="1" smtClean="0">
                <a:solidFill>
                  <a:srgbClr val="00B050"/>
                </a:solidFill>
              </a:rPr>
              <a:t>এর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অর্থ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পরিখা</a:t>
            </a:r>
            <a:r>
              <a:rPr lang="en-US" sz="6000" dirty="0" smtClean="0">
                <a:solidFill>
                  <a:srgbClr val="00B050"/>
                </a:solidFill>
              </a:rPr>
              <a:t>। এ </a:t>
            </a:r>
            <a:r>
              <a:rPr lang="en-US" sz="6000" dirty="0" err="1" smtClean="0">
                <a:solidFill>
                  <a:srgbClr val="00B050"/>
                </a:solidFill>
              </a:rPr>
              <a:t>যুদ্ধে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পরিখা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খনন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করা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হয়েছিল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বলে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এর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নামকরন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খন্দক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হয়েছে</a:t>
            </a:r>
            <a:r>
              <a:rPr lang="en-US" sz="6000" dirty="0" smtClean="0">
                <a:solidFill>
                  <a:srgbClr val="00B05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0996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খন্দকের</a:t>
            </a:r>
            <a:r>
              <a:rPr lang="en-US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9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যুদ্ধের</a:t>
            </a:r>
            <a:r>
              <a:rPr lang="en-US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9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কারন</a:t>
            </a:r>
            <a:endParaRPr lang="en-US" sz="9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7200" b="1" dirty="0" err="1" smtClean="0">
                <a:solidFill>
                  <a:srgbClr val="FFC000"/>
                </a:solidFill>
              </a:rPr>
              <a:t>যুদ্ধের</a:t>
            </a:r>
            <a:r>
              <a:rPr lang="en-US" sz="7200" b="1" dirty="0" smtClean="0">
                <a:solidFill>
                  <a:srgbClr val="FFC000"/>
                </a:solidFill>
              </a:rPr>
              <a:t> </a:t>
            </a:r>
            <a:r>
              <a:rPr lang="en-US" sz="7200" b="1" dirty="0" err="1" smtClean="0">
                <a:solidFill>
                  <a:srgbClr val="FFC000"/>
                </a:solidFill>
              </a:rPr>
              <a:t>কারনঃ</a:t>
            </a:r>
            <a:endParaRPr lang="en-US" sz="7200" b="1" dirty="0" smtClean="0">
              <a:solidFill>
                <a:srgbClr val="FFC000"/>
              </a:solidFill>
            </a:endParaRPr>
          </a:p>
          <a:p>
            <a:r>
              <a:rPr lang="en-US" sz="6000" dirty="0" smtClean="0">
                <a:solidFill>
                  <a:srgbClr val="00B050"/>
                </a:solidFill>
              </a:rPr>
              <a:t>১।মদিনা </a:t>
            </a:r>
            <a:r>
              <a:rPr lang="en-US" sz="6000" dirty="0" err="1" smtClean="0">
                <a:solidFill>
                  <a:srgbClr val="00B050"/>
                </a:solidFill>
              </a:rPr>
              <a:t>রাষ্ট্রের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শক্তি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বৃদ্ধি</a:t>
            </a:r>
            <a:r>
              <a:rPr lang="en-US" sz="6000" dirty="0" smtClean="0">
                <a:solidFill>
                  <a:srgbClr val="00B050"/>
                </a:solidFill>
              </a:rPr>
              <a:t>।</a:t>
            </a:r>
          </a:p>
          <a:p>
            <a:r>
              <a:rPr lang="en-US" sz="6000" dirty="0" smtClean="0">
                <a:solidFill>
                  <a:srgbClr val="00B050"/>
                </a:solidFill>
              </a:rPr>
              <a:t>২। </a:t>
            </a:r>
            <a:r>
              <a:rPr lang="en-US" sz="6000" dirty="0" err="1" smtClean="0">
                <a:solidFill>
                  <a:srgbClr val="00B050"/>
                </a:solidFill>
              </a:rPr>
              <a:t>বেদুঈন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গোত্র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সমুহের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বিরোধিতা</a:t>
            </a:r>
            <a:r>
              <a:rPr lang="en-US" sz="6000" dirty="0" smtClean="0">
                <a:solidFill>
                  <a:srgbClr val="00B050"/>
                </a:solidFill>
              </a:rPr>
              <a:t>। </a:t>
            </a:r>
            <a:r>
              <a:rPr lang="bn-BD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smtClean="0">
                <a:solidFill>
                  <a:srgbClr val="00B050"/>
                </a:solidFill>
              </a:rPr>
              <a:t>৩। </a:t>
            </a:r>
            <a:r>
              <a:rPr lang="en-US" sz="6000" dirty="0" err="1" smtClean="0">
                <a:solidFill>
                  <a:srgbClr val="00B050"/>
                </a:solidFill>
              </a:rPr>
              <a:t>ইহুদীদের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ষড়যন্ত্র</a:t>
            </a:r>
            <a:r>
              <a:rPr lang="en-US" sz="6000" dirty="0" smtClean="0">
                <a:solidFill>
                  <a:srgbClr val="00B050"/>
                </a:solidFill>
              </a:rPr>
              <a:t>। </a:t>
            </a:r>
          </a:p>
          <a:p>
            <a:r>
              <a:rPr lang="en-US" sz="6000" dirty="0" smtClean="0">
                <a:solidFill>
                  <a:srgbClr val="00B050"/>
                </a:solidFill>
              </a:rPr>
              <a:t>৪। </a:t>
            </a:r>
            <a:r>
              <a:rPr lang="en-US" sz="6000" dirty="0" err="1" smtClean="0">
                <a:solidFill>
                  <a:srgbClr val="00B050"/>
                </a:solidFill>
              </a:rPr>
              <a:t>কুরাইশদের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যুদ্ধের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প্রস্তুতি</a:t>
            </a:r>
            <a:r>
              <a:rPr lang="en-US" sz="6000" dirty="0" smtClean="0">
                <a:solidFill>
                  <a:srgbClr val="00B050"/>
                </a:solidFill>
              </a:rPr>
              <a:t>।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59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খন্দকের</a:t>
            </a:r>
            <a:r>
              <a:rPr lang="en-US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9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যুদ্ধের</a:t>
            </a:r>
            <a:r>
              <a:rPr lang="en-US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9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ঘটনা</a:t>
            </a:r>
            <a:r>
              <a:rPr lang="en-US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bn-BD" sz="9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en-US" sz="4400" b="1" dirty="0" err="1" smtClean="0">
                <a:solidFill>
                  <a:srgbClr val="FFC000"/>
                </a:solidFill>
              </a:rPr>
              <a:t>যুদ্ধের</a:t>
            </a:r>
            <a:r>
              <a:rPr lang="en-US" sz="4400" b="1" dirty="0" smtClean="0">
                <a:solidFill>
                  <a:srgbClr val="FFC000"/>
                </a:solidFill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</a:rPr>
              <a:t>ঘটনাঃ</a:t>
            </a:r>
            <a:r>
              <a:rPr lang="en-US" sz="4400" b="1" dirty="0" smtClean="0">
                <a:solidFill>
                  <a:srgbClr val="FFC000"/>
                </a:solidFill>
              </a:rPr>
              <a:t> </a:t>
            </a:r>
            <a:endParaRPr lang="bn-BD" sz="4400" b="1" dirty="0" smtClean="0">
              <a:solidFill>
                <a:srgbClr val="FFC000"/>
              </a:solidFill>
            </a:endParaRPr>
          </a:p>
          <a:p>
            <a:r>
              <a:rPr lang="bn-BD" sz="3200" dirty="0" smtClean="0"/>
              <a:t>      </a:t>
            </a:r>
            <a:r>
              <a:rPr lang="en-US" sz="3200" dirty="0" smtClean="0"/>
              <a:t>৬২৭ </a:t>
            </a:r>
            <a:r>
              <a:rPr lang="en-US" sz="3200" dirty="0" err="1" smtClean="0"/>
              <a:t>খ্রিষ্টাব্দের</a:t>
            </a:r>
            <a:r>
              <a:rPr lang="en-US" sz="3200" dirty="0" smtClean="0"/>
              <a:t> ৩১শে </a:t>
            </a:r>
            <a:r>
              <a:rPr lang="en-US" sz="3200" dirty="0" err="1" smtClean="0"/>
              <a:t>মার্চ</a:t>
            </a:r>
            <a:r>
              <a:rPr lang="en-US" sz="3200" dirty="0" smtClean="0"/>
              <a:t> </a:t>
            </a:r>
            <a:r>
              <a:rPr lang="en-US" sz="3200" dirty="0" err="1" smtClean="0"/>
              <a:t>মুশরিক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কুরাইশ</a:t>
            </a:r>
            <a:r>
              <a:rPr lang="en-US" sz="3200" dirty="0" smtClean="0"/>
              <a:t>, </a:t>
            </a:r>
            <a:r>
              <a:rPr lang="en-US" sz="3200" dirty="0" err="1" smtClean="0"/>
              <a:t>ইহুদী</a:t>
            </a:r>
            <a:r>
              <a:rPr lang="en-US" sz="3200" dirty="0" smtClean="0"/>
              <a:t> ও </a:t>
            </a:r>
            <a:r>
              <a:rPr lang="en-US" sz="3200" dirty="0" err="1" smtClean="0"/>
              <a:t>বেদুইনদের</a:t>
            </a:r>
            <a:r>
              <a:rPr lang="en-US" sz="3200" dirty="0" smtClean="0"/>
              <a:t> ১০,০০০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সম্মিলিত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বাহিনী</a:t>
            </a:r>
            <a:r>
              <a:rPr lang="en-US" sz="3200" dirty="0" smtClean="0"/>
              <a:t> </a:t>
            </a:r>
            <a:r>
              <a:rPr lang="en-US" sz="3200" dirty="0" err="1" smtClean="0"/>
              <a:t>আবু</a:t>
            </a:r>
            <a:r>
              <a:rPr lang="en-US" sz="3200" dirty="0" smtClean="0"/>
              <a:t> </a:t>
            </a:r>
            <a:r>
              <a:rPr lang="en-US" sz="3200" dirty="0" err="1" smtClean="0"/>
              <a:t>সুফিয়ানের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নেতৃত্বে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মদিনা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আক্রমন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। </a:t>
            </a:r>
            <a:r>
              <a:rPr lang="en-US" sz="3200" dirty="0" err="1" smtClean="0"/>
              <a:t>মহানবী</a:t>
            </a:r>
            <a:r>
              <a:rPr lang="en-US" sz="3200" dirty="0" smtClean="0"/>
              <a:t> (স) </a:t>
            </a:r>
            <a:r>
              <a:rPr lang="en-US" sz="3200" dirty="0" err="1" smtClean="0"/>
              <a:t>হযরত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সালমান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ফারসির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পরামর্শে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সম্মুখ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অবতীর্ন</a:t>
            </a:r>
            <a:r>
              <a:rPr lang="en-US" sz="3200" dirty="0" smtClean="0"/>
              <a:t> </a:t>
            </a:r>
            <a:r>
              <a:rPr lang="en-US" sz="3200" dirty="0" err="1" smtClean="0"/>
              <a:t>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মদিনার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চারিদিকে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খাল</a:t>
            </a:r>
            <a:r>
              <a:rPr lang="en-US" sz="3200" dirty="0" smtClean="0"/>
              <a:t> </a:t>
            </a:r>
            <a:r>
              <a:rPr lang="en-US" sz="3200" dirty="0" err="1" smtClean="0"/>
              <a:t>খনন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আক্রমন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প্রতিহত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সিদ্ধান্ত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নেন</a:t>
            </a:r>
            <a:r>
              <a:rPr lang="en-US" sz="3200" dirty="0" smtClean="0"/>
              <a:t>। </a:t>
            </a:r>
            <a:r>
              <a:rPr lang="en-US" sz="3200" dirty="0" err="1" smtClean="0"/>
              <a:t>এক</a:t>
            </a:r>
            <a:r>
              <a:rPr lang="en-US" sz="3200" dirty="0" smtClean="0"/>
              <a:t> </a:t>
            </a:r>
            <a:r>
              <a:rPr lang="en-US" sz="3200" dirty="0" err="1" smtClean="0"/>
              <a:t>সপ্তাহ</a:t>
            </a:r>
            <a:r>
              <a:rPr lang="en-US" sz="3200" dirty="0" smtClean="0"/>
              <a:t> </a:t>
            </a:r>
            <a:r>
              <a:rPr lang="en-US" sz="3200" dirty="0" err="1" smtClean="0"/>
              <a:t>ধরে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খাল</a:t>
            </a:r>
            <a:r>
              <a:rPr lang="en-US" sz="3200" dirty="0" smtClean="0"/>
              <a:t> </a:t>
            </a:r>
            <a:r>
              <a:rPr lang="en-US" sz="3200" dirty="0" err="1" smtClean="0"/>
              <a:t>খননে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মহানবী</a:t>
            </a:r>
            <a:r>
              <a:rPr lang="en-US" sz="3200" dirty="0" smtClean="0"/>
              <a:t> (স) </a:t>
            </a:r>
            <a:r>
              <a:rPr lang="en-US" sz="3200" dirty="0" err="1" smtClean="0"/>
              <a:t>নিজে</a:t>
            </a:r>
            <a:r>
              <a:rPr lang="en-US" sz="3200" dirty="0" smtClean="0"/>
              <a:t> </a:t>
            </a:r>
            <a:r>
              <a:rPr lang="en-US" sz="3200" dirty="0" err="1" smtClean="0"/>
              <a:t>অংশ</a:t>
            </a:r>
            <a:r>
              <a:rPr lang="en-US" sz="3200" dirty="0" smtClean="0"/>
              <a:t> </a:t>
            </a:r>
            <a:r>
              <a:rPr lang="en-US" sz="3200" dirty="0" err="1" smtClean="0"/>
              <a:t>নেন</a:t>
            </a:r>
            <a:r>
              <a:rPr lang="en-US" sz="3200" dirty="0" smtClean="0"/>
              <a:t>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৩,০০০ </a:t>
            </a:r>
            <a:r>
              <a:rPr lang="en-US" sz="3200" dirty="0" err="1" smtClean="0"/>
              <a:t>মুজাহিদকে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খালের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প্রহরায়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নিযুক্ত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করেন</a:t>
            </a:r>
            <a:r>
              <a:rPr lang="en-US" sz="3200" dirty="0" smtClean="0"/>
              <a:t>। </a:t>
            </a:r>
            <a:r>
              <a:rPr lang="en-US" sz="3200" dirty="0" err="1" smtClean="0"/>
              <a:t>মুসলমানদের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খাল</a:t>
            </a:r>
            <a:r>
              <a:rPr lang="en-US" sz="3200" dirty="0" smtClean="0"/>
              <a:t> </a:t>
            </a:r>
            <a:r>
              <a:rPr lang="en-US" sz="3200" dirty="0" err="1" smtClean="0"/>
              <a:t>খননের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অভিনব</a:t>
            </a:r>
            <a:r>
              <a:rPr lang="en-US" sz="3200" dirty="0" smtClean="0"/>
              <a:t> </a:t>
            </a:r>
            <a:r>
              <a:rPr lang="en-US" sz="3200" dirty="0" err="1" smtClean="0"/>
              <a:t>কৌশল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দেখে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বিস্মিত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হলো।খোদাদ্রোহিরা</a:t>
            </a:r>
            <a:r>
              <a:rPr lang="en-US" sz="3200" dirty="0" smtClean="0"/>
              <a:t> ২৭ </a:t>
            </a:r>
            <a:r>
              <a:rPr lang="en-US" sz="3200" dirty="0" err="1" smtClean="0"/>
              <a:t>দিন</a:t>
            </a:r>
            <a:r>
              <a:rPr lang="en-US" sz="3200" dirty="0" smtClean="0"/>
              <a:t> </a:t>
            </a:r>
            <a:r>
              <a:rPr lang="en-US" sz="3200" dirty="0" err="1" smtClean="0"/>
              <a:t>মদিনা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অবরোধের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অবশেষে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মধ্যে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খাদ্যাভাব</a:t>
            </a:r>
            <a:r>
              <a:rPr lang="en-US" sz="3200" dirty="0" smtClean="0"/>
              <a:t>, </a:t>
            </a:r>
            <a:r>
              <a:rPr lang="en-US" sz="3200" dirty="0" err="1" smtClean="0"/>
              <a:t>প্রবল</a:t>
            </a:r>
            <a:r>
              <a:rPr lang="en-US" sz="3200" dirty="0" smtClean="0"/>
              <a:t> </a:t>
            </a:r>
            <a:r>
              <a:rPr lang="en-US" sz="3200" dirty="0" err="1" smtClean="0"/>
              <a:t>ঝড়</a:t>
            </a:r>
            <a:r>
              <a:rPr lang="en-US" sz="3200" dirty="0" smtClean="0"/>
              <a:t> ও </a:t>
            </a:r>
            <a:r>
              <a:rPr lang="en-US" sz="3200" dirty="0" err="1" smtClean="0"/>
              <a:t>হিমেল</a:t>
            </a:r>
            <a:r>
              <a:rPr lang="en-US" sz="3200" dirty="0" smtClean="0"/>
              <a:t> </a:t>
            </a:r>
            <a:r>
              <a:rPr lang="en-US" sz="3200" dirty="0" err="1" smtClean="0"/>
              <a:t>হাওয়ায়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তাবুগুলো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উড়ে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যায়</a:t>
            </a:r>
            <a:r>
              <a:rPr lang="en-US" sz="3200" dirty="0" smtClean="0"/>
              <a:t>। </a:t>
            </a:r>
            <a:r>
              <a:rPr lang="en-US" sz="3200" dirty="0" err="1" smtClean="0"/>
              <a:t>অবশেষে</a:t>
            </a:r>
            <a:r>
              <a:rPr lang="en-US" sz="3200" dirty="0" smtClean="0"/>
              <a:t> </a:t>
            </a:r>
            <a:r>
              <a:rPr lang="en-US" sz="3200" dirty="0" err="1" smtClean="0"/>
              <a:t>খোদাদ্রোহিরা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ব্যর্থ</a:t>
            </a:r>
            <a:r>
              <a:rPr lang="en-US" sz="3200" dirty="0" smtClean="0"/>
              <a:t> ও </a:t>
            </a:r>
            <a:r>
              <a:rPr lang="en-US" sz="3200" dirty="0" err="1" smtClean="0"/>
              <a:t>হতাশ</a:t>
            </a:r>
            <a:r>
              <a:rPr lang="en-US" sz="3200" dirty="0" smtClean="0"/>
              <a:t> </a:t>
            </a:r>
            <a:r>
              <a:rPr lang="en-US" sz="3200" dirty="0" err="1" smtClean="0"/>
              <a:t>হয়ে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মদিনা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স্ব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স্ব</a:t>
            </a:r>
            <a:r>
              <a:rPr lang="en-US" sz="3200" dirty="0" smtClean="0"/>
              <a:t> </a:t>
            </a:r>
            <a:r>
              <a:rPr lang="en-US" sz="3200" dirty="0" err="1" smtClean="0"/>
              <a:t>এলাকায়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প্রত্যাগমন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dirty="0" smtClean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2591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খন্দকের</a:t>
            </a:r>
            <a:r>
              <a:rPr lang="en-US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যুদ্ধের</a:t>
            </a:r>
            <a:r>
              <a:rPr lang="en-US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ফলাফল</a:t>
            </a:r>
            <a:endParaRPr lang="en-US" sz="8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solidFill>
                  <a:srgbClr val="FFC000"/>
                </a:solidFill>
              </a:rPr>
              <a:t>ফলাফলঃ</a:t>
            </a:r>
            <a:r>
              <a:rPr lang="en-US" sz="5400" dirty="0" smtClean="0">
                <a:solidFill>
                  <a:srgbClr val="7030A0"/>
                </a:solidFill>
              </a:rPr>
              <a:t> </a:t>
            </a:r>
            <a:endParaRPr lang="bn-BD" sz="5400" dirty="0" smtClean="0">
              <a:solidFill>
                <a:srgbClr val="7030A0"/>
              </a:solidFill>
            </a:endParaRPr>
          </a:p>
          <a:p>
            <a:r>
              <a:rPr lang="en-US" sz="4800" dirty="0" smtClean="0">
                <a:solidFill>
                  <a:srgbClr val="7030A0"/>
                </a:solidFill>
              </a:rPr>
              <a:t>১</a:t>
            </a:r>
            <a:r>
              <a:rPr lang="bn-BD" sz="4800" dirty="0" smtClean="0">
                <a:solidFill>
                  <a:srgbClr val="7030A0"/>
                </a:solidFill>
              </a:rPr>
              <a:t>। </a:t>
            </a:r>
            <a:r>
              <a:rPr lang="en-US" sz="4800" dirty="0" err="1" smtClean="0">
                <a:solidFill>
                  <a:srgbClr val="7030A0"/>
                </a:solidFill>
              </a:rPr>
              <a:t>খোদাদ্রোহিদের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দাম্ভিকতা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চুর্ণ</a:t>
            </a:r>
            <a:r>
              <a:rPr lang="en-US" sz="4800" dirty="0" smtClean="0">
                <a:solidFill>
                  <a:srgbClr val="7030A0"/>
                </a:solidFill>
              </a:rPr>
              <a:t>। </a:t>
            </a:r>
            <a:endParaRPr lang="bn-BD" sz="4800" dirty="0" smtClean="0">
              <a:solidFill>
                <a:srgbClr val="7030A0"/>
              </a:solidFill>
            </a:endParaRPr>
          </a:p>
          <a:p>
            <a:r>
              <a:rPr lang="en-US" sz="4800" dirty="0" smtClean="0">
                <a:solidFill>
                  <a:srgbClr val="7030A0"/>
                </a:solidFill>
              </a:rPr>
              <a:t>২</a:t>
            </a:r>
            <a:r>
              <a:rPr lang="bn-BD" sz="4800" dirty="0" smtClean="0">
                <a:solidFill>
                  <a:srgbClr val="7030A0"/>
                </a:solidFill>
              </a:rPr>
              <a:t>। </a:t>
            </a:r>
            <a:r>
              <a:rPr lang="en-US" sz="4800" dirty="0" err="1" smtClean="0">
                <a:solidFill>
                  <a:srgbClr val="7030A0"/>
                </a:solidFill>
              </a:rPr>
              <a:t>মুসলমানদের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মহাবিজয়</a:t>
            </a:r>
            <a:r>
              <a:rPr lang="en-US" sz="4800" dirty="0" smtClean="0">
                <a:solidFill>
                  <a:srgbClr val="7030A0"/>
                </a:solidFill>
              </a:rPr>
              <a:t>।</a:t>
            </a:r>
            <a:endParaRPr lang="bn-BD" sz="4800" dirty="0" smtClean="0">
              <a:solidFill>
                <a:srgbClr val="7030A0"/>
              </a:solidFill>
            </a:endParaRPr>
          </a:p>
          <a:p>
            <a:r>
              <a:rPr lang="en-US" sz="4800" dirty="0" smtClean="0">
                <a:solidFill>
                  <a:srgbClr val="7030A0"/>
                </a:solidFill>
              </a:rPr>
              <a:t>৩</a:t>
            </a:r>
            <a:r>
              <a:rPr lang="bn-BD" sz="4800" dirty="0" smtClean="0">
                <a:solidFill>
                  <a:srgbClr val="7030A0"/>
                </a:solidFill>
              </a:rPr>
              <a:t>। </a:t>
            </a:r>
            <a:r>
              <a:rPr lang="en-US" sz="4800" dirty="0" err="1" smtClean="0">
                <a:solidFill>
                  <a:srgbClr val="7030A0"/>
                </a:solidFill>
              </a:rPr>
              <a:t>শৃংখলা</a:t>
            </a:r>
            <a:r>
              <a:rPr lang="en-US" sz="4800" dirty="0" smtClean="0">
                <a:solidFill>
                  <a:srgbClr val="7030A0"/>
                </a:solidFill>
              </a:rPr>
              <a:t> ও </a:t>
            </a:r>
            <a:r>
              <a:rPr lang="en-US" sz="4800" dirty="0" err="1" smtClean="0">
                <a:solidFill>
                  <a:srgbClr val="7030A0"/>
                </a:solidFill>
              </a:rPr>
              <a:t>বিশ্বাসের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বিজয়</a:t>
            </a:r>
            <a:r>
              <a:rPr lang="en-US" sz="4800" dirty="0" smtClean="0">
                <a:solidFill>
                  <a:srgbClr val="7030A0"/>
                </a:solidFill>
              </a:rPr>
              <a:t>।</a:t>
            </a:r>
            <a:endParaRPr lang="bn-BD" sz="4800" dirty="0" smtClean="0">
              <a:solidFill>
                <a:srgbClr val="7030A0"/>
              </a:solidFill>
            </a:endParaRPr>
          </a:p>
          <a:p>
            <a:r>
              <a:rPr lang="en-US" sz="4800" dirty="0" smtClean="0">
                <a:solidFill>
                  <a:srgbClr val="7030A0"/>
                </a:solidFill>
              </a:rPr>
              <a:t> ৪</a:t>
            </a:r>
            <a:r>
              <a:rPr lang="bn-BD" sz="4800" dirty="0" smtClean="0">
                <a:solidFill>
                  <a:srgbClr val="7030A0"/>
                </a:solidFill>
              </a:rPr>
              <a:t>। </a:t>
            </a:r>
            <a:r>
              <a:rPr lang="en-US" sz="4800" dirty="0" err="1" smtClean="0">
                <a:solidFill>
                  <a:srgbClr val="7030A0"/>
                </a:solidFill>
              </a:rPr>
              <a:t>মদিনা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রাষ্ট্রের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ভিত্তিমূল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সুদৃঢ়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হয়</a:t>
            </a:r>
            <a:r>
              <a:rPr lang="en-US" sz="4800" dirty="0" smtClean="0">
                <a:solidFill>
                  <a:srgbClr val="7030A0"/>
                </a:solidFill>
              </a:rPr>
              <a:t>।</a:t>
            </a:r>
            <a:endParaRPr lang="bn-BD" sz="4800" dirty="0" smtClean="0">
              <a:solidFill>
                <a:srgbClr val="7030A0"/>
              </a:solidFill>
            </a:endParaRPr>
          </a:p>
          <a:p>
            <a:r>
              <a:rPr lang="en-US" sz="4800" dirty="0" smtClean="0">
                <a:solidFill>
                  <a:srgbClr val="7030A0"/>
                </a:solidFill>
              </a:rPr>
              <a:t> ৫</a:t>
            </a:r>
            <a:r>
              <a:rPr lang="bn-BD" sz="4800" dirty="0" smtClean="0">
                <a:solidFill>
                  <a:srgbClr val="7030A0"/>
                </a:solidFill>
              </a:rPr>
              <a:t>। </a:t>
            </a:r>
            <a:r>
              <a:rPr lang="en-US" sz="4800" dirty="0" err="1" smtClean="0">
                <a:solidFill>
                  <a:srgbClr val="7030A0"/>
                </a:solidFill>
              </a:rPr>
              <a:t>মদিনা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হতে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বানু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কুরাইযা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গোত্রকে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বিতাড়ন</a:t>
            </a:r>
            <a:r>
              <a:rPr lang="en-US" sz="4800" dirty="0" smtClean="0">
                <a:solidFill>
                  <a:srgbClr val="7030A0"/>
                </a:solidFill>
              </a:rPr>
              <a:t>।</a:t>
            </a:r>
            <a:endParaRPr lang="en-US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0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1078" y="1061967"/>
            <a:ext cx="3889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>
                <a:solidFill>
                  <a:srgbClr val="C00000"/>
                </a:solidFill>
              </a:rPr>
              <a:t>মূল্যায়ন</a:t>
            </a:r>
            <a:r>
              <a:rPr lang="bn-BD" sz="1350" dirty="0"/>
              <a:t> </a:t>
            </a:r>
            <a:endParaRPr lang="en-US" sz="1350" dirty="0"/>
          </a:p>
        </p:txBody>
      </p:sp>
      <p:sp>
        <p:nvSpPr>
          <p:cNvPr id="3" name="TextBox 2"/>
          <p:cNvSpPr txBox="1"/>
          <p:nvPr/>
        </p:nvSpPr>
        <p:spPr>
          <a:xfrm>
            <a:off x="562971" y="2556397"/>
            <a:ext cx="748238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bn-BD" sz="3300" dirty="0">
                <a:solidFill>
                  <a:srgbClr val="00B050"/>
                </a:solidFill>
              </a:rPr>
              <a:t>১। </a:t>
            </a:r>
            <a:r>
              <a:rPr lang="bn-BD" sz="3300" dirty="0">
                <a:solidFill>
                  <a:srgbClr val="00B050"/>
                </a:solidFill>
              </a:rPr>
              <a:t>কত </a:t>
            </a:r>
            <a:r>
              <a:rPr lang="bn-BD" sz="3300" dirty="0">
                <a:solidFill>
                  <a:srgbClr val="00B050"/>
                </a:solidFill>
              </a:rPr>
              <a:t>সালে </a:t>
            </a:r>
            <a:r>
              <a:rPr lang="en-US" sz="4400" dirty="0" err="1">
                <a:solidFill>
                  <a:srgbClr val="00B050"/>
                </a:solidFill>
              </a:rPr>
              <a:t>খন্দক</a:t>
            </a:r>
            <a:r>
              <a:rPr lang="bn-BD" sz="3300" dirty="0" smtClean="0">
                <a:solidFill>
                  <a:srgbClr val="00B050"/>
                </a:solidFill>
              </a:rPr>
              <a:t>  </a:t>
            </a:r>
            <a:r>
              <a:rPr lang="bn-BD" sz="3300" dirty="0">
                <a:solidFill>
                  <a:srgbClr val="00B050"/>
                </a:solidFill>
              </a:rPr>
              <a:t>যুদ্ধ শুরু </a:t>
            </a:r>
            <a:r>
              <a:rPr lang="bn-BD" sz="3300" dirty="0">
                <a:solidFill>
                  <a:srgbClr val="00B050"/>
                </a:solidFill>
              </a:rPr>
              <a:t>হয় ? </a:t>
            </a:r>
          </a:p>
          <a:p>
            <a:pPr rtl="1"/>
            <a:r>
              <a:rPr lang="bn-BD" sz="3000" dirty="0">
                <a:solidFill>
                  <a:srgbClr val="00B050"/>
                </a:solidFill>
              </a:rPr>
              <a:t>২। </a:t>
            </a:r>
            <a:r>
              <a:rPr lang="en-US" sz="4400" dirty="0" err="1">
                <a:solidFill>
                  <a:srgbClr val="00B050"/>
                </a:solidFill>
              </a:rPr>
              <a:t>খন্দক</a:t>
            </a:r>
            <a:r>
              <a:rPr lang="bn-BD" sz="3600" dirty="0" smtClean="0">
                <a:solidFill>
                  <a:srgbClr val="00B050"/>
                </a:solidFill>
              </a:rPr>
              <a:t> </a:t>
            </a:r>
            <a:r>
              <a:rPr lang="bn-BD" sz="3000" dirty="0">
                <a:solidFill>
                  <a:srgbClr val="00B050"/>
                </a:solidFill>
              </a:rPr>
              <a:t>যুদ্ধে বন্ধির সংখ্যা কত ছিল? </a:t>
            </a:r>
          </a:p>
          <a:p>
            <a:pPr rtl="1"/>
            <a:r>
              <a:rPr lang="bn-BD" sz="3000" dirty="0">
                <a:solidFill>
                  <a:srgbClr val="00B050"/>
                </a:solidFill>
              </a:rPr>
              <a:t>৩</a:t>
            </a:r>
            <a:r>
              <a:rPr lang="bn-BD" sz="3000" dirty="0">
                <a:solidFill>
                  <a:srgbClr val="00B050"/>
                </a:solidFill>
              </a:rPr>
              <a:t>।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bn-BD" sz="3000" dirty="0">
                <a:solidFill>
                  <a:srgbClr val="00B050"/>
                </a:solidFill>
              </a:rPr>
              <a:t>মুসলমানদের </a:t>
            </a:r>
            <a:r>
              <a:rPr lang="bn-BD" sz="3000" dirty="0">
                <a:solidFill>
                  <a:srgbClr val="00B050"/>
                </a:solidFill>
              </a:rPr>
              <a:t>সৈনিক সংখ্যা </a:t>
            </a:r>
            <a:r>
              <a:rPr lang="bn-BD" sz="3000" dirty="0" smtClean="0">
                <a:solidFill>
                  <a:srgbClr val="00B050"/>
                </a:solidFill>
              </a:rPr>
              <a:t>কত?</a:t>
            </a:r>
          </a:p>
          <a:p>
            <a:pPr rtl="1"/>
            <a:r>
              <a:rPr lang="bn-BD" sz="3000" dirty="0" smtClean="0">
                <a:solidFill>
                  <a:srgbClr val="00B050"/>
                </a:solidFill>
              </a:rPr>
              <a:t>৪। কার পরামর্শে খন্দক খনন করা হয়েছি?  </a:t>
            </a:r>
            <a:endParaRPr lang="en-US" sz="33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872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1128" y="1256448"/>
            <a:ext cx="5857694" cy="1419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8625" b="1" dirty="0">
                <a:solidFill>
                  <a:srgbClr val="C00000"/>
                </a:solidFill>
              </a:rPr>
              <a:t>একক কাজ </a:t>
            </a:r>
            <a:endParaRPr lang="en-US" sz="8625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8921" y="2455744"/>
            <a:ext cx="67437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0B050"/>
                </a:solidFill>
              </a:rPr>
              <a:t> </a:t>
            </a:r>
            <a:r>
              <a:rPr lang="en-US" sz="6600" dirty="0" err="1">
                <a:solidFill>
                  <a:srgbClr val="00B050"/>
                </a:solidFill>
              </a:rPr>
              <a:t>খন্দক</a:t>
            </a:r>
            <a:r>
              <a:rPr lang="en-US" sz="6600" dirty="0">
                <a:solidFill>
                  <a:srgbClr val="00B050"/>
                </a:solidFill>
              </a:rPr>
              <a:t> </a:t>
            </a:r>
            <a:r>
              <a:rPr lang="en-US" sz="6600" dirty="0" err="1">
                <a:solidFill>
                  <a:srgbClr val="00B050"/>
                </a:solidFill>
              </a:rPr>
              <a:t>শব্দটি</a:t>
            </a:r>
            <a:r>
              <a:rPr lang="en-US" sz="6600" dirty="0">
                <a:solidFill>
                  <a:srgbClr val="00B050"/>
                </a:solidFill>
              </a:rPr>
              <a:t> </a:t>
            </a:r>
            <a:r>
              <a:rPr lang="bn-BD" sz="4800" dirty="0" smtClean="0">
                <a:solidFill>
                  <a:srgbClr val="00B050"/>
                </a:solidFill>
              </a:rPr>
              <a:t>কোন শব্দ থেকে </a:t>
            </a:r>
            <a:r>
              <a:rPr lang="en-US" sz="6600" dirty="0" err="1" smtClean="0">
                <a:solidFill>
                  <a:srgbClr val="00B050"/>
                </a:solidFill>
              </a:rPr>
              <a:t>এসেছে</a:t>
            </a:r>
            <a:r>
              <a:rPr lang="bn-BD" sz="6600" dirty="0" smtClean="0">
                <a:solidFill>
                  <a:srgbClr val="00B050"/>
                </a:solidFill>
              </a:rPr>
              <a:t>। </a:t>
            </a:r>
            <a:r>
              <a:rPr lang="bn-BD" sz="4800" dirty="0" smtClean="0">
                <a:solidFill>
                  <a:srgbClr val="00B050"/>
                </a:solidFill>
              </a:rPr>
              <a:t>আর অর্থ কি? </a:t>
            </a:r>
            <a:endParaRPr lang="bn-BD" sz="405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920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9950" y="1328098"/>
            <a:ext cx="6652783" cy="1685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0350" b="1" dirty="0">
                <a:solidFill>
                  <a:srgbClr val="C00000"/>
                </a:solidFill>
              </a:rPr>
              <a:t>দলীয় কাজ </a:t>
            </a:r>
            <a:endParaRPr lang="en-US" sz="1035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9949" y="2701404"/>
            <a:ext cx="7144603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00B050"/>
                </a:solidFill>
              </a:rPr>
              <a:t>খন্দক</a:t>
            </a:r>
            <a:r>
              <a:rPr lang="bn-BD" sz="4950" dirty="0" smtClean="0">
                <a:solidFill>
                  <a:srgbClr val="00B050"/>
                </a:solidFill>
              </a:rPr>
              <a:t> </a:t>
            </a:r>
            <a:r>
              <a:rPr lang="bn-BD" sz="4950" dirty="0">
                <a:solidFill>
                  <a:srgbClr val="00B050"/>
                </a:solidFill>
              </a:rPr>
              <a:t>যুদ্ধের কারন </a:t>
            </a:r>
            <a:r>
              <a:rPr lang="bn-BD" sz="4950" dirty="0" smtClean="0">
                <a:solidFill>
                  <a:srgbClr val="00B050"/>
                </a:solidFill>
              </a:rPr>
              <a:t>গুলো </a:t>
            </a:r>
            <a:r>
              <a:rPr lang="bn-BD" sz="4950" dirty="0">
                <a:solidFill>
                  <a:srgbClr val="00B050"/>
                </a:solidFill>
              </a:rPr>
              <a:t>আলচনা করে লিখ? </a:t>
            </a:r>
            <a:endParaRPr lang="en-US" sz="495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09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4289" y="2740641"/>
            <a:ext cx="714460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7030A0"/>
                </a:solidFill>
              </a:rPr>
              <a:t>বিজয়</a:t>
            </a:r>
            <a:r>
              <a:rPr lang="en-US" sz="6000" dirty="0">
                <a:solidFill>
                  <a:srgbClr val="7030A0"/>
                </a:solidFill>
              </a:rPr>
              <a:t> </a:t>
            </a:r>
            <a:r>
              <a:rPr lang="en-US" sz="6000" dirty="0" err="1">
                <a:solidFill>
                  <a:srgbClr val="7030A0"/>
                </a:solidFill>
              </a:rPr>
              <a:t>দানের</a:t>
            </a:r>
            <a:r>
              <a:rPr lang="en-US" sz="6000" dirty="0">
                <a:solidFill>
                  <a:srgbClr val="7030A0"/>
                </a:solidFill>
              </a:rPr>
              <a:t> </a:t>
            </a:r>
            <a:r>
              <a:rPr lang="en-US" sz="6000" dirty="0" err="1">
                <a:solidFill>
                  <a:srgbClr val="7030A0"/>
                </a:solidFill>
              </a:rPr>
              <a:t>মালিক</a:t>
            </a:r>
            <a:r>
              <a:rPr lang="en-US" sz="6000" dirty="0">
                <a:solidFill>
                  <a:srgbClr val="7030A0"/>
                </a:solidFill>
              </a:rPr>
              <a:t> </a:t>
            </a:r>
            <a:r>
              <a:rPr lang="en-US" sz="6000" dirty="0" err="1">
                <a:solidFill>
                  <a:srgbClr val="7030A0"/>
                </a:solidFill>
              </a:rPr>
              <a:t>একমাত্র</a:t>
            </a:r>
            <a:r>
              <a:rPr lang="en-US" sz="6000" dirty="0">
                <a:solidFill>
                  <a:srgbClr val="7030A0"/>
                </a:solidFill>
              </a:rPr>
              <a:t> </a:t>
            </a:r>
            <a:r>
              <a:rPr lang="en-US" sz="6000" dirty="0" err="1">
                <a:solidFill>
                  <a:srgbClr val="7030A0"/>
                </a:solidFill>
              </a:rPr>
              <a:t>আল্লাহ</a:t>
            </a:r>
            <a:r>
              <a:rPr lang="bn-BD" sz="6000" dirty="0">
                <a:solidFill>
                  <a:srgbClr val="7030A0"/>
                </a:solidFill>
              </a:rPr>
              <a:t> </a:t>
            </a:r>
            <a:r>
              <a:rPr lang="bn-BD" sz="4500" dirty="0">
                <a:solidFill>
                  <a:srgbClr val="7030A0"/>
                </a:solidFill>
              </a:rPr>
              <a:t>! আলোচনা করে লিখ? 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944806" y="1483341"/>
            <a:ext cx="5824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>
                <a:solidFill>
                  <a:srgbClr val="C00000"/>
                </a:solidFill>
              </a:rPr>
              <a:t>জোড়ায় কাজ </a:t>
            </a:r>
            <a:endParaRPr lang="en-US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19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749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10185" y="0"/>
            <a:ext cx="64876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9600" b="1" dirty="0" smtClean="0">
                <a:solidFill>
                  <a:srgbClr val="FF0000"/>
                </a:solidFill>
              </a:rPr>
              <a:t>বাড়ীর কাজ 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012" y="4435522"/>
            <a:ext cx="91439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খন্দক কার পরামর্শে খনন করা হ্যেছিল। খনন করতে কতদিন লেগে ছি? লিখে আনবে। 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37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9434" y="1059642"/>
            <a:ext cx="6670737" cy="166199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1035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103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35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1035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7848" y="2558580"/>
            <a:ext cx="649568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en-US" sz="405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আ,ও,ম</a:t>
            </a:r>
            <a:r>
              <a:rPr lang="en-US" sz="405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405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হোসাইন</a:t>
            </a:r>
            <a:r>
              <a:rPr lang="en-US" sz="405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5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405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05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সুপার</a:t>
            </a:r>
            <a:r>
              <a:rPr lang="en-US" sz="405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5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405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05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05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দারোগা</a:t>
            </a:r>
            <a:r>
              <a:rPr lang="en-US" sz="405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হাট</a:t>
            </a:r>
            <a:r>
              <a:rPr lang="en-US" sz="405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স,উ,ই</a:t>
            </a:r>
            <a:r>
              <a:rPr lang="en-US" sz="405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05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মাদ্‌রাসা</a:t>
            </a:r>
            <a:r>
              <a:rPr lang="en-US" sz="405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rtl="1"/>
            <a:r>
              <a:rPr lang="en-US" sz="405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সীতাকুন্ড,চট্টগ্রাম</a:t>
            </a:r>
            <a:r>
              <a:rPr lang="en-US" sz="405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05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rtl="1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aomfaruk1177@gmail.com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 rtl="1"/>
            <a:r>
              <a:rPr lang="bn-IN" sz="3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মোবাইল নং- ০১</a:t>
            </a:r>
            <a:r>
              <a:rPr lang="en-US" sz="3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৮১৮৪৩৩৪</a:t>
            </a:r>
            <a:r>
              <a:rPr lang="bn-IN" sz="3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৮৬ </a:t>
            </a:r>
            <a:r>
              <a:rPr lang="en-US" sz="3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04" y="2211245"/>
            <a:ext cx="1671655" cy="178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752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07166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183" y="36849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আল্লাহ হাফেজ </a:t>
            </a:r>
            <a:endParaRPr lang="en-US" sz="1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962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8063" y="1154089"/>
            <a:ext cx="6202339" cy="1419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8625" b="1" dirty="0">
                <a:solidFill>
                  <a:srgbClr val="C00000"/>
                </a:solidFill>
              </a:rPr>
              <a:t>পাঠ পরিচিতি</a:t>
            </a:r>
            <a:endParaRPr lang="en-US" sz="8625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08579" y="2750877"/>
            <a:ext cx="4621778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500" dirty="0">
                <a:solidFill>
                  <a:srgbClr val="00B050"/>
                </a:solidFill>
              </a:rPr>
              <a:t>ইসলামের ইতিহাস</a:t>
            </a:r>
          </a:p>
          <a:p>
            <a:r>
              <a:rPr lang="bn-BD" sz="4500" dirty="0">
                <a:solidFill>
                  <a:srgbClr val="00B050"/>
                </a:solidFill>
              </a:rPr>
              <a:t>দাখিল নবম শ্রেণি</a:t>
            </a:r>
          </a:p>
          <a:p>
            <a:r>
              <a:rPr lang="en-US" sz="6600" dirty="0" err="1" smtClean="0">
                <a:solidFill>
                  <a:srgbClr val="00B050"/>
                </a:solidFill>
              </a:rPr>
              <a:t>খন্দকের</a:t>
            </a:r>
            <a:r>
              <a:rPr lang="bn-BD" sz="4500" dirty="0" smtClean="0">
                <a:solidFill>
                  <a:srgbClr val="00B050"/>
                </a:solidFill>
              </a:rPr>
              <a:t> </a:t>
            </a:r>
            <a:r>
              <a:rPr lang="bn-BD" sz="4500" dirty="0">
                <a:solidFill>
                  <a:srgbClr val="00B050"/>
                </a:solidFill>
              </a:rPr>
              <a:t>যুদ্ধ </a:t>
            </a:r>
            <a:r>
              <a:rPr lang="en-US" sz="4500" dirty="0" smtClean="0">
                <a:solidFill>
                  <a:srgbClr val="00B050"/>
                </a:solidFill>
              </a:rPr>
              <a:t> </a:t>
            </a:r>
            <a:endParaRPr lang="en-US" sz="4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8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7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09038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40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19130" cy="675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816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64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1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782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993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4335" y="1215505"/>
            <a:ext cx="5444119" cy="1419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8625" b="1" dirty="0">
                <a:solidFill>
                  <a:srgbClr val="C00000"/>
                </a:solidFill>
              </a:rPr>
              <a:t>পাঠ ঘোষণা</a:t>
            </a:r>
            <a:endParaRPr lang="en-US" sz="8625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04614" y="2761114"/>
            <a:ext cx="4365298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b="1" dirty="0">
                <a:solidFill>
                  <a:srgbClr val="7030A0"/>
                </a:solidFill>
              </a:rPr>
              <a:t>আজকের পাঠ </a:t>
            </a:r>
          </a:p>
          <a:p>
            <a:r>
              <a:rPr lang="bn-BD" sz="4500" dirty="0">
                <a:solidFill>
                  <a:srgbClr val="00B050"/>
                </a:solidFill>
              </a:rPr>
              <a:t>হুনাইনের যুদ্ধ </a:t>
            </a:r>
            <a:endParaRPr lang="en-US" sz="4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292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372</Words>
  <Application>Microsoft Office PowerPoint</Application>
  <PresentationFormat>On-screen Show (4:3)</PresentationFormat>
  <Paragraphs>51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H Liton</dc:creator>
  <cp:lastModifiedBy>D H Liton</cp:lastModifiedBy>
  <cp:revision>7</cp:revision>
  <dcterms:created xsi:type="dcterms:W3CDTF">2020-03-30T13:49:12Z</dcterms:created>
  <dcterms:modified xsi:type="dcterms:W3CDTF">2020-04-02T11:29:23Z</dcterms:modified>
</cp:coreProperties>
</file>