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8" r:id="rId3"/>
    <p:sldId id="259" r:id="rId4"/>
    <p:sldId id="260" r:id="rId5"/>
    <p:sldId id="262" r:id="rId6"/>
    <p:sldId id="263" r:id="rId7"/>
    <p:sldId id="272" r:id="rId8"/>
    <p:sldId id="265" r:id="rId9"/>
    <p:sldId id="266" r:id="rId10"/>
    <p:sldId id="268" r:id="rId11"/>
    <p:sldId id="269" r:id="rId12"/>
    <p:sldId id="271" r:id="rId13"/>
    <p:sldId id="281" r:id="rId14"/>
    <p:sldId id="274" r:id="rId15"/>
    <p:sldId id="276" r:id="rId16"/>
    <p:sldId id="278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027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117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56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914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434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70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014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859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50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589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771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A988F-0F43-4F6F-9277-CB7BBFA5A594}" type="datetimeFigureOut">
              <a:rPr lang="en-SG" smtClean="0"/>
              <a:t>6/4/2020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3A778-8DED-48CD-BD6E-57D96DE7D7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32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8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Microsoft_PowerPoint_97-2003_Presentation2.ppt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em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tle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851852"/>
              </p:ext>
            </p:extLst>
          </p:nvPr>
        </p:nvGraphicFramePr>
        <p:xfrm>
          <a:off x="1" y="0"/>
          <a:ext cx="911534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Presentation" r:id="rId3" imgW="4570378" imgH="3427533" progId="PowerPoint.Show.8">
                  <p:embed/>
                </p:oleObj>
              </mc:Choice>
              <mc:Fallback>
                <p:oleObj name="Presentation" r:id="rId3" imgW="4570378" imgH="342753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9115347" cy="6858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3400" y="6344416"/>
            <a:ext cx="6858000" cy="36933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>
                  <a:alpha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-ব্যবস্থাপনা,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সাথিয়া সরকারি কলেজ, পাবনা।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335" y="739849"/>
            <a:ext cx="7650678" cy="546031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pic>
        <p:nvPicPr>
          <p:cNvPr id="6" name="Picture 5" descr="Kershaw-Leonard-Recruitment-Agency-Dubai-UA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301" y="3026535"/>
            <a:ext cx="3436199" cy="23533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1558342" y="1513990"/>
            <a:ext cx="5660266" cy="761747"/>
          </a:xfrm>
          <a:prstGeom prst="rect">
            <a:avLst/>
          </a:prstGeom>
          <a:noFill/>
        </p:spPr>
        <p:txBody>
          <a:bodyPr wrap="squar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ক্লাশে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স্বগতম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9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891" y="811369"/>
            <a:ext cx="7988121" cy="53349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4" name="TextBox 3"/>
          <p:cNvSpPr txBox="1"/>
          <p:nvPr/>
        </p:nvSpPr>
        <p:spPr>
          <a:xfrm>
            <a:off x="3792681" y="895009"/>
            <a:ext cx="1558637" cy="50783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কর্মী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SG" sz="1350" dirty="0"/>
          </a:p>
        </p:txBody>
      </p:sp>
      <p:pic>
        <p:nvPicPr>
          <p:cNvPr id="5" name="Picture 4" descr="Kershaw-Leonard-Recruitment-Agency-Dubai-UA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58" y="1495265"/>
            <a:ext cx="3412901" cy="19860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134208" y="3573735"/>
            <a:ext cx="6748987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 সংগ্রহ প্রক্রিয়ায় আগত বা আবেদনকারী প্রার্থীদের মধ্য থেকে যোগ্য কর্মী বাছাই এবং অভ্যন্তরীণ উৎস থেকে পদোন্ন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প্রদানের জন্য যোগ্যতাসম্পন্ন ব্যক্তি নির্দিষ্ট করার প্রক্রিয়াকেই কর্মী নির্বাচন বলে। 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195" y="6146331"/>
            <a:ext cx="6858000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</a:t>
            </a: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9549" y="837127"/>
            <a:ext cx="7949485" cy="52288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5" name="TextBox 4"/>
          <p:cNvSpPr txBox="1"/>
          <p:nvPr/>
        </p:nvSpPr>
        <p:spPr>
          <a:xfrm>
            <a:off x="745696" y="1702685"/>
            <a:ext cx="3604169" cy="50783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১। আবেদনপত্র গ্রহণ ও বাছাই</a:t>
            </a:r>
            <a:endParaRPr lang="en-SG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146487" y="3702046"/>
            <a:ext cx="2620960" cy="41549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(ক) যোগ্যতা পরীক্ষা</a:t>
            </a:r>
            <a:endParaRPr lang="en-SG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745696" y="2376803"/>
            <a:ext cx="3604169" cy="50783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২। নিযুক্তি পরীক্ষায় অংশগ্রহণের আমন্ত্রণপত্র ইস্যু</a:t>
            </a:r>
            <a:endParaRPr lang="en-SG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847135" y="1722817"/>
            <a:ext cx="3360206" cy="50783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৪। সাক্ষাৎকার গ্রহণ</a:t>
            </a:r>
            <a:endParaRPr lang="en-SG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850109" y="2394369"/>
            <a:ext cx="3360206" cy="50783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৫। প্রাথমিক নির্বাচন</a:t>
            </a:r>
            <a:endParaRPr lang="en-SG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35304" y="3062203"/>
            <a:ext cx="3604169" cy="50783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নিযুক্তি পরীক্ষা গ্রহণঃ</a:t>
            </a:r>
            <a:endParaRPr lang="en-SG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984232" y="938217"/>
            <a:ext cx="3360206" cy="50783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কর্মী নির্বাচনের পদ্ধতি/প্রক্রিয়া</a:t>
            </a:r>
            <a:endParaRPr lang="en-SG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1146486" y="4186723"/>
            <a:ext cx="2620960" cy="41549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(খ) বুদ্ধিমত্তা পরীক্ষা</a:t>
            </a:r>
            <a:endParaRPr lang="en-SG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1136099" y="4678108"/>
            <a:ext cx="2620960" cy="41549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(খ) প্রবণতা পরীক্ষা</a:t>
            </a:r>
            <a:endParaRPr lang="en-SG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5711" y="5195250"/>
            <a:ext cx="2620960" cy="41549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(খ) ব্যক্তিত্ব পরীক্ষা</a:t>
            </a:r>
            <a:endParaRPr lang="en-SG" sz="2100" dirty="0"/>
          </a:p>
        </p:txBody>
      </p:sp>
      <p:sp>
        <p:nvSpPr>
          <p:cNvPr id="15" name="TextBox 14"/>
          <p:cNvSpPr txBox="1"/>
          <p:nvPr/>
        </p:nvSpPr>
        <p:spPr>
          <a:xfrm>
            <a:off x="4848628" y="3079766"/>
            <a:ext cx="3360206" cy="46166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৬। ব্যক্তিগত ইতিহাস অনুসন্ধান</a:t>
            </a:r>
            <a:endParaRPr lang="en-SG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47135" y="3714505"/>
            <a:ext cx="3360206" cy="46166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ডাক্তারি পরীক্ষা</a:t>
            </a:r>
            <a:endParaRPr lang="en-SG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45643" y="4362123"/>
            <a:ext cx="3360206" cy="46166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৮।  চূড়ান্তভাবে নির্বাচন</a:t>
            </a:r>
            <a:endParaRPr lang="en-SG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5195" y="6157599"/>
            <a:ext cx="68580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</a:t>
            </a: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6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04"/>
            <a:ext cx="9144000" cy="6677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6789" y="1331629"/>
            <a:ext cx="189859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5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5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262" y="3175450"/>
            <a:ext cx="4694350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কর্মীসংগ্রহ প্রক্রিয়ার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পদক্ষেপসমূহ লিখ।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6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0240" y="1041530"/>
            <a:ext cx="1700012" cy="64633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8224" y="3585288"/>
            <a:ext cx="4194239" cy="60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 নির্বাচন </a:t>
            </a: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 লিখ ।</a:t>
            </a:r>
            <a:endParaRPr lang="en-SG" sz="3300" dirty="0"/>
          </a:p>
        </p:txBody>
      </p:sp>
    </p:spTree>
    <p:extLst>
      <p:ext uri="{BB962C8B-B14F-4D97-AF65-F5344CB8AC3E}">
        <p14:creationId xmlns:p14="http://schemas.microsoft.com/office/powerpoint/2010/main" val="17480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95968" y="868177"/>
            <a:ext cx="1371209" cy="6924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3822" y="1940608"/>
            <a:ext cx="4968552" cy="4847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 প্রক্রিয়ার প্রথম কাজ কোনটি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2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2863" y="2547381"/>
            <a:ext cx="243027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 ।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084" y="3364792"/>
            <a:ext cx="2430270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কর্মী নিয়োগ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3766" y="4068057"/>
            <a:ext cx="243027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কর্মী সংগ্রহ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715" y="4713365"/>
            <a:ext cx="243027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কর্মী নির্বাচন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0046" y="3313269"/>
            <a:ext cx="156617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4237" y="4094234"/>
            <a:ext cx="1551316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4237" y="4736993"/>
            <a:ext cx="1551316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6372" y="6187660"/>
            <a:ext cx="6858000" cy="3000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4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3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7724" y="990483"/>
            <a:ext cx="4968552" cy="4847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কর্মী নির্বাচন প্রক্রিয়ার প্রথম কাজ কী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2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8219" y="1706798"/>
            <a:ext cx="243027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 ।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3084" y="2995860"/>
            <a:ext cx="2430270" cy="41549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কর্মীর প্রয়োজন নিরূপণ </a:t>
            </a:r>
            <a:endParaRPr lang="en-SG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084" y="3731832"/>
            <a:ext cx="243027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আবেদন পত্র গ্রহণ ও বাছাই</a:t>
            </a:r>
            <a:endParaRPr lang="en-SG" sz="10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1730" y="4421638"/>
            <a:ext cx="243027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বিজ্ঞপ্তি প্রদান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4237" y="2963551"/>
            <a:ext cx="156617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095" y="3683580"/>
            <a:ext cx="1551316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9095" y="4419686"/>
            <a:ext cx="1551316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45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s://www.cbselectures.com/wp-content/uploads/2015/11/trng_ele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185" y="1646802"/>
            <a:ext cx="2400300" cy="18362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38264" y="954305"/>
            <a:ext cx="1957908" cy="6924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SG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039" y="3730940"/>
            <a:ext cx="6114659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 সংগ্রহ এবং মানব সম্পদ ব্যবস্থাপনার সংজ্ঞাসহ কর্মী সংগ্রহের অভ্যন্তরীণ এবং বাহ্যিক উৎসসমূহ লিখে আনবে।</a:t>
            </a:r>
            <a:r>
              <a:rPr lang="bn-IN" sz="2100" dirty="0"/>
              <a:t> </a:t>
            </a:r>
            <a:endParaRPr lang="en-SG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933255" y="6185273"/>
            <a:ext cx="6858000" cy="3000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91" y="1646803"/>
            <a:ext cx="2376264" cy="177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3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icture 4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7" r="36"/>
          <a:stretch/>
        </p:blipFill>
        <p:spPr>
          <a:xfrm>
            <a:off x="-12724526" y="-636755"/>
            <a:ext cx="34546977" cy="5205122"/>
          </a:xfrm>
          <a:prstGeom prst="rect">
            <a:avLst/>
          </a:prstGeom>
        </p:spPr>
      </p:pic>
      <p:grpSp>
        <p:nvGrpSpPr>
          <p:cNvPr id="318" name="Group 317"/>
          <p:cNvGrpSpPr/>
          <p:nvPr/>
        </p:nvGrpSpPr>
        <p:grpSpPr>
          <a:xfrm>
            <a:off x="-12942390" y="3396305"/>
            <a:ext cx="34657851" cy="1516259"/>
            <a:chOff x="-16506495" y="2069784"/>
            <a:chExt cx="48126865" cy="2925442"/>
          </a:xfrm>
        </p:grpSpPr>
        <p:grpSp>
          <p:nvGrpSpPr>
            <p:cNvPr id="319" name="Group 318"/>
            <p:cNvGrpSpPr/>
            <p:nvPr/>
          </p:nvGrpSpPr>
          <p:grpSpPr>
            <a:xfrm>
              <a:off x="-16506495" y="2069784"/>
              <a:ext cx="48126865" cy="2925442"/>
              <a:chOff x="-16522260" y="2148611"/>
              <a:chExt cx="48126865" cy="2925442"/>
            </a:xfrm>
          </p:grpSpPr>
          <p:grpSp>
            <p:nvGrpSpPr>
              <p:cNvPr id="343" name="Group 342"/>
              <p:cNvGrpSpPr/>
              <p:nvPr/>
            </p:nvGrpSpPr>
            <p:grpSpPr>
              <a:xfrm>
                <a:off x="-16522260" y="2148611"/>
                <a:ext cx="47927168" cy="1068778"/>
                <a:chOff x="-16522260" y="2148611"/>
                <a:chExt cx="47927168" cy="1068778"/>
              </a:xfrm>
            </p:grpSpPr>
            <p:grpSp>
              <p:nvGrpSpPr>
                <p:cNvPr id="390" name="Group 389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</p:grpSpPr>
              <p:grpSp>
                <p:nvGrpSpPr>
                  <p:cNvPr id="402" name="Group 401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408" name="Double Wave 407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409" name="Double Wave 408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410" name="Double Wave 409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411" name="Double Wave 410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403" name="Group 402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404" name="Double Wave 403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405" name="Double Wave 404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406" name="Double Wave 405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407" name="Double Wave 406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  <p:grpSp>
              <p:nvGrpSpPr>
                <p:cNvPr id="391" name="Group 390"/>
                <p:cNvGrpSpPr/>
                <p:nvPr/>
              </p:nvGrpSpPr>
              <p:grpSpPr>
                <a:xfrm>
                  <a:off x="-16522260" y="2148611"/>
                  <a:ext cx="23963584" cy="1061909"/>
                  <a:chOff x="0" y="4445876"/>
                  <a:chExt cx="23963584" cy="1229710"/>
                </a:xfrm>
              </p:grpSpPr>
              <p:grpSp>
                <p:nvGrpSpPr>
                  <p:cNvPr id="392" name="Group 391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398" name="Double Wave 397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99" name="Double Wave 398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400" name="Double Wave 399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401" name="Double Wave 400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393" name="Group 392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394" name="Double Wave 393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95" name="Double Wave 394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96" name="Double Wave 395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97" name="Double Wave 396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</p:grpSp>
          <p:grpSp>
            <p:nvGrpSpPr>
              <p:cNvPr id="344" name="Group 343"/>
              <p:cNvGrpSpPr/>
              <p:nvPr/>
            </p:nvGrpSpPr>
            <p:grpSpPr>
              <a:xfrm>
                <a:off x="-16291032" y="2689869"/>
                <a:ext cx="47895637" cy="1068778"/>
                <a:chOff x="-16490729" y="2148611"/>
                <a:chExt cx="47895637" cy="1068778"/>
              </a:xfrm>
              <a:solidFill>
                <a:schemeClr val="bg2">
                  <a:lumMod val="90000"/>
                </a:schemeClr>
              </a:solidFill>
            </p:grpSpPr>
            <p:grpSp>
              <p:nvGrpSpPr>
                <p:cNvPr id="368" name="Group 367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86" name="Double Wave 385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87" name="Double Wave 386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88" name="Double Wave 387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89" name="Double Wave 388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82" name="Double Wave 381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83" name="Double Wave 382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84" name="Double Wave 383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85" name="Double Wave 384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  <p:grpSp>
              <p:nvGrpSpPr>
                <p:cNvPr id="369" name="Group 368"/>
                <p:cNvGrpSpPr/>
                <p:nvPr/>
              </p:nvGrpSpPr>
              <p:grpSpPr>
                <a:xfrm>
                  <a:off x="-16490729" y="2148611"/>
                  <a:ext cx="23932053" cy="1061909"/>
                  <a:chOff x="31531" y="4445876"/>
                  <a:chExt cx="23932053" cy="1229710"/>
                </a:xfrm>
                <a:grpFill/>
              </p:grpSpPr>
              <p:grpSp>
                <p:nvGrpSpPr>
                  <p:cNvPr id="370" name="Group 369"/>
                  <p:cNvGrpSpPr/>
                  <p:nvPr/>
                </p:nvGrpSpPr>
                <p:grpSpPr>
                  <a:xfrm>
                    <a:off x="31531" y="4445876"/>
                    <a:ext cx="11950261" cy="1229710"/>
                    <a:chOff x="31531" y="4445876"/>
                    <a:chExt cx="11950261" cy="1229710"/>
                  </a:xfrm>
                  <a:grpFill/>
                </p:grpSpPr>
                <p:sp>
                  <p:nvSpPr>
                    <p:cNvPr id="376" name="Double Wave 375"/>
                    <p:cNvSpPr/>
                    <p:nvPr/>
                  </p:nvSpPr>
                  <p:spPr>
                    <a:xfrm>
                      <a:off x="31531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77" name="Double Wave 376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78" name="Double Wave 377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79" name="Double Wave 378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371" name="Group 370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72" name="Double Wave 371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73" name="Double Wave 372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74" name="Double Wave 373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75" name="Double Wave 374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</p:grpSp>
          <p:grpSp>
            <p:nvGrpSpPr>
              <p:cNvPr id="345" name="Group 344"/>
              <p:cNvGrpSpPr/>
              <p:nvPr/>
            </p:nvGrpSpPr>
            <p:grpSpPr>
              <a:xfrm>
                <a:off x="-16322563" y="4005275"/>
                <a:ext cx="47927168" cy="1068778"/>
                <a:chOff x="-16522260" y="2148611"/>
                <a:chExt cx="47927168" cy="1068778"/>
              </a:xfrm>
              <a:solidFill>
                <a:schemeClr val="bg2">
                  <a:lumMod val="90000"/>
                </a:schemeClr>
              </a:solidFill>
            </p:grpSpPr>
            <p:grpSp>
              <p:nvGrpSpPr>
                <p:cNvPr id="346" name="Group 345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358" name="Group 357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64" name="Double Wave 363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65" name="Double Wave 364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66" name="Double Wave 365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67" name="Double Wave 366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359" name="Group 358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60" name="Double Wave 359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61" name="Double Wave 360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62" name="Double Wave 361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63" name="Double Wave 362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  <p:grpSp>
              <p:nvGrpSpPr>
                <p:cNvPr id="347" name="Group 346"/>
                <p:cNvGrpSpPr/>
                <p:nvPr/>
              </p:nvGrpSpPr>
              <p:grpSpPr>
                <a:xfrm>
                  <a:off x="-16522260" y="2148611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348" name="Group 347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54" name="Double Wave 353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55" name="Double Wave 354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56" name="Double Wave 355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57" name="Double Wave 356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349" name="Group 348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350" name="Double Wave 349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51" name="Double Wave 350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52" name="Double Wave 351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353" name="Double Wave 352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</p:grpSp>
        </p:grpSp>
        <p:grpSp>
          <p:nvGrpSpPr>
            <p:cNvPr id="320" name="Group 319"/>
            <p:cNvGrpSpPr/>
            <p:nvPr/>
          </p:nvGrpSpPr>
          <p:grpSpPr>
            <a:xfrm>
              <a:off x="-16506495" y="3177796"/>
              <a:ext cx="47927168" cy="1068778"/>
              <a:chOff x="-16522260" y="2148611"/>
              <a:chExt cx="47927168" cy="1068778"/>
            </a:xfrm>
          </p:grpSpPr>
          <p:grpSp>
            <p:nvGrpSpPr>
              <p:cNvPr id="321" name="Group 320"/>
              <p:cNvGrpSpPr/>
              <p:nvPr/>
            </p:nvGrpSpPr>
            <p:grpSpPr>
              <a:xfrm>
                <a:off x="7441324" y="2155480"/>
                <a:ext cx="23963584" cy="1061909"/>
                <a:chOff x="0" y="4445876"/>
                <a:chExt cx="23963584" cy="1229710"/>
              </a:xfrm>
            </p:grpSpPr>
            <p:grpSp>
              <p:nvGrpSpPr>
                <p:cNvPr id="333" name="Group 332"/>
                <p:cNvGrpSpPr/>
                <p:nvPr/>
              </p:nvGrpSpPr>
              <p:grpSpPr>
                <a:xfrm>
                  <a:off x="0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39" name="Double Wave 338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40" name="Double Wave 339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41" name="Double Wave 340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42" name="Double Wave 341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</p:grpSp>
            <p:grpSp>
              <p:nvGrpSpPr>
                <p:cNvPr id="334" name="Group 333"/>
                <p:cNvGrpSpPr/>
                <p:nvPr/>
              </p:nvGrpSpPr>
              <p:grpSpPr>
                <a:xfrm>
                  <a:off x="11981792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35" name="Double Wave 334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36" name="Double Wave 335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37" name="Double Wave 336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38" name="Double Wave 337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</p:grpSp>
          </p:grpSp>
          <p:grpSp>
            <p:nvGrpSpPr>
              <p:cNvPr id="322" name="Group 321"/>
              <p:cNvGrpSpPr/>
              <p:nvPr/>
            </p:nvGrpSpPr>
            <p:grpSpPr>
              <a:xfrm>
                <a:off x="-16522260" y="2148611"/>
                <a:ext cx="23963584" cy="1061909"/>
                <a:chOff x="0" y="4445876"/>
                <a:chExt cx="23963584" cy="1229710"/>
              </a:xfrm>
            </p:grpSpPr>
            <p:grpSp>
              <p:nvGrpSpPr>
                <p:cNvPr id="323" name="Group 322"/>
                <p:cNvGrpSpPr/>
                <p:nvPr/>
              </p:nvGrpSpPr>
              <p:grpSpPr>
                <a:xfrm>
                  <a:off x="0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29" name="Double Wave 328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30" name="Double Wave 329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31" name="Double Wave 330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32" name="Double Wave 331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</p:grpSp>
            <p:grpSp>
              <p:nvGrpSpPr>
                <p:cNvPr id="324" name="Group 323"/>
                <p:cNvGrpSpPr/>
                <p:nvPr/>
              </p:nvGrpSpPr>
              <p:grpSpPr>
                <a:xfrm>
                  <a:off x="11981792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25" name="Double Wave 324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26" name="Double Wave 325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27" name="Double Wave 326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28" name="Double Wave 327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</p:grpSp>
          </p:grpSp>
        </p:grpSp>
      </p:grpSp>
      <p:grpSp>
        <p:nvGrpSpPr>
          <p:cNvPr id="7" name="Group 6"/>
          <p:cNvGrpSpPr/>
          <p:nvPr/>
        </p:nvGrpSpPr>
        <p:grpSpPr>
          <a:xfrm>
            <a:off x="5305106" y="3582028"/>
            <a:ext cx="4030184" cy="2184956"/>
            <a:chOff x="8817742" y="3202909"/>
            <a:chExt cx="5373579" cy="2913274"/>
          </a:xfrm>
        </p:grpSpPr>
        <p:grpSp>
          <p:nvGrpSpPr>
            <p:cNvPr id="425" name="Group 424"/>
            <p:cNvGrpSpPr/>
            <p:nvPr/>
          </p:nvGrpSpPr>
          <p:grpSpPr>
            <a:xfrm>
              <a:off x="8817742" y="3202909"/>
              <a:ext cx="5373579" cy="2913274"/>
              <a:chOff x="4099197" y="2977589"/>
              <a:chExt cx="5373579" cy="2913274"/>
            </a:xfrm>
          </p:grpSpPr>
          <p:sp>
            <p:nvSpPr>
              <p:cNvPr id="426" name="Flowchart: Direct Access Storage 425"/>
              <p:cNvSpPr/>
              <p:nvPr/>
            </p:nvSpPr>
            <p:spPr>
              <a:xfrm>
                <a:off x="5476126" y="3995719"/>
                <a:ext cx="2558265" cy="1343970"/>
              </a:xfrm>
              <a:prstGeom prst="flowChartMagneticDrum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350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5369811" y="2977589"/>
                <a:ext cx="113016" cy="196236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350"/>
              </a:p>
            </p:txBody>
          </p:sp>
          <p:sp>
            <p:nvSpPr>
              <p:cNvPr id="428" name="Rectangle 427"/>
              <p:cNvSpPr/>
              <p:nvPr/>
            </p:nvSpPr>
            <p:spPr>
              <a:xfrm rot="19800000">
                <a:off x="8735011" y="3928499"/>
                <a:ext cx="113016" cy="196236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350"/>
              </a:p>
            </p:txBody>
          </p:sp>
          <p:sp>
            <p:nvSpPr>
              <p:cNvPr id="429" name="Moon 428"/>
              <p:cNvSpPr/>
              <p:nvPr/>
            </p:nvSpPr>
            <p:spPr>
              <a:xfrm>
                <a:off x="4099197" y="3102658"/>
                <a:ext cx="1376930" cy="1378617"/>
              </a:xfrm>
              <a:prstGeom prst="moon">
                <a:avLst>
                  <a:gd name="adj" fmla="val 791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350"/>
              </a:p>
            </p:txBody>
          </p:sp>
          <p:sp>
            <p:nvSpPr>
              <p:cNvPr id="430" name="Moon 429"/>
              <p:cNvSpPr/>
              <p:nvPr/>
            </p:nvSpPr>
            <p:spPr>
              <a:xfrm rot="16200000">
                <a:off x="6177553" y="2581595"/>
                <a:ext cx="1358594" cy="5231852"/>
              </a:xfrm>
              <a:prstGeom prst="moon">
                <a:avLst>
                  <a:gd name="adj" fmla="val 69931"/>
                </a:avLst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35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9798637" y="5051089"/>
              <a:ext cx="3662115" cy="92332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bn-IN" sz="405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</a:t>
              </a:r>
              <a:endPara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4015026" y="3298100"/>
            <a:ext cx="4030184" cy="2184956"/>
            <a:chOff x="4099197" y="2977589"/>
            <a:chExt cx="5373579" cy="2913274"/>
          </a:xfrm>
        </p:grpSpPr>
        <p:sp>
          <p:nvSpPr>
            <p:cNvPr id="432" name="Flowchart: Direct Access Storage 431"/>
            <p:cNvSpPr/>
            <p:nvPr/>
          </p:nvSpPr>
          <p:spPr>
            <a:xfrm>
              <a:off x="5476126" y="3995719"/>
              <a:ext cx="2558265" cy="1343970"/>
            </a:xfrm>
            <a:prstGeom prst="flowChartMagneticDrum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369811" y="2977589"/>
              <a:ext cx="113016" cy="19623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434" name="Rectangle 433"/>
            <p:cNvSpPr/>
            <p:nvPr/>
          </p:nvSpPr>
          <p:spPr>
            <a:xfrm rot="19800000">
              <a:off x="8735011" y="3928499"/>
              <a:ext cx="113016" cy="19623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435" name="Moon 434"/>
            <p:cNvSpPr/>
            <p:nvPr/>
          </p:nvSpPr>
          <p:spPr>
            <a:xfrm>
              <a:off x="4099197" y="3102658"/>
              <a:ext cx="1376930" cy="1378617"/>
            </a:xfrm>
            <a:prstGeom prst="moon">
              <a:avLst>
                <a:gd name="adj" fmla="val 791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sp>
          <p:nvSpPr>
            <p:cNvPr id="436" name="Moon 435"/>
            <p:cNvSpPr/>
            <p:nvPr/>
          </p:nvSpPr>
          <p:spPr>
            <a:xfrm rot="16200000">
              <a:off x="6177553" y="2581595"/>
              <a:ext cx="1358594" cy="5231852"/>
            </a:xfrm>
            <a:prstGeom prst="moon">
              <a:avLst>
                <a:gd name="adj" fmla="val 69931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1067982" y="3739056"/>
            <a:ext cx="4030184" cy="2203149"/>
            <a:chOff x="2753681" y="3144798"/>
            <a:chExt cx="5373579" cy="2937532"/>
          </a:xfrm>
        </p:grpSpPr>
        <p:grpSp>
          <p:nvGrpSpPr>
            <p:cNvPr id="3" name="Group 2"/>
            <p:cNvGrpSpPr/>
            <p:nvPr/>
          </p:nvGrpSpPr>
          <p:grpSpPr>
            <a:xfrm>
              <a:off x="2753681" y="3144798"/>
              <a:ext cx="5373579" cy="2913274"/>
              <a:chOff x="2753681" y="3144798"/>
              <a:chExt cx="5373579" cy="2913274"/>
            </a:xfrm>
          </p:grpSpPr>
          <p:grpSp>
            <p:nvGrpSpPr>
              <p:cNvPr id="418" name="Group 417"/>
              <p:cNvGrpSpPr/>
              <p:nvPr/>
            </p:nvGrpSpPr>
            <p:grpSpPr>
              <a:xfrm>
                <a:off x="2753681" y="3144798"/>
                <a:ext cx="5373579" cy="2913274"/>
                <a:chOff x="4099197" y="2977589"/>
                <a:chExt cx="5373579" cy="2913274"/>
              </a:xfrm>
            </p:grpSpPr>
            <p:sp>
              <p:nvSpPr>
                <p:cNvPr id="413" name="Flowchart: Direct Access Storage 412"/>
                <p:cNvSpPr/>
                <p:nvPr/>
              </p:nvSpPr>
              <p:spPr>
                <a:xfrm>
                  <a:off x="5476126" y="3995719"/>
                  <a:ext cx="2558265" cy="1343970"/>
                </a:xfrm>
                <a:prstGeom prst="flowChartMagneticDrum">
                  <a:avLst/>
                </a:prstGeom>
                <a:blipFill>
                  <a:blip r:embed="rId6"/>
                  <a:tile tx="0" ty="0" sx="100000" sy="100000" flip="none" algn="tl"/>
                </a:blip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350"/>
                </a:p>
              </p:txBody>
            </p:sp>
            <p:sp>
              <p:nvSpPr>
                <p:cNvPr id="412" name="Moon 411"/>
                <p:cNvSpPr/>
                <p:nvPr/>
              </p:nvSpPr>
              <p:spPr>
                <a:xfrm rot="16200000">
                  <a:off x="6177553" y="2581595"/>
                  <a:ext cx="1358594" cy="5231852"/>
                </a:xfrm>
                <a:prstGeom prst="moon">
                  <a:avLst>
                    <a:gd name="adj" fmla="val 69931"/>
                  </a:avLst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350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5369811" y="2977589"/>
                  <a:ext cx="113016" cy="1962364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350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 rot="19800000">
                  <a:off x="8735011" y="3928499"/>
                  <a:ext cx="113016" cy="1962364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350"/>
                </a:p>
              </p:txBody>
            </p:sp>
            <p:sp>
              <p:nvSpPr>
                <p:cNvPr id="417" name="Moon 416"/>
                <p:cNvSpPr/>
                <p:nvPr/>
              </p:nvSpPr>
              <p:spPr>
                <a:xfrm>
                  <a:off x="4099197" y="3102658"/>
                  <a:ext cx="1376930" cy="1378617"/>
                </a:xfrm>
                <a:prstGeom prst="moon">
                  <a:avLst>
                    <a:gd name="adj" fmla="val 79100"/>
                  </a:avLst>
                </a:prstGeom>
                <a:blipFill>
                  <a:blip r:embed="rId7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350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513412" y="5041983"/>
                <a:ext cx="4006586" cy="64633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endParaRPr lang="en-US" sz="27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11" name="Title 1"/>
            <p:cNvSpPr txBox="1">
              <a:spLocks/>
            </p:cNvSpPr>
            <p:nvPr/>
          </p:nvSpPr>
          <p:spPr>
            <a:xfrm>
              <a:off x="3516548" y="5275267"/>
              <a:ext cx="3991902" cy="807063"/>
            </a:xfrm>
            <a:prstGeom prst="rect">
              <a:avLst/>
            </a:prstGeom>
          </p:spPr>
          <p:txBody>
            <a:bodyPr lIns="68576" tIns="34289" rIns="68576" bIns="34289">
              <a:normAutofit fontScale="37500" lnSpcReduction="2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0350" b="1" spc="38" dirty="0" err="1">
                  <a:ln w="11430">
                    <a:solidFill>
                      <a:srgbClr val="92D050"/>
                    </a:solidFill>
                  </a:ln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10350" b="1" spc="38" dirty="0">
                  <a:ln w="11430">
                    <a:solidFill>
                      <a:srgbClr val="92D050"/>
                    </a:solidFill>
                  </a:ln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0350" b="1" spc="38" dirty="0" err="1">
                  <a:ln w="11430">
                    <a:solidFill>
                      <a:srgbClr val="92D050"/>
                    </a:solidFill>
                  </a:ln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0350" b="1" spc="38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-12820828" y="5644007"/>
            <a:ext cx="34526725" cy="1182443"/>
            <a:chOff x="-16506495" y="2069784"/>
            <a:chExt cx="48126865" cy="2925442"/>
          </a:xfrm>
        </p:grpSpPr>
        <p:grpSp>
          <p:nvGrpSpPr>
            <p:cNvPr id="316" name="Group 315"/>
            <p:cNvGrpSpPr/>
            <p:nvPr/>
          </p:nvGrpSpPr>
          <p:grpSpPr>
            <a:xfrm>
              <a:off x="-16506495" y="2069784"/>
              <a:ext cx="48126865" cy="2925442"/>
              <a:chOff x="-16522260" y="2148611"/>
              <a:chExt cx="48126865" cy="2925442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-16522260" y="2148611"/>
                <a:ext cx="47927168" cy="1068778"/>
                <a:chOff x="-16522260" y="2148611"/>
                <a:chExt cx="47927168" cy="1068778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</p:grpSpPr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126" name="Double Wave 125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31" name="Double Wave 130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32" name="Double Wave 131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33" name="Double Wave 132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136" name="Double Wave 135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37" name="Double Wave 136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38" name="Double Wave 137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39" name="Double Wave 138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-16522260" y="2148611"/>
                  <a:ext cx="23963584" cy="1061909"/>
                  <a:chOff x="0" y="4445876"/>
                  <a:chExt cx="23963584" cy="1229710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148" name="Double Wave 147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49" name="Double Wave 148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50" name="Double Wave 149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51" name="Double Wave 150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</p:grpSpPr>
                <p:sp>
                  <p:nvSpPr>
                    <p:cNvPr id="144" name="Double Wave 143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45" name="Double Wave 144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46" name="Double Wave 145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147" name="Double Wave 146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</p:grpSp>
          <p:grpSp>
            <p:nvGrpSpPr>
              <p:cNvPr id="247" name="Group 246"/>
              <p:cNvGrpSpPr/>
              <p:nvPr/>
            </p:nvGrpSpPr>
            <p:grpSpPr>
              <a:xfrm>
                <a:off x="-16322563" y="2689869"/>
                <a:ext cx="47927168" cy="1068778"/>
                <a:chOff x="-16522260" y="2148611"/>
                <a:chExt cx="47927168" cy="1068778"/>
              </a:xfrm>
              <a:solidFill>
                <a:schemeClr val="bg2">
                  <a:lumMod val="90000"/>
                </a:schemeClr>
              </a:solidFill>
            </p:grpSpPr>
            <p:grpSp>
              <p:nvGrpSpPr>
                <p:cNvPr id="248" name="Group 247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260" name="Group 259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66" name="Double Wave 265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67" name="Double Wave 266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68" name="Double Wave 267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69" name="Double Wave 268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62" name="Double Wave 261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63" name="Double Wave 262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64" name="Double Wave 263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65" name="Double Wave 264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-16522260" y="2148611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250" name="Group 249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56" name="Double Wave 255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57" name="Double Wave 256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58" name="Double Wave 257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59" name="Double Wave 258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52" name="Double Wave 251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53" name="Double Wave 252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54" name="Double Wave 253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55" name="Double Wave 254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</p:grpSp>
          <p:grpSp>
            <p:nvGrpSpPr>
              <p:cNvPr id="270" name="Group 269"/>
              <p:cNvGrpSpPr/>
              <p:nvPr/>
            </p:nvGrpSpPr>
            <p:grpSpPr>
              <a:xfrm>
                <a:off x="-16322563" y="4005275"/>
                <a:ext cx="47927168" cy="1068778"/>
                <a:chOff x="-16522260" y="2148611"/>
                <a:chExt cx="47927168" cy="1068778"/>
              </a:xfrm>
              <a:solidFill>
                <a:schemeClr val="bg2">
                  <a:lumMod val="90000"/>
                </a:schemeClr>
              </a:solidFill>
            </p:grpSpPr>
            <p:grpSp>
              <p:nvGrpSpPr>
                <p:cNvPr id="271" name="Group 270"/>
                <p:cNvGrpSpPr/>
                <p:nvPr/>
              </p:nvGrpSpPr>
              <p:grpSpPr>
                <a:xfrm>
                  <a:off x="7441324" y="2155480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283" name="Group 282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89" name="Double Wave 288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90" name="Double Wave 289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91" name="Double Wave 290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92" name="Double Wave 291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284" name="Group 283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85" name="Double Wave 284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86" name="Double Wave 285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87" name="Double Wave 286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88" name="Double Wave 287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-16522260" y="2148611"/>
                  <a:ext cx="23963584" cy="1061909"/>
                  <a:chOff x="0" y="4445876"/>
                  <a:chExt cx="23963584" cy="1229710"/>
                </a:xfrm>
                <a:grpFill/>
              </p:grpSpPr>
              <p:grpSp>
                <p:nvGrpSpPr>
                  <p:cNvPr id="273" name="Group 272"/>
                  <p:cNvGrpSpPr/>
                  <p:nvPr/>
                </p:nvGrpSpPr>
                <p:grpSpPr>
                  <a:xfrm>
                    <a:off x="0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79" name="Double Wave 278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80" name="Double Wave 279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81" name="Double Wave 280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82" name="Double Wave 281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  <p:grpSp>
                <p:nvGrpSpPr>
                  <p:cNvPr id="274" name="Group 273"/>
                  <p:cNvGrpSpPr/>
                  <p:nvPr/>
                </p:nvGrpSpPr>
                <p:grpSpPr>
                  <a:xfrm>
                    <a:off x="11981792" y="4445876"/>
                    <a:ext cx="11981792" cy="1229710"/>
                    <a:chOff x="0" y="4445876"/>
                    <a:chExt cx="11981792" cy="1229710"/>
                  </a:xfrm>
                  <a:grpFill/>
                </p:grpSpPr>
                <p:sp>
                  <p:nvSpPr>
                    <p:cNvPr id="275" name="Double Wave 274"/>
                    <p:cNvSpPr/>
                    <p:nvPr/>
                  </p:nvSpPr>
                  <p:spPr>
                    <a:xfrm>
                      <a:off x="0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76" name="Double Wave 275"/>
                    <p:cNvSpPr/>
                    <p:nvPr/>
                  </p:nvSpPr>
                  <p:spPr>
                    <a:xfrm>
                      <a:off x="2995448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77" name="Double Wave 276"/>
                    <p:cNvSpPr/>
                    <p:nvPr/>
                  </p:nvSpPr>
                  <p:spPr>
                    <a:xfrm>
                      <a:off x="5990896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  <p:sp>
                  <p:nvSpPr>
                    <p:cNvPr id="278" name="Double Wave 277"/>
                    <p:cNvSpPr/>
                    <p:nvPr/>
                  </p:nvSpPr>
                  <p:spPr>
                    <a:xfrm>
                      <a:off x="8986344" y="4445876"/>
                      <a:ext cx="2995448" cy="1229710"/>
                    </a:xfrm>
                    <a:prstGeom prst="doubleWav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SG" sz="1350"/>
                    </a:p>
                  </p:txBody>
                </p:sp>
              </p:grpSp>
            </p:grpSp>
          </p:grpSp>
        </p:grpSp>
        <p:grpSp>
          <p:nvGrpSpPr>
            <p:cNvPr id="293" name="Group 292"/>
            <p:cNvGrpSpPr/>
            <p:nvPr/>
          </p:nvGrpSpPr>
          <p:grpSpPr>
            <a:xfrm>
              <a:off x="-16506495" y="3177796"/>
              <a:ext cx="47927168" cy="1068778"/>
              <a:chOff x="-16522260" y="2148611"/>
              <a:chExt cx="47927168" cy="1068778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7441324" y="2155480"/>
                <a:ext cx="23963584" cy="1061909"/>
                <a:chOff x="0" y="4445876"/>
                <a:chExt cx="23963584" cy="1229710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0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12" name="Double Wave 311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13" name="Double Wave 312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14" name="Double Wave 313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15" name="Double Wave 314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11981792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08" name="Double Wave 307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09" name="Double Wave 308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10" name="Double Wave 309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11" name="Double Wave 310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</p:grpSp>
          </p:grpSp>
          <p:grpSp>
            <p:nvGrpSpPr>
              <p:cNvPr id="295" name="Group 294"/>
              <p:cNvGrpSpPr/>
              <p:nvPr/>
            </p:nvGrpSpPr>
            <p:grpSpPr>
              <a:xfrm>
                <a:off x="-16522260" y="2148611"/>
                <a:ext cx="23963584" cy="1061909"/>
                <a:chOff x="0" y="4445876"/>
                <a:chExt cx="23963584" cy="1229710"/>
              </a:xfrm>
            </p:grpSpPr>
            <p:grpSp>
              <p:nvGrpSpPr>
                <p:cNvPr id="296" name="Group 295"/>
                <p:cNvGrpSpPr/>
                <p:nvPr/>
              </p:nvGrpSpPr>
              <p:grpSpPr>
                <a:xfrm>
                  <a:off x="0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302" name="Double Wave 301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03" name="Double Wave 302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04" name="Double Wave 303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05" name="Double Wave 304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</p:grpSp>
            <p:grpSp>
              <p:nvGrpSpPr>
                <p:cNvPr id="297" name="Group 296"/>
                <p:cNvGrpSpPr/>
                <p:nvPr/>
              </p:nvGrpSpPr>
              <p:grpSpPr>
                <a:xfrm>
                  <a:off x="11981792" y="4445876"/>
                  <a:ext cx="11981792" cy="1229710"/>
                  <a:chOff x="0" y="4445876"/>
                  <a:chExt cx="11981792" cy="1229710"/>
                </a:xfrm>
              </p:grpSpPr>
              <p:sp>
                <p:nvSpPr>
                  <p:cNvPr id="298" name="Double Wave 297"/>
                  <p:cNvSpPr/>
                  <p:nvPr/>
                </p:nvSpPr>
                <p:spPr>
                  <a:xfrm>
                    <a:off x="0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299" name="Double Wave 298"/>
                  <p:cNvSpPr/>
                  <p:nvPr/>
                </p:nvSpPr>
                <p:spPr>
                  <a:xfrm>
                    <a:off x="2995448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00" name="Double Wave 299"/>
                  <p:cNvSpPr/>
                  <p:nvPr/>
                </p:nvSpPr>
                <p:spPr>
                  <a:xfrm>
                    <a:off x="5990896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  <p:sp>
                <p:nvSpPr>
                  <p:cNvPr id="301" name="Double Wave 300"/>
                  <p:cNvSpPr/>
                  <p:nvPr/>
                </p:nvSpPr>
                <p:spPr>
                  <a:xfrm>
                    <a:off x="8986344" y="4445876"/>
                    <a:ext cx="2995448" cy="1229710"/>
                  </a:xfrm>
                  <a:prstGeom prst="doubleWav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350"/>
                  </a:p>
                </p:txBody>
              </p:sp>
            </p:grpSp>
          </p:grpSp>
        </p:grpSp>
      </p:grpSp>
      <p:sp>
        <p:nvSpPr>
          <p:cNvPr id="215" name="TextBox 214"/>
          <p:cNvSpPr txBox="1"/>
          <p:nvPr/>
        </p:nvSpPr>
        <p:spPr>
          <a:xfrm>
            <a:off x="1126007" y="6501235"/>
            <a:ext cx="6858000" cy="300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8610" y="1117665"/>
            <a:ext cx="3399456" cy="854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1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51 -0.01204 L 0.53671 0.00185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11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92 0.0081 L 0.96732 -0.00648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362" y="-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685 -0.02894 L 0.96614 -0.04097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3" y="-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818 -0.0007 L -1.16771 0.02824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94" y="1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2 -0.01944 L -0.73269 -0.00787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34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tle 3">
            <a:hlinkClick r:id="" action="ppaction://ole?verb=0"/>
          </p:cNvPr>
          <p:cNvGraphicFramePr>
            <a:graphicFrameLocks noGrp="1" noChangeAspect="1"/>
          </p:cNvGraphicFramePr>
          <p:nvPr>
            <p:ph type="ctrTitle"/>
          </p:nvPr>
        </p:nvGraphicFramePr>
        <p:xfrm>
          <a:off x="1135063" y="868363"/>
          <a:ext cx="6843712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" name="Presentation" r:id="rId3" imgW="4570378" imgH="3427533" progId="PowerPoint.Show.8">
                  <p:embed/>
                </p:oleObj>
              </mc:Choice>
              <mc:Fallback>
                <p:oleObj name="Presentation" r:id="rId3" imgW="4570378" imgH="342753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5063" y="868363"/>
                        <a:ext cx="6843712" cy="513238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754" y="1523731"/>
            <a:ext cx="76403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sz="1350" dirty="0"/>
          </a:p>
        </p:txBody>
      </p:sp>
      <p:sp>
        <p:nvSpPr>
          <p:cNvPr id="7" name="Rectangle 6"/>
          <p:cNvSpPr/>
          <p:nvPr/>
        </p:nvSpPr>
        <p:spPr>
          <a:xfrm>
            <a:off x="743754" y="1293392"/>
            <a:ext cx="7640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130" y="5695350"/>
            <a:ext cx="6858000" cy="323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500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</a:t>
            </a:r>
            <a:r>
              <a:rPr lang="bn-IN" sz="1500" dirty="0">
                <a:latin typeface="NikoshBAN" panose="02000000000000000000" pitchFamily="2" charset="0"/>
                <a:cs typeface="NikoshBAN" panose="02000000000000000000" pitchFamily="2" charset="0"/>
              </a:rPr>
              <a:t>-ব্যবস্থাপনা,</a:t>
            </a:r>
            <a:r>
              <a:rPr lang="bn-IN" sz="1500" dirty="0">
                <a:latin typeface="NikoshBAN" panose="02000000000000000000" pitchFamily="2" charset="0"/>
                <a:cs typeface="NikoshBAN" panose="02000000000000000000" pitchFamily="2" charset="0"/>
              </a:rPr>
              <a:t> সাথিয়া সরকারি কলেজ, পাবনা।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754" y="5116937"/>
            <a:ext cx="7640392" cy="3000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SG" sz="1350" dirty="0"/>
          </a:p>
        </p:txBody>
      </p:sp>
      <p:pic>
        <p:nvPicPr>
          <p:cNvPr id="11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81838" y="1226613"/>
            <a:ext cx="2941129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3447" y="2510863"/>
            <a:ext cx="3539039" cy="249299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3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মনজুর</a:t>
            </a:r>
            <a:r>
              <a:rPr lang="en-US" sz="3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1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সাঁথিয়া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সাঁথিয়া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pPr algn="ctr"/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০১৭১৪৫০৪৮২৭</a:t>
            </a:r>
            <a:endParaRPr lang="bn-IN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monjur</a:t>
            </a:r>
            <a:r>
              <a:rPr lang="en-S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</a:t>
            </a:r>
            <a:r>
              <a:rPr lang="en-S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31" y="2631348"/>
            <a:ext cx="1745050" cy="22031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1209837" y="5644495"/>
            <a:ext cx="6858000" cy="369332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</a:t>
            </a: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4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15090" y="867820"/>
            <a:ext cx="5994666" cy="72949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75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975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75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33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4667" y="1763167"/>
            <a:ext cx="5994666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/দ্বাদশ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 ব্যবসায় সংগঠন ও ব্যবস্থাপনা-২য় পত্র 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( কর্মীসংস্থান)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  ৫০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মিঃ। </a:t>
            </a:r>
          </a:p>
        </p:txBody>
      </p:sp>
      <p:pic>
        <p:nvPicPr>
          <p:cNvPr id="5" name="Picture 4" descr="Kershaw-Leonard-Recruitment-Agency-Dubai-UA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045" y="3683347"/>
            <a:ext cx="4546242" cy="1863033"/>
          </a:xfrm>
          <a:prstGeom prst="rect">
            <a:avLst/>
          </a:prstGeom>
          <a:ln w="762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71820" y="6146151"/>
            <a:ext cx="68580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</a:t>
            </a: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9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01670" y="1353614"/>
            <a:ext cx="5994666" cy="10947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50" dirty="0">
                <a:solidFill>
                  <a:schemeClr val="tx1"/>
                </a:solidFill>
              </a:rPr>
              <a:t/>
            </a:r>
            <a:br>
              <a:rPr lang="bn-IN" sz="4050" dirty="0">
                <a:solidFill>
                  <a:schemeClr val="tx1"/>
                </a:solidFill>
              </a:rPr>
            </a:br>
            <a:r>
              <a:rPr lang="bn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SG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9748" y="2816546"/>
            <a:ext cx="6093541" cy="193899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কর্মীসংস্থান ও মানব সম্পদের ধারণা ব্যাখ্যা করতে পারবে।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কর্মীসংস্থান প্রক্রিয়ার বিভিন্ন পদক্ষেপ ব্যাখ্যা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কর্মীসংগ্রহ প্রক্রিয়ার  পদক্ষেপসমূহ  ব্যাখ্যা করতে পারবে।</a:t>
            </a:r>
          </a:p>
          <a:p>
            <a:r>
              <a:rPr lang="bn-IN" sz="2400" dirty="0"/>
              <a:t>৪।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সংগ্রহের প্রধান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উৎসসমূহ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কর্মী নির্বাচন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এবং কর্মী নির্বাচন পদ্ধতি ব্যাখ্যা করতে পারবে।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0902" y="1359133"/>
            <a:ext cx="184890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 ফল</a:t>
            </a:r>
            <a:endParaRPr lang="en-SG" sz="405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062" y="5644495"/>
            <a:ext cx="68580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</a:t>
            </a: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6823" y="1466121"/>
            <a:ext cx="3785088" cy="7848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961" y="3020158"/>
            <a:ext cx="6884378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জনবল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কর্মীসংস্থান বলে।</a:t>
            </a:r>
            <a:endParaRPr lang="en-SG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820" y="6133582"/>
            <a:ext cx="68580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</a:t>
            </a: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7598" y="868075"/>
            <a:ext cx="7968803" cy="53653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9" name="TextBox 8"/>
          <p:cNvSpPr txBox="1"/>
          <p:nvPr/>
        </p:nvSpPr>
        <p:spPr>
          <a:xfrm>
            <a:off x="2782766" y="1438639"/>
            <a:ext cx="3059723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 ব্যবস্থাপনা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7543" y="2716827"/>
            <a:ext cx="6053504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জন্য একটা দক্ষ ও যোগ্য কর্মী বাহিনী গঠন ও সংরক্ষণের লক্ষ্যে মানব সম্পদ পরিকল্পনা, কর্মী সংগ্রহ, নিয়োগ, প্রশিক্ষণ ও ঊন্নয়ন, মূল্য ও সুযোগ-সুবিধা প্রদানসহ জনশক্তির ব্যবস্থাপনাকেই মানব সম্পদ ব্যবস্থাপনা বলে।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627" y="6233437"/>
            <a:ext cx="68580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</a:t>
            </a: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0231" y="850006"/>
            <a:ext cx="7949484" cy="45801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1" name="TextBox 10"/>
          <p:cNvSpPr txBox="1"/>
          <p:nvPr/>
        </p:nvSpPr>
        <p:spPr>
          <a:xfrm>
            <a:off x="1500957" y="5478567"/>
            <a:ext cx="1828800" cy="507831"/>
          </a:xfrm>
          <a:prstGeom prst="rect">
            <a:avLst/>
          </a:prstGeom>
          <a:gradFill>
            <a:gsLst>
              <a:gs pos="72550">
                <a:srgbClr val="FFFF00"/>
              </a:gs>
              <a:gs pos="0">
                <a:srgbClr val="FFFF0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92D05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4929" y="5491712"/>
            <a:ext cx="1746830" cy="507831"/>
          </a:xfrm>
          <a:prstGeom prst="rect">
            <a:avLst/>
          </a:prstGeom>
          <a:gradFill>
            <a:gsLst>
              <a:gs pos="72550">
                <a:srgbClr val="FFFF00"/>
              </a:gs>
              <a:gs pos="0">
                <a:srgbClr val="FFFF0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92D05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taffing collec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50" y="1554935"/>
            <a:ext cx="2686042" cy="1571625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 descr="8d1f93e51b35cb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07" y="3788241"/>
            <a:ext cx="2686049" cy="1459159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 descr="Kershaw-Leonard-Recruitment-Agency-Dubai-UA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107" y="1523532"/>
            <a:ext cx="2630404" cy="148590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 descr="Computer-Training-at-CBRC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449" y="3687490"/>
            <a:ext cx="2630404" cy="1485900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5855509" y="3112681"/>
            <a:ext cx="1771651" cy="507831"/>
          </a:xfrm>
          <a:prstGeom prst="rect">
            <a:avLst/>
          </a:prstGeom>
          <a:gradFill>
            <a:gsLst>
              <a:gs pos="72550">
                <a:srgbClr val="FFFF00"/>
              </a:gs>
              <a:gs pos="0">
                <a:srgbClr val="FFFF0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92D05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10" y="3233315"/>
            <a:ext cx="1943100" cy="507831"/>
          </a:xfrm>
          <a:prstGeom prst="rect">
            <a:avLst/>
          </a:prstGeom>
          <a:gradFill>
            <a:gsLst>
              <a:gs pos="72550">
                <a:srgbClr val="FFFF00"/>
              </a:gs>
              <a:gs pos="0">
                <a:srgbClr val="FFFF0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92D05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1904" y="932452"/>
            <a:ext cx="4605555" cy="5232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endParaRPr lang="en-SG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3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33718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4" name="TextBox 3"/>
          <p:cNvSpPr txBox="1"/>
          <p:nvPr/>
        </p:nvSpPr>
        <p:spPr>
          <a:xfrm>
            <a:off x="2691685" y="1870456"/>
            <a:ext cx="3812146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কর্মীসংগ্রহ প্রক্রিয়ার পদক্ষেপসমূহ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6337" y="3361100"/>
            <a:ext cx="2897746" cy="4154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বিভাগীয় রিকুইজিশন সংগ্রহ</a:t>
            </a:r>
            <a:endParaRPr lang="en-SG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320" y="4002522"/>
            <a:ext cx="282178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উৎসহ নির্ধারণ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4320" y="4796533"/>
            <a:ext cx="282178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বিজ্ঞপ্তি প্রদান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5195" y="6111363"/>
            <a:ext cx="68580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</a:t>
            </a: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9888" y="2674175"/>
            <a:ext cx="6367891" cy="4001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চাকরী প্রার্থীদের নির্বাচন প্রক্রিয়ায় নিয়ে আসার কাজকে কর্মী সংগ্রহ বলে । </a:t>
            </a:r>
            <a:endParaRPr lang="en-SG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-34445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549" y="746975"/>
            <a:ext cx="7988122" cy="52674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3" name="TextBox 2"/>
          <p:cNvSpPr txBox="1"/>
          <p:nvPr/>
        </p:nvSpPr>
        <p:spPr>
          <a:xfrm>
            <a:off x="2629352" y="1019364"/>
            <a:ext cx="3646432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 সংগ্রহের প্রধান উৎসসমূহ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1331" y="1860095"/>
            <a:ext cx="2821781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 অভ্যন্তরীণ উৎস</a:t>
            </a:r>
            <a:endParaRPr lang="en-SG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3038" y="2784418"/>
            <a:ext cx="2393156" cy="4154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১। পদোন্নতি</a:t>
            </a:r>
            <a:endParaRPr lang="en-SG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038" y="3394555"/>
            <a:ext cx="2407444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২। নিয়োজিত কর্মীদের সুপারিশ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4469" y="3977424"/>
            <a:ext cx="2393156" cy="4154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৩। শ্রমিক সংঘের সুপারিশ</a:t>
            </a:r>
            <a:endParaRPr lang="en-SG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4893" y="1840930"/>
            <a:ext cx="2821781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 বাহ্যিক উৎস</a:t>
            </a:r>
            <a:endParaRPr lang="en-SG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4926" y="2623612"/>
            <a:ext cx="2393156" cy="4154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১। চাকরি সন্ধানী</a:t>
            </a:r>
            <a:endParaRPr lang="en-SG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4926" y="3199916"/>
            <a:ext cx="2393156" cy="4154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। শিক্ষা প্রতিষ্ঠান</a:t>
            </a:r>
            <a:endParaRPr lang="en-SG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4926" y="3708937"/>
            <a:ext cx="2393156" cy="4154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৩। চাকরি বিনিয়োগ কেন্দ্র</a:t>
            </a:r>
            <a:endParaRPr lang="en-SG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4926" y="4230513"/>
            <a:ext cx="2393156" cy="4154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৪। বৃত্তিমূলক প্রশিক্ষণ</a:t>
            </a:r>
            <a:r>
              <a:rPr lang="bn-IN" sz="2100" dirty="0"/>
              <a:t> 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SG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4926" y="4747185"/>
            <a:ext cx="2393156" cy="4154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৫। বিজ্ঞাপন</a:t>
            </a:r>
            <a:endParaRPr lang="en-SG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3568" y="6105020"/>
            <a:ext cx="6858000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-ব্যবস্থাপনা,সাথিয়া সরকারি কলেজ, পাবনা</a:t>
            </a: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2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615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201</cp:revision>
  <dcterms:created xsi:type="dcterms:W3CDTF">2020-04-03T09:08:59Z</dcterms:created>
  <dcterms:modified xsi:type="dcterms:W3CDTF">2020-04-06T13:44:30Z</dcterms:modified>
</cp:coreProperties>
</file>