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2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AAED8E-D00F-42D5-B794-B71C1296109D}" type="doc">
      <dgm:prSet loTypeId="urn:microsoft.com/office/officeart/2008/layout/RadialCluster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2BF0C12-384C-448D-8766-15A069BD34AB}">
      <dgm:prSet phldrT="[Text]" custT="1"/>
      <dgm:spPr/>
      <dgm:t>
        <a:bodyPr/>
        <a:lstStyle/>
        <a:p>
          <a:r>
            <a:rPr lang="bn-BD" sz="4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সমযোজী যৌগের বৈশিষ্ট্য </a:t>
          </a:r>
          <a:endParaRPr lang="en-US" sz="44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FBE4A4BE-4CC9-460B-88D5-4D52C9F2308C}" type="parTrans" cxnId="{2306CA13-A158-4C26-82FF-6DB1557FF477}">
      <dgm:prSet/>
      <dgm:spPr/>
      <dgm:t>
        <a:bodyPr/>
        <a:lstStyle/>
        <a:p>
          <a:endParaRPr lang="en-US"/>
        </a:p>
      </dgm:t>
    </dgm:pt>
    <dgm:pt modelId="{3F30BE89-9FE2-49A9-BF69-24668800C955}" type="sibTrans" cxnId="{2306CA13-A158-4C26-82FF-6DB1557FF477}">
      <dgm:prSet/>
      <dgm:spPr/>
      <dgm:t>
        <a:bodyPr/>
        <a:lstStyle/>
        <a:p>
          <a:endParaRPr lang="en-US"/>
        </a:p>
      </dgm:t>
    </dgm:pt>
    <dgm:pt modelId="{3867D586-F4CE-45DF-87F8-BA2AC5446052}">
      <dgm:prSet phldrT="[Text]" custT="1"/>
      <dgm:spPr/>
      <dgm:t>
        <a:bodyPr/>
        <a:lstStyle/>
        <a:p>
          <a:r>
            <a:rPr lang="bn-BD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এরা বিদ্যুৎ পরিবহন করে না। </a:t>
          </a:r>
          <a:endParaRPr lang="en-US" sz="40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BF83B356-7DB5-46A7-868F-1C238292B45A}" type="parTrans" cxnId="{CE304F18-FAB5-4128-9460-B2C56F9B41BD}">
      <dgm:prSet/>
      <dgm:spPr>
        <a:ln w="76200"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28275266-A47A-4BA8-B20F-759460BC341F}" type="sibTrans" cxnId="{CE304F18-FAB5-4128-9460-B2C56F9B41BD}">
      <dgm:prSet/>
      <dgm:spPr/>
      <dgm:t>
        <a:bodyPr/>
        <a:lstStyle/>
        <a:p>
          <a:endParaRPr lang="en-US"/>
        </a:p>
      </dgm:t>
    </dgm:pt>
    <dgm:pt modelId="{7B6D7661-1DC1-4DB0-9E59-9949A25FD84B}">
      <dgm:prSet phldrT="[Text]" custT="1"/>
      <dgm:spPr/>
      <dgm:t>
        <a:bodyPr/>
        <a:lstStyle/>
        <a:p>
          <a:r>
            <a:rPr lang="bn-BD" sz="36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সাধারণত এরা পানিতে দ্রবীভূত হয়না।</a:t>
          </a:r>
          <a:endParaRPr lang="en-US" sz="36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7359B49-74F0-4F72-AA07-E44F6302B0CD}" type="parTrans" cxnId="{55885A5B-E732-4DC1-ADE2-6C622503F9B6}">
      <dgm:prSet/>
      <dgm:spPr>
        <a:ln w="76200"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03C0D378-B1BB-449A-8E75-560250B2FDCD}" type="sibTrans" cxnId="{55885A5B-E732-4DC1-ADE2-6C622503F9B6}">
      <dgm:prSet/>
      <dgm:spPr/>
      <dgm:t>
        <a:bodyPr/>
        <a:lstStyle/>
        <a:p>
          <a:endParaRPr lang="en-US"/>
        </a:p>
      </dgm:t>
    </dgm:pt>
    <dgm:pt modelId="{7CBFD5C9-A7A2-472E-93A5-8D49B9668844}">
      <dgm:prSet phldrT="[Text]" custT="1"/>
      <dgm:spPr/>
      <dgm:t>
        <a:bodyPr/>
        <a:lstStyle/>
        <a:p>
          <a:pPr algn="l"/>
          <a:r>
            <a: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সাধারণত এরা নিম্ন গলনাংক ও স্ফূটনাংক বিশিষ্ট হয়।</a:t>
          </a:r>
          <a:endParaRPr lang="en-US" sz="32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AD7F41B8-A9A3-4A30-8A9C-E2EB56B4BF11}" type="sibTrans" cxnId="{130DA9CE-898E-4E0E-B2E2-5EDE19751C4B}">
      <dgm:prSet/>
      <dgm:spPr/>
      <dgm:t>
        <a:bodyPr/>
        <a:lstStyle/>
        <a:p>
          <a:endParaRPr lang="en-US"/>
        </a:p>
      </dgm:t>
    </dgm:pt>
    <dgm:pt modelId="{FE44D8FB-AF10-4D2E-BF56-6F3F0A49F2DA}" type="parTrans" cxnId="{130DA9CE-898E-4E0E-B2E2-5EDE19751C4B}">
      <dgm:prSet/>
      <dgm:spPr>
        <a:ln w="76200"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2C4FEA56-2864-4FA0-9BA2-300B03FE0CAC}" type="pres">
      <dgm:prSet presAssocID="{55AAED8E-D00F-42D5-B794-B71C1296109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4C14D1E-C892-4BE8-804C-5A4274AF2D44}" type="pres">
      <dgm:prSet presAssocID="{B2BF0C12-384C-448D-8766-15A069BD34AB}" presName="singleCycle" presStyleCnt="0"/>
      <dgm:spPr/>
    </dgm:pt>
    <dgm:pt modelId="{E91C5348-2E43-40EB-9DE7-E3CAB3CDC093}" type="pres">
      <dgm:prSet presAssocID="{B2BF0C12-384C-448D-8766-15A069BD34AB}" presName="singleCenter" presStyleLbl="node1" presStyleIdx="0" presStyleCnt="4" custScaleX="157844" custScaleY="91716" custLinFactNeighborX="-603" custLinFactNeighborY="-7076">
        <dgm:presLayoutVars>
          <dgm:chMax val="7"/>
          <dgm:chPref val="7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B770837B-737B-4D35-B636-C1C3ABFB7E14}" type="pres">
      <dgm:prSet presAssocID="{FE44D8FB-AF10-4D2E-BF56-6F3F0A49F2DA}" presName="Name56" presStyleLbl="parChTrans1D2" presStyleIdx="0" presStyleCnt="3"/>
      <dgm:spPr/>
      <dgm:t>
        <a:bodyPr/>
        <a:lstStyle/>
        <a:p>
          <a:endParaRPr lang="en-US"/>
        </a:p>
      </dgm:t>
    </dgm:pt>
    <dgm:pt modelId="{B9654B1E-F934-4110-AABB-5454EBF8352F}" type="pres">
      <dgm:prSet presAssocID="{7CBFD5C9-A7A2-472E-93A5-8D49B9668844}" presName="text0" presStyleLbl="node1" presStyleIdx="1" presStyleCnt="4" custScaleX="285336" custScaleY="10843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AC31362-38B9-4B20-9F99-116DDF8D257F}" type="pres">
      <dgm:prSet presAssocID="{BF83B356-7DB5-46A7-868F-1C238292B45A}" presName="Name56" presStyleLbl="parChTrans1D2" presStyleIdx="1" presStyleCnt="3"/>
      <dgm:spPr/>
      <dgm:t>
        <a:bodyPr/>
        <a:lstStyle/>
        <a:p>
          <a:endParaRPr lang="en-US"/>
        </a:p>
      </dgm:t>
    </dgm:pt>
    <dgm:pt modelId="{68D278DF-AD8E-46EE-BE2D-381FD64FC619}" type="pres">
      <dgm:prSet presAssocID="{3867D586-F4CE-45DF-87F8-BA2AC5446052}" presName="text0" presStyleLbl="node1" presStyleIdx="2" presStyleCnt="4" custScaleX="249241" custScaleY="111054" custRadScaleRad="99400" custRadScaleInc="1003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0BF95DD-7B7E-42D9-A3D9-5F0ECC6E5941}" type="pres">
      <dgm:prSet presAssocID="{87359B49-74F0-4F72-AA07-E44F6302B0CD}" presName="Name56" presStyleLbl="parChTrans1D2" presStyleIdx="2" presStyleCnt="3"/>
      <dgm:spPr/>
      <dgm:t>
        <a:bodyPr/>
        <a:lstStyle/>
        <a:p>
          <a:endParaRPr lang="en-US"/>
        </a:p>
      </dgm:t>
    </dgm:pt>
    <dgm:pt modelId="{C6612323-6BF0-4381-A194-A4EDED54314F}" type="pres">
      <dgm:prSet presAssocID="{7B6D7661-1DC1-4DB0-9E59-9949A25FD84B}" presName="text0" presStyleLbl="node1" presStyleIdx="3" presStyleCnt="4" custScaleX="253472" custRadScaleRad="114459" custRadScaleInc="559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2306CA13-A158-4C26-82FF-6DB1557FF477}" srcId="{55AAED8E-D00F-42D5-B794-B71C1296109D}" destId="{B2BF0C12-384C-448D-8766-15A069BD34AB}" srcOrd="0" destOrd="0" parTransId="{FBE4A4BE-4CC9-460B-88D5-4D52C9F2308C}" sibTransId="{3F30BE89-9FE2-49A9-BF69-24668800C955}"/>
    <dgm:cxn modelId="{3E0141A7-80DD-47B8-924B-7879DBC8C5C5}" type="presOf" srcId="{B2BF0C12-384C-448D-8766-15A069BD34AB}" destId="{E91C5348-2E43-40EB-9DE7-E3CAB3CDC093}" srcOrd="0" destOrd="0" presId="urn:microsoft.com/office/officeart/2008/layout/RadialCluster"/>
    <dgm:cxn modelId="{F0C3FCAF-FDD0-43C5-9D93-7EC5D3B151BF}" type="presOf" srcId="{7CBFD5C9-A7A2-472E-93A5-8D49B9668844}" destId="{B9654B1E-F934-4110-AABB-5454EBF8352F}" srcOrd="0" destOrd="0" presId="urn:microsoft.com/office/officeart/2008/layout/RadialCluster"/>
    <dgm:cxn modelId="{BB0EDC04-DF8C-45D8-A17C-FFBE8953275F}" type="presOf" srcId="{FE44D8FB-AF10-4D2E-BF56-6F3F0A49F2DA}" destId="{B770837B-737B-4D35-B636-C1C3ABFB7E14}" srcOrd="0" destOrd="0" presId="urn:microsoft.com/office/officeart/2008/layout/RadialCluster"/>
    <dgm:cxn modelId="{130DA9CE-898E-4E0E-B2E2-5EDE19751C4B}" srcId="{B2BF0C12-384C-448D-8766-15A069BD34AB}" destId="{7CBFD5C9-A7A2-472E-93A5-8D49B9668844}" srcOrd="0" destOrd="0" parTransId="{FE44D8FB-AF10-4D2E-BF56-6F3F0A49F2DA}" sibTransId="{AD7F41B8-A9A3-4A30-8A9C-E2EB56B4BF11}"/>
    <dgm:cxn modelId="{3B9AFCD3-E59E-4589-A5DB-C7C12210373A}" type="presOf" srcId="{55AAED8E-D00F-42D5-B794-B71C1296109D}" destId="{2C4FEA56-2864-4FA0-9BA2-300B03FE0CAC}" srcOrd="0" destOrd="0" presId="urn:microsoft.com/office/officeart/2008/layout/RadialCluster"/>
    <dgm:cxn modelId="{FA5A03E7-A167-47E7-AEED-4C97279F6303}" type="presOf" srcId="{3867D586-F4CE-45DF-87F8-BA2AC5446052}" destId="{68D278DF-AD8E-46EE-BE2D-381FD64FC619}" srcOrd="0" destOrd="0" presId="urn:microsoft.com/office/officeart/2008/layout/RadialCluster"/>
    <dgm:cxn modelId="{82CCD11C-C497-42CD-8F4F-AFD9BAB4E6A1}" type="presOf" srcId="{BF83B356-7DB5-46A7-868F-1C238292B45A}" destId="{BAC31362-38B9-4B20-9F99-116DDF8D257F}" srcOrd="0" destOrd="0" presId="urn:microsoft.com/office/officeart/2008/layout/RadialCluster"/>
    <dgm:cxn modelId="{55885A5B-E732-4DC1-ADE2-6C622503F9B6}" srcId="{B2BF0C12-384C-448D-8766-15A069BD34AB}" destId="{7B6D7661-1DC1-4DB0-9E59-9949A25FD84B}" srcOrd="2" destOrd="0" parTransId="{87359B49-74F0-4F72-AA07-E44F6302B0CD}" sibTransId="{03C0D378-B1BB-449A-8E75-560250B2FDCD}"/>
    <dgm:cxn modelId="{50F6DF88-AE00-41BD-8229-D082A355BA33}" type="presOf" srcId="{87359B49-74F0-4F72-AA07-E44F6302B0CD}" destId="{00BF95DD-7B7E-42D9-A3D9-5F0ECC6E5941}" srcOrd="0" destOrd="0" presId="urn:microsoft.com/office/officeart/2008/layout/RadialCluster"/>
    <dgm:cxn modelId="{9B323CE7-932A-4FA9-807A-7F32B1C72EFC}" type="presOf" srcId="{7B6D7661-1DC1-4DB0-9E59-9949A25FD84B}" destId="{C6612323-6BF0-4381-A194-A4EDED54314F}" srcOrd="0" destOrd="0" presId="urn:microsoft.com/office/officeart/2008/layout/RadialCluster"/>
    <dgm:cxn modelId="{CE304F18-FAB5-4128-9460-B2C56F9B41BD}" srcId="{B2BF0C12-384C-448D-8766-15A069BD34AB}" destId="{3867D586-F4CE-45DF-87F8-BA2AC5446052}" srcOrd="1" destOrd="0" parTransId="{BF83B356-7DB5-46A7-868F-1C238292B45A}" sibTransId="{28275266-A47A-4BA8-B20F-759460BC341F}"/>
    <dgm:cxn modelId="{855BC740-5BC7-437A-A4BD-9DCB7529D89D}" type="presParOf" srcId="{2C4FEA56-2864-4FA0-9BA2-300B03FE0CAC}" destId="{B4C14D1E-C892-4BE8-804C-5A4274AF2D44}" srcOrd="0" destOrd="0" presId="urn:microsoft.com/office/officeart/2008/layout/RadialCluster"/>
    <dgm:cxn modelId="{D6F1BD02-E35A-4002-9372-449761FAF6B1}" type="presParOf" srcId="{B4C14D1E-C892-4BE8-804C-5A4274AF2D44}" destId="{E91C5348-2E43-40EB-9DE7-E3CAB3CDC093}" srcOrd="0" destOrd="0" presId="urn:microsoft.com/office/officeart/2008/layout/RadialCluster"/>
    <dgm:cxn modelId="{985D69B2-D49A-40AD-B088-BAC54AB7C4C4}" type="presParOf" srcId="{B4C14D1E-C892-4BE8-804C-5A4274AF2D44}" destId="{B770837B-737B-4D35-B636-C1C3ABFB7E14}" srcOrd="1" destOrd="0" presId="urn:microsoft.com/office/officeart/2008/layout/RadialCluster"/>
    <dgm:cxn modelId="{769BC5A6-BA9A-4B3F-9DF0-57FA1B1C6EE9}" type="presParOf" srcId="{B4C14D1E-C892-4BE8-804C-5A4274AF2D44}" destId="{B9654B1E-F934-4110-AABB-5454EBF8352F}" srcOrd="2" destOrd="0" presId="urn:microsoft.com/office/officeart/2008/layout/RadialCluster"/>
    <dgm:cxn modelId="{23553225-5792-4ABA-B599-B22D01CD7E27}" type="presParOf" srcId="{B4C14D1E-C892-4BE8-804C-5A4274AF2D44}" destId="{BAC31362-38B9-4B20-9F99-116DDF8D257F}" srcOrd="3" destOrd="0" presId="urn:microsoft.com/office/officeart/2008/layout/RadialCluster"/>
    <dgm:cxn modelId="{DD587237-683B-4E95-ACE7-9E14373815A6}" type="presParOf" srcId="{B4C14D1E-C892-4BE8-804C-5A4274AF2D44}" destId="{68D278DF-AD8E-46EE-BE2D-381FD64FC619}" srcOrd="4" destOrd="0" presId="urn:microsoft.com/office/officeart/2008/layout/RadialCluster"/>
    <dgm:cxn modelId="{FE698815-C12D-480C-81F1-0CCBB1A60EBD}" type="presParOf" srcId="{B4C14D1E-C892-4BE8-804C-5A4274AF2D44}" destId="{00BF95DD-7B7E-42D9-A3D9-5F0ECC6E5941}" srcOrd="5" destOrd="0" presId="urn:microsoft.com/office/officeart/2008/layout/RadialCluster"/>
    <dgm:cxn modelId="{FFE90EF9-899A-470C-B388-365B710D8BBA}" type="presParOf" srcId="{B4C14D1E-C892-4BE8-804C-5A4274AF2D44}" destId="{C6612323-6BF0-4381-A194-A4EDED54314F}" srcOrd="6" destOrd="0" presId="urn:microsoft.com/office/officeart/2008/layout/RadialCluster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1C5348-2E43-40EB-9DE7-E3CAB3CDC093}">
      <dsp:nvSpPr>
        <dsp:cNvPr id="0" name=""/>
        <dsp:cNvSpPr/>
      </dsp:nvSpPr>
      <dsp:spPr>
        <a:xfrm>
          <a:off x="2924716" y="2819395"/>
          <a:ext cx="3247482" cy="188696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76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সমযোজী যৌগের বৈশিষ্ট্য </a:t>
          </a:r>
          <a:endParaRPr lang="en-US" sz="44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3400299" y="3095734"/>
        <a:ext cx="2296316" cy="1334286"/>
      </dsp:txXfrm>
    </dsp:sp>
    <dsp:sp modelId="{B770837B-737B-4D35-B636-C1C3ABFB7E14}">
      <dsp:nvSpPr>
        <dsp:cNvPr id="0" name=""/>
        <dsp:cNvSpPr/>
      </dsp:nvSpPr>
      <dsp:spPr>
        <a:xfrm rot="16248291">
          <a:off x="4057382" y="2307931"/>
          <a:ext cx="102302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3029" y="0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654B1E-F934-4110-AABB-5454EBF8352F}">
      <dsp:nvSpPr>
        <dsp:cNvPr id="0" name=""/>
        <dsp:cNvSpPr/>
      </dsp:nvSpPr>
      <dsp:spPr>
        <a:xfrm>
          <a:off x="2619962" y="301790"/>
          <a:ext cx="3933236" cy="1494675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সাধারণত এরা নিম্ন গলনাংক ও স্ফূটনাংক বিশিষ্ট হয়।</a:t>
          </a:r>
          <a:endParaRPr lang="en-US" sz="32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692926" y="374754"/>
        <a:ext cx="3787308" cy="1348747"/>
      </dsp:txXfrm>
    </dsp:sp>
    <dsp:sp modelId="{BAC31362-38B9-4B20-9F99-116DDF8D257F}">
      <dsp:nvSpPr>
        <dsp:cNvPr id="0" name=""/>
        <dsp:cNvSpPr/>
      </dsp:nvSpPr>
      <dsp:spPr>
        <a:xfrm rot="2499572">
          <a:off x="5497400" y="4999442"/>
          <a:ext cx="88184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81845" y="0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D278DF-AD8E-46EE-BE2D-381FD64FC619}">
      <dsp:nvSpPr>
        <dsp:cNvPr id="0" name=""/>
        <dsp:cNvSpPr/>
      </dsp:nvSpPr>
      <dsp:spPr>
        <a:xfrm>
          <a:off x="5410205" y="5292525"/>
          <a:ext cx="3435682" cy="1530832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এরা বিদ্যুৎ পরিবহন করে না। </a:t>
          </a:r>
          <a:endParaRPr lang="en-US" sz="40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484934" y="5367254"/>
        <a:ext cx="3286224" cy="1381374"/>
      </dsp:txXfrm>
    </dsp:sp>
    <dsp:sp modelId="{00BF95DD-7B7E-42D9-A3D9-5F0ECC6E5941}">
      <dsp:nvSpPr>
        <dsp:cNvPr id="0" name=""/>
        <dsp:cNvSpPr/>
      </dsp:nvSpPr>
      <dsp:spPr>
        <a:xfrm rot="8612467">
          <a:off x="2607853" y="4924933"/>
          <a:ext cx="73563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5632" y="0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612323-6BF0-4381-A194-A4EDED54314F}">
      <dsp:nvSpPr>
        <dsp:cNvPr id="0" name=""/>
        <dsp:cNvSpPr/>
      </dsp:nvSpPr>
      <dsp:spPr>
        <a:xfrm>
          <a:off x="0" y="5143507"/>
          <a:ext cx="3494005" cy="137845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সাধারণত এরা পানিতে দ্রবীভূত হয়না।</a:t>
          </a:r>
          <a:endParaRPr lang="en-US" sz="36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67291" y="5210798"/>
        <a:ext cx="3359423" cy="1243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8692" y="381000"/>
            <a:ext cx="6096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 err="1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58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27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439391" y="623455"/>
            <a:ext cx="2504209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একক </a:t>
            </a:r>
            <a:r>
              <a:rPr lang="bn-BD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 </a:t>
            </a:r>
            <a:endParaRPr lang="en-US" sz="4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364" y="2514600"/>
            <a:ext cx="7467600" cy="15696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অ্যামোনিয়া(</a:t>
            </a:r>
            <a:r>
              <a:rPr lang="en-US" sz="4800" b="1" dirty="0" smtClean="0">
                <a:cs typeface="NikoshBAN" pitchFamily="2" charset="0"/>
              </a:rPr>
              <a:t>NH</a:t>
            </a:r>
            <a:r>
              <a:rPr lang="en-US" sz="4800" b="1" baseline="-25000" dirty="0" smtClean="0">
                <a:cs typeface="NikoshBAN" pitchFamily="2" charset="0"/>
              </a:rPr>
              <a:t>3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) ও হাইড্রোক্লোরিক এসিডে(</a:t>
            </a:r>
            <a:r>
              <a:rPr lang="en-US" sz="4800" b="1" dirty="0" err="1" smtClean="0">
                <a:cs typeface="NikoshBAN" pitchFamily="2" charset="0"/>
              </a:rPr>
              <a:t>HCl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) কোন কোন বন্ধন রয়েছে?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4800600"/>
            <a:ext cx="6629400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উভয়ের মধ্যেই সমযোজী বন্ধন রয়েছে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53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96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Oval 2"/>
          <p:cNvSpPr/>
          <p:nvPr/>
        </p:nvSpPr>
        <p:spPr>
          <a:xfrm>
            <a:off x="3733800" y="2403764"/>
            <a:ext cx="1149926" cy="10668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326823" y="2043545"/>
            <a:ext cx="1963880" cy="1787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35581" y="2289464"/>
            <a:ext cx="211282" cy="228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294908" y="3276600"/>
            <a:ext cx="211282" cy="228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85062" y="2957946"/>
            <a:ext cx="211282" cy="228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49436" y="3673187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305299" y="1977734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21182" y="2663534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166504" y="2471304"/>
            <a:ext cx="1265960" cy="1201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617766" y="969814"/>
            <a:ext cx="1265960" cy="1201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185062" y="2403764"/>
            <a:ext cx="1265960" cy="1201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833379" y="3716482"/>
            <a:ext cx="1265960" cy="1201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281795" y="3093028"/>
            <a:ext cx="211282" cy="228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471555" y="3666260"/>
            <a:ext cx="211282" cy="228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185062" y="2663534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948543" y="1977734"/>
            <a:ext cx="211282" cy="228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982190" y="207818"/>
            <a:ext cx="3468832" cy="584775"/>
          </a:xfrm>
          <a:prstGeom prst="rect">
            <a:avLst/>
          </a:prstGeom>
          <a:solidFill>
            <a:srgbClr val="FF33CC"/>
          </a:solidFill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মিথেন(</a:t>
            </a:r>
            <a:r>
              <a:rPr lang="en-US" sz="3200" b="1" dirty="0" smtClean="0">
                <a:cs typeface="NikoshBAN" pitchFamily="2" charset="0"/>
              </a:rPr>
              <a:t>CH</a:t>
            </a:r>
            <a:r>
              <a:rPr lang="en-US" sz="3200" b="1" baseline="-25000" dirty="0" smtClean="0">
                <a:cs typeface="NikoshBAN" pitchFamily="2" charset="0"/>
              </a:rPr>
              <a:t>4</a:t>
            </a:r>
            <a:r>
              <a:rPr lang="en-US" sz="3200" b="1" dirty="0" smtClean="0">
                <a:cs typeface="NikoshBAN" pitchFamily="2" charset="0"/>
              </a:rPr>
              <a:t>)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অনুর গঠন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7176653" y="1570755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114307" y="2078183"/>
            <a:ext cx="211282" cy="228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391400" y="145422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হাইড্রোজেন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1400" y="1981195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কার্বন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57301" y="5029200"/>
            <a:ext cx="6428507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মিথেন এ বন্ধন-জোড় ইলেকট্রন সংখ্যা  ৪টি কিন্তু মুক্ত-জোড় ইলেকট্রন নাই।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6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0782"/>
            <a:ext cx="9144000" cy="693420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60021" y="1219200"/>
            <a:ext cx="4152900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নিচের চিত্রটি ভালকরে লক্ষ্য কর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810000" y="2400300"/>
            <a:ext cx="1149926" cy="1066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403023" y="2040081"/>
            <a:ext cx="1963880" cy="1787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279322" y="2292927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049980" y="2195944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300846" y="2528454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160815" y="2476500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482686" y="2247900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403023" y="3226376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185059" y="3238500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711286" y="3525981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550967" y="3226376"/>
            <a:ext cx="1265960" cy="1201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952999" y="3238500"/>
            <a:ext cx="1265960" cy="1201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336471" y="3297381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46070" y="3454976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04800" y="2133600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858000" y="2098961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85800" y="2013553"/>
            <a:ext cx="1295400" cy="469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হাইড্রোজেন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39000" y="1962879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অক্সিজেন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82686" y="228600"/>
            <a:ext cx="1939637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23553" y="4724400"/>
            <a:ext cx="5815447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O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এর অনুতে কয়টি মুক্ত-জোড় ইলেকট্রন আছে?</a:t>
            </a:r>
            <a:endParaRPr lang="en-US" sz="2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3770166" y="5714999"/>
            <a:ext cx="1122220" cy="830997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দুইটি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5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4324380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531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562100" y="228600"/>
            <a:ext cx="6019800" cy="1447800"/>
          </a:xfrm>
          <a:prstGeom prst="ellipse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9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2209800"/>
            <a:ext cx="8229600" cy="4038600"/>
          </a:xfrm>
          <a:prstGeom prst="roundRect">
            <a:avLst/>
          </a:prstGeom>
          <a:pattFill prst="shingle">
            <a:fgClr>
              <a:srgbClr val="FF33CC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সমযোজী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২।সমযোজী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গঠনের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শর্ত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সমযোজী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2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ouble Wave 2"/>
          <p:cNvSpPr/>
          <p:nvPr/>
        </p:nvSpPr>
        <p:spPr>
          <a:xfrm>
            <a:off x="1960418" y="162791"/>
            <a:ext cx="4724400" cy="1600200"/>
          </a:xfrm>
          <a:prstGeom prst="double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7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</a:p>
        </p:txBody>
      </p:sp>
      <p:sp>
        <p:nvSpPr>
          <p:cNvPr id="4" name="Bevel 3"/>
          <p:cNvSpPr/>
          <p:nvPr/>
        </p:nvSpPr>
        <p:spPr>
          <a:xfrm>
            <a:off x="477982" y="1981200"/>
            <a:ext cx="8458200" cy="4724400"/>
          </a:xfrm>
          <a:prstGeom prst="beve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অক্সিজেনের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যুক্তিসহকারে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30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3796145"/>
            <a:ext cx="6400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64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4636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own Arrow Callout 2"/>
          <p:cNvSpPr/>
          <p:nvPr/>
        </p:nvSpPr>
        <p:spPr>
          <a:xfrm>
            <a:off x="1219200" y="304800"/>
            <a:ext cx="5181600" cy="1295400"/>
          </a:xfrm>
          <a:prstGeom prst="downArrowCallout">
            <a:avLst>
              <a:gd name="adj1" fmla="val 17914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48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শিক্ষক পরিচিতি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37" y="2667000"/>
            <a:ext cx="8880763" cy="397031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		      :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রিংকু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চক্রবর্তী</a:t>
            </a:r>
            <a:endParaRPr lang="en-US" sz="3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   :49-এ-২২</a:t>
            </a:r>
          </a:p>
          <a:p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পদবী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	      :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600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প্রতিষ্ঠানের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: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কুশিয়ারা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                 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ফেঞ্চুগঞ্জ,সিলেট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	      : ০১৭২৮০৩৪৮৪৮</a:t>
            </a:r>
          </a:p>
          <a:p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ইমেইলঃ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	      : ringkuro@gmail.com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4312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8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own Arrow Callout 2"/>
          <p:cNvSpPr/>
          <p:nvPr/>
        </p:nvSpPr>
        <p:spPr>
          <a:xfrm>
            <a:off x="2438400" y="152400"/>
            <a:ext cx="4648200" cy="1447800"/>
          </a:xfrm>
          <a:prstGeom prst="downArrowCallout">
            <a:avLst>
              <a:gd name="adj1" fmla="val 25000"/>
              <a:gd name="adj2" fmla="val 24043"/>
              <a:gd name="adj3" fmla="val 25000"/>
              <a:gd name="adj4" fmla="val 6757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7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</p:txBody>
      </p:sp>
      <p:sp>
        <p:nvSpPr>
          <p:cNvPr id="5" name="Up Ribbon 4"/>
          <p:cNvSpPr/>
          <p:nvPr/>
        </p:nvSpPr>
        <p:spPr>
          <a:xfrm>
            <a:off x="0" y="1620982"/>
            <a:ext cx="9144000" cy="5257800"/>
          </a:xfrm>
          <a:prstGeom prst="ribbon2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as-IN" sz="32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3200" b="1" dirty="0" err="1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দশম</a:t>
            </a:r>
            <a:endParaRPr lang="as-IN" sz="32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		    </a:t>
            </a:r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3200" b="1" dirty="0" err="1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endParaRPr lang="as-IN" sz="32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as-IN" sz="32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অধ্যায়ের </a:t>
            </a:r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:রাসায়নিক</a:t>
            </a:r>
            <a:r>
              <a:rPr lang="en-US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endParaRPr lang="en-US" sz="3200" b="1" dirty="0" smtClean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as-IN" sz="32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as-IN" sz="32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৪৫ মিনিট</a:t>
            </a:r>
          </a:p>
          <a:p>
            <a:r>
              <a:rPr lang="as-IN" sz="32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শিক্ষার্থী </a:t>
            </a:r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৩১</a:t>
            </a:r>
            <a:r>
              <a:rPr lang="as-IN" sz="32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জন</a:t>
            </a:r>
            <a:endParaRPr lang="as-IN" sz="32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8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441324"/>
            <a:ext cx="3505201" cy="3140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505968"/>
            <a:ext cx="3657600" cy="29992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3962400"/>
            <a:ext cx="3657601" cy="25908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953000" y="4301836"/>
            <a:ext cx="3809999" cy="193899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            O</a:t>
            </a: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H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           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H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5936672" y="4880264"/>
            <a:ext cx="685801" cy="685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148945" y="4866410"/>
            <a:ext cx="609600" cy="685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36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346500"/>
            <a:ext cx="3505200" cy="1015663"/>
          </a:xfrm>
          <a:prstGeom prst="rect">
            <a:avLst/>
          </a:prstGeom>
          <a:pattFill prst="lgConfetti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28600" y="1752600"/>
            <a:ext cx="8763000" cy="4953000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76300" y="2904712"/>
            <a:ext cx="8115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সমযোজী</a:t>
            </a:r>
            <a:r>
              <a:rPr lang="en-US" sz="13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3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13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3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4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21527" y="0"/>
            <a:ext cx="373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9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9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0690" y="1546047"/>
            <a:ext cx="3955473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--- 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0315" y="3283934"/>
            <a:ext cx="774336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সমযোজী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as-IN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সমযোজী বন্ধন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গঠনের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পারবে।</a:t>
            </a:r>
            <a:endParaRPr lang="en-US" sz="32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সমযোজী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গঠনের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অনুতে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মুক্ত-জোড়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বন্ধন-জোড়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সমযোজী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as-IN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9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7717"/>
            <a:ext cx="9256568" cy="6998274"/>
          </a:xfrm>
          <a:prstGeom prst="rect">
            <a:avLst/>
          </a:prstGeom>
          <a:pattFill prst="dashVert">
            <a:fgClr>
              <a:schemeClr val="accent1"/>
            </a:fgClr>
            <a:bgClr>
              <a:srgbClr val="92D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39041" y="895347"/>
            <a:ext cx="1265960" cy="1201883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55073" y="928254"/>
            <a:ext cx="284018" cy="284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29001" y="904009"/>
            <a:ext cx="1149926" cy="10668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898323" y="789709"/>
            <a:ext cx="211282" cy="2286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875810" y="1856509"/>
            <a:ext cx="211282" cy="2286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852551" y="1361209"/>
            <a:ext cx="211282" cy="2286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893870" y="1267689"/>
            <a:ext cx="211282" cy="2286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898323" y="467590"/>
            <a:ext cx="211282" cy="2286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898323" y="2199408"/>
            <a:ext cx="211282" cy="2286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25485" y="581890"/>
            <a:ext cx="1963880" cy="1787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840682" y="1078921"/>
            <a:ext cx="914400" cy="914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Cl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477000" y="768927"/>
            <a:ext cx="1676400" cy="153438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172200" y="401780"/>
            <a:ext cx="2286000" cy="21890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192241" y="1018309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439892" y="2189016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228610" y="1828800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371359" y="1603664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371359" y="1295398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074478" y="2192480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8047759" y="1627909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8047759" y="1295398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7017328" y="706582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7334251" y="678872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025988" y="287480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334251" y="287480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66559" y="1603664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068291" y="1246909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074478" y="2476499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403523" y="2476499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8352559" y="1399309"/>
            <a:ext cx="211282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33400" y="3454974"/>
            <a:ext cx="1963880" cy="1787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940377" y="3815192"/>
            <a:ext cx="1149926" cy="1066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1409699" y="4767692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404506" y="3744184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219200" y="3340674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515340" y="3340674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1452996" y="5127911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2391639" y="4277582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427759" y="4078426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427759" y="4397082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3478358" y="3882729"/>
            <a:ext cx="1149926" cy="1066800"/>
          </a:xfrm>
          <a:prstGeom prst="ellipse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</a:p>
        </p:txBody>
      </p:sp>
      <p:sp>
        <p:nvSpPr>
          <p:cNvPr id="48" name="Oval 47"/>
          <p:cNvSpPr/>
          <p:nvPr/>
        </p:nvSpPr>
        <p:spPr>
          <a:xfrm>
            <a:off x="3099953" y="3503463"/>
            <a:ext cx="1963880" cy="1787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023012" y="3744184"/>
            <a:ext cx="211282" cy="228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966850" y="4270648"/>
            <a:ext cx="211282" cy="228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196195" y="5176400"/>
            <a:ext cx="211282" cy="228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3889662" y="5176400"/>
            <a:ext cx="211282" cy="228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003964" y="4816182"/>
            <a:ext cx="211282" cy="228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3025486" y="4234292"/>
            <a:ext cx="211282" cy="228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981449" y="3340674"/>
            <a:ext cx="211282" cy="228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642014" y="5715000"/>
            <a:ext cx="1873825" cy="1015663"/>
          </a:xfrm>
          <a:prstGeom prst="rect">
            <a:avLst/>
          </a:prstGeom>
          <a:pattFill prst="smGrid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অধাতু</a:t>
            </a:r>
            <a:r>
              <a:rPr lang="en-US" sz="6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6620742" y="3894863"/>
            <a:ext cx="1149926" cy="1066800"/>
          </a:xfrm>
          <a:prstGeom prst="ellipse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F</a:t>
            </a:r>
          </a:p>
        </p:txBody>
      </p:sp>
      <p:sp>
        <p:nvSpPr>
          <p:cNvPr id="67" name="Oval 66"/>
          <p:cNvSpPr/>
          <p:nvPr/>
        </p:nvSpPr>
        <p:spPr>
          <a:xfrm>
            <a:off x="6203373" y="3526847"/>
            <a:ext cx="1963880" cy="18357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069283" y="3804794"/>
            <a:ext cx="211282" cy="228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911687" y="3454974"/>
            <a:ext cx="211282" cy="228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7275370" y="3449775"/>
            <a:ext cx="211282" cy="228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8039100" y="4234292"/>
            <a:ext cx="211282" cy="228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8039100" y="4653392"/>
            <a:ext cx="211282" cy="228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7306542" y="5164266"/>
            <a:ext cx="211282" cy="228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974031" y="5164250"/>
            <a:ext cx="211282" cy="228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6066559" y="4307026"/>
            <a:ext cx="211282" cy="228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7079672" y="4816182"/>
            <a:ext cx="211282" cy="228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43746" y="27717"/>
            <a:ext cx="1641762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পাঠ  উপস্থাপনা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39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7709" y="-41600"/>
            <a:ext cx="9182098" cy="689959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639041" y="685801"/>
            <a:ext cx="1265960" cy="12191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704975" y="929251"/>
            <a:ext cx="284018" cy="28401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us 4"/>
          <p:cNvSpPr/>
          <p:nvPr/>
        </p:nvSpPr>
        <p:spPr>
          <a:xfrm>
            <a:off x="2064327" y="1008053"/>
            <a:ext cx="457200" cy="592010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667000" y="685801"/>
            <a:ext cx="1265960" cy="12018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667000" y="1496288"/>
            <a:ext cx="284018" cy="28401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191000" y="1160451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283780" y="703117"/>
            <a:ext cx="1265960" cy="1201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407731" y="685801"/>
            <a:ext cx="1265960" cy="11724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300359" y="876566"/>
            <a:ext cx="284018" cy="28401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303827" y="1329748"/>
            <a:ext cx="284018" cy="28401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0500" y="2045648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১টি হাইড্রোজেন পরমানু+১টি হাইড্রোজেন পরমানূ           ১টি হাইড্রোজেন অনু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5747978" y="2230582"/>
            <a:ext cx="694390" cy="15335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97058" y="3820384"/>
            <a:ext cx="1149926" cy="1066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90081" y="3460166"/>
            <a:ext cx="1963880" cy="1787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743200" y="3470563"/>
            <a:ext cx="1963880" cy="1787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80764" y="3477462"/>
            <a:ext cx="1963880" cy="1787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150177" y="3820384"/>
            <a:ext cx="1149926" cy="1066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787741" y="3855006"/>
            <a:ext cx="1149926" cy="1066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416519" y="3816913"/>
            <a:ext cx="1149926" cy="1066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7009542" y="3477462"/>
            <a:ext cx="1963880" cy="1787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060739" y="3363162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45475" y="4076613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637559" y="4086998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84440" y="4426500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361218" y="3387401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124943" y="4426500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1149936" y="3740706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166380" y="4769413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619499" y="3706084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645475" y="4786710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257063" y="3799475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610098" y="4274106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801349" y="3387401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510402" y="3387401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637559" y="4398770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124943" y="4097362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257063" y="4786703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601439" y="3989855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106399" y="3387401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407731" y="3373540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292443" y="4069625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297647" y="4398770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042447" y="3706084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042447" y="3913775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08266" y="4748563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7073627" y="4523434"/>
            <a:ext cx="211282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673691" y="3387401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955996" y="3387401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8847859" y="4045506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8867781" y="4325962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7902295" y="3761255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7955996" y="4752034"/>
            <a:ext cx="211282" cy="228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145475" y="5486400"/>
            <a:ext cx="8888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১টি অক্সিজেন পরমানু+১টি অক্সিজেন পরমানু          ১টি অক্সিজেন অনু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8" name="Right Arrow 67"/>
          <p:cNvSpPr/>
          <p:nvPr/>
        </p:nvSpPr>
        <p:spPr>
          <a:xfrm>
            <a:off x="4864680" y="4021028"/>
            <a:ext cx="432967" cy="542737"/>
          </a:xfrm>
          <a:prstGeom prst="rightArrow">
            <a:avLst>
              <a:gd name="adj1" fmla="val 50000"/>
              <a:gd name="adj2" fmla="val 4318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Plus 68"/>
          <p:cNvSpPr/>
          <p:nvPr/>
        </p:nvSpPr>
        <p:spPr>
          <a:xfrm>
            <a:off x="2286000" y="4135581"/>
            <a:ext cx="457200" cy="45720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ight Arrow 69"/>
          <p:cNvSpPr/>
          <p:nvPr/>
        </p:nvSpPr>
        <p:spPr>
          <a:xfrm>
            <a:off x="6002461" y="5666250"/>
            <a:ext cx="547279" cy="22507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2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7" grpId="0"/>
      <p:bldP spid="7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52400" y="0"/>
            <a:ext cx="9296400" cy="73914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533400"/>
            <a:ext cx="3733800" cy="24384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199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115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endParaRPr lang="en-US" sz="115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00600" y="533400"/>
            <a:ext cx="3886200" cy="243840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r>
              <a:rPr lang="en-US" sz="13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115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endParaRPr lang="en-US" sz="115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3352800"/>
            <a:ext cx="8458200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দুটি অধাতব পরমানু সর্বশেষ শক্তিস্তরে নিকটতম নিষ্ক্রিয় গ্যাসের ইলেকট্রন বিন্যাস লাভের জন্য ইলেকট্রন শেয়ারের মাধ্যমে যে বন্ধন গঠন  করে,তাকে সমযোজী বন্ধন বলে।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2900" y="5151060"/>
            <a:ext cx="6858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শর্ত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857220"/>
            <a:ext cx="7620000" cy="769441"/>
          </a:xfrm>
          <a:prstGeom prst="rect">
            <a:avLst/>
          </a:prstGeom>
          <a:solidFill>
            <a:srgbClr val="FF33CC"/>
          </a:solidFill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১। সাধারণত দুটি অধাতব পরমানু হতে হবে।</a:t>
            </a:r>
          </a:p>
        </p:txBody>
      </p:sp>
    </p:spTree>
    <p:extLst>
      <p:ext uri="{BB962C8B-B14F-4D97-AF65-F5344CB8AC3E}">
        <p14:creationId xmlns:p14="http://schemas.microsoft.com/office/powerpoint/2010/main" val="356481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" grpId="0" animBg="1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267</Words>
  <Application>Microsoft Office PowerPoint</Application>
  <PresentationFormat>On-screen Show (4:3)</PresentationFormat>
  <Paragraphs>81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20</cp:revision>
  <dcterms:created xsi:type="dcterms:W3CDTF">2006-08-16T00:00:00Z</dcterms:created>
  <dcterms:modified xsi:type="dcterms:W3CDTF">2019-04-27T15:57:29Z</dcterms:modified>
</cp:coreProperties>
</file>