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59" r:id="rId4"/>
    <p:sldId id="279" r:id="rId5"/>
    <p:sldId id="260" r:id="rId6"/>
    <p:sldId id="263" r:id="rId7"/>
    <p:sldId id="261" r:id="rId8"/>
    <p:sldId id="262" r:id="rId9"/>
    <p:sldId id="264" r:id="rId10"/>
    <p:sldId id="280" r:id="rId11"/>
    <p:sldId id="277" r:id="rId12"/>
    <p:sldId id="274" r:id="rId13"/>
    <p:sldId id="265" r:id="rId14"/>
    <p:sldId id="266" r:id="rId15"/>
    <p:sldId id="268" r:id="rId16"/>
    <p:sldId id="270" r:id="rId17"/>
    <p:sldId id="267" r:id="rId18"/>
    <p:sldId id="269" r:id="rId19"/>
    <p:sldId id="271" r:id="rId20"/>
    <p:sldId id="278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A7600-5436-4ACC-B655-BFD99F2605E3}" type="datetimeFigureOut">
              <a:rPr lang="en-US" smtClean="0"/>
              <a:t>4/6/2020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1132AE-17D7-4A98-BFB5-83B20F6ADEE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++++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1132AE-17D7-4A98-BFB5-83B20F6ADEE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0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9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28600" y="0"/>
            <a:ext cx="8610600" cy="1524000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শুভ</a:t>
            </a:r>
            <a:r>
              <a:rPr lang="en-US" sz="4800" dirty="0" smtClean="0"/>
              <a:t> </a:t>
            </a:r>
            <a:r>
              <a:rPr lang="en-US" sz="4800" dirty="0" err="1" smtClean="0"/>
              <a:t>সকাল</a:t>
            </a:r>
            <a:r>
              <a:rPr lang="en-US" sz="4800" dirty="0" smtClean="0"/>
              <a:t> </a:t>
            </a:r>
            <a:r>
              <a:rPr lang="en-US" sz="4800" dirty="0" err="1" smtClean="0"/>
              <a:t>বন্ধুরা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5" name="Picture 4" descr="1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8800" y="1447800"/>
            <a:ext cx="5410200" cy="5410200"/>
          </a:xfrm>
          <a:prstGeom prst="rect">
            <a:avLst/>
          </a:prstGeom>
        </p:spPr>
      </p:pic>
    </p:spTree>
  </p:cSld>
  <p:clrMapOvr>
    <a:masterClrMapping/>
  </p:clrMapOvr>
  <p:transition spd="slow" advTm="13000">
    <p:wedge/>
    <p:sndAc>
      <p:stSnd>
        <p:snd r:embed="rId3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  <a:gs pos="100000">
              <a:srgbClr val="8C3D91"/>
            </a:gs>
          </a:gsLst>
          <a:lin ang="21594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52400"/>
            <a:ext cx="4648200" cy="6507480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  <p:sndAc>
      <p:stSnd>
        <p:snd r:embed="rId2" name="push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1078" y="4350634"/>
            <a:ext cx="4164534" cy="2507366"/>
          </a:xfrm>
          <a:prstGeom prst="rect">
            <a:avLst/>
          </a:prstGeom>
        </p:spPr>
      </p:pic>
      <p:pic>
        <p:nvPicPr>
          <p:cNvPr id="5" name="Picture 4" descr="p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910" y="189563"/>
            <a:ext cx="7836298" cy="4172574"/>
          </a:xfrm>
          <a:prstGeom prst="rect">
            <a:avLst/>
          </a:prstGeom>
        </p:spPr>
      </p:pic>
    </p:spTree>
  </p:cSld>
  <p:clrMapOvr>
    <a:masterClrMapping/>
  </p:clrMapOvr>
  <p:transition spd="slow" advTm="76000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229849"/>
            <a:ext cx="8839200" cy="632460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বাল্য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বিবাহ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নিরোধ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আইন২০১৭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অনুযায়ী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–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বাল্যবিবাহ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একটি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অপরাধ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কোন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প্রাপ্ত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বয়স্ক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ব্যাক্তি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এ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অপরাধ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করলে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০২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বছর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কারাদন্ড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১লক্ষ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টাকা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জরিমানা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অথবা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উভয়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দন্ডে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দন্ডিত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হবেন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।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অপ্রাপ্ত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বয়স্ক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কোন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লোক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অপরাধ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করলে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এক্মাস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কারাদন্ড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অথবা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৫০হাজার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টাকা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জরিমানা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0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হইবে</a:t>
            </a:r>
            <a:r>
              <a:rPr lang="en-US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।</a:t>
            </a:r>
            <a:r>
              <a:rPr lang="en-US" sz="4000" dirty="0" smtClean="0"/>
              <a:t>  </a:t>
            </a:r>
            <a:endParaRPr lang="en-US" sz="4000" dirty="0"/>
          </a:p>
        </p:txBody>
      </p:sp>
    </p:spTree>
  </p:cSld>
  <p:clrMapOvr>
    <a:masterClrMapping/>
  </p:clrMapOvr>
  <p:transition spd="slow">
    <p:wheel spokes="8"/>
    <p:sndAc>
      <p:stSnd>
        <p:snd r:embed="rId2" name="voltage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066800" y="381000"/>
            <a:ext cx="6858000" cy="1676400"/>
          </a:xfrm>
          <a:prstGeom prst="ellipse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দলীয়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Rounded Rectangle 2"/>
          <p:cNvSpPr/>
          <p:nvPr/>
        </p:nvSpPr>
        <p:spPr>
          <a:xfrm>
            <a:off x="1447800" y="2667000"/>
            <a:ext cx="5943600" cy="350520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বাল্যবিবাহ</a:t>
            </a:r>
            <a:r>
              <a:rPr lang="en-US" sz="5400" dirty="0" smtClean="0"/>
              <a:t> </a:t>
            </a:r>
            <a:r>
              <a:rPr lang="en-US" sz="5400" dirty="0" err="1" smtClean="0"/>
              <a:t>কিভাবে</a:t>
            </a:r>
            <a:r>
              <a:rPr lang="en-US" sz="5400" dirty="0" smtClean="0"/>
              <a:t>  </a:t>
            </a:r>
            <a:r>
              <a:rPr lang="en-US" sz="5400" dirty="0" err="1" smtClean="0"/>
              <a:t>প্রতিরোধ</a:t>
            </a:r>
            <a:r>
              <a:rPr lang="en-US" sz="5400" dirty="0" smtClean="0"/>
              <a:t> </a:t>
            </a:r>
            <a:r>
              <a:rPr lang="en-US" sz="5400" dirty="0" err="1" smtClean="0"/>
              <a:t>করা</a:t>
            </a:r>
            <a:r>
              <a:rPr lang="en-US" sz="5400" dirty="0" smtClean="0"/>
              <a:t> </a:t>
            </a:r>
            <a:r>
              <a:rPr lang="en-US" sz="5400" dirty="0" err="1" smtClean="0"/>
              <a:t>যায়</a:t>
            </a:r>
            <a:r>
              <a:rPr lang="en-US" sz="5400" dirty="0" smtClean="0"/>
              <a:t>  </a:t>
            </a:r>
            <a:r>
              <a:rPr lang="en-US" sz="5400" dirty="0" err="1" smtClean="0"/>
              <a:t>লিখ</a:t>
            </a:r>
            <a:r>
              <a:rPr lang="en-US" sz="5400" dirty="0" smtClean="0"/>
              <a:t> ।  </a:t>
            </a:r>
            <a:endParaRPr lang="en-US" sz="5400" dirty="0"/>
          </a:p>
        </p:txBody>
      </p:sp>
    </p:spTree>
  </p:cSld>
  <p:clrMapOvr>
    <a:masterClrMapping/>
  </p:clrMapOvr>
  <p:transition spd="slow" advTm="8000">
    <p:wheel spokes="8"/>
    <p:sndAc>
      <p:endSnd/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>
            <a:off x="959370" y="809468"/>
            <a:ext cx="6790545" cy="1424065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খোলামেলা</a:t>
            </a:r>
            <a:r>
              <a:rPr lang="en-US" sz="4000" dirty="0" smtClean="0"/>
              <a:t> </a:t>
            </a:r>
            <a:r>
              <a:rPr lang="en-US" sz="4000" dirty="0" err="1" smtClean="0"/>
              <a:t>আলোচনার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মাধ্যমে</a:t>
            </a:r>
            <a:r>
              <a:rPr lang="en-US" sz="4000" dirty="0" smtClean="0"/>
              <a:t> </a:t>
            </a:r>
            <a:endParaRPr lang="en-US" sz="4000" dirty="0"/>
          </a:p>
        </p:txBody>
      </p:sp>
      <p:sp>
        <p:nvSpPr>
          <p:cNvPr id="5" name="Right Arrow 4"/>
          <p:cNvSpPr/>
          <p:nvPr/>
        </p:nvSpPr>
        <p:spPr>
          <a:xfrm>
            <a:off x="961869" y="2221043"/>
            <a:ext cx="6790545" cy="1424065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শিক্ষার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মাধ্যমে</a:t>
            </a:r>
            <a:endParaRPr lang="en-US" sz="4400" dirty="0"/>
          </a:p>
        </p:txBody>
      </p:sp>
      <p:sp>
        <p:nvSpPr>
          <p:cNvPr id="6" name="Right Arrow 5"/>
          <p:cNvSpPr/>
          <p:nvPr/>
        </p:nvSpPr>
        <p:spPr>
          <a:xfrm>
            <a:off x="961868" y="3989881"/>
            <a:ext cx="6790545" cy="1424065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জনসচেতনতার</a:t>
            </a:r>
            <a:r>
              <a:rPr lang="en-US" sz="4400" dirty="0" smtClean="0"/>
              <a:t>  </a:t>
            </a:r>
            <a:r>
              <a:rPr lang="en-US" sz="4400" dirty="0" err="1" smtClean="0"/>
              <a:t>মাধ্যমে</a:t>
            </a:r>
            <a:endParaRPr lang="en-US" sz="4400" dirty="0"/>
          </a:p>
        </p:txBody>
      </p:sp>
    </p:spTree>
  </p:cSld>
  <p:clrMapOvr>
    <a:masterClrMapping/>
  </p:clrMapOvr>
  <p:transition spd="slow" advTm="29000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544" y="651602"/>
            <a:ext cx="8428567" cy="5074639"/>
          </a:xfrm>
          <a:prstGeom prst="rect">
            <a:avLst/>
          </a:prstGeom>
        </p:spPr>
      </p:pic>
    </p:spTree>
  </p:cSld>
  <p:clrMapOvr>
    <a:masterClrMapping/>
  </p:clrMapOvr>
  <p:transition spd="slow" advTm="32000">
    <p:plus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2057400" y="381000"/>
            <a:ext cx="5638800" cy="1371600"/>
          </a:xfrm>
          <a:prstGeom prst="wedgeRoundRectCallou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একক</a:t>
            </a:r>
            <a:r>
              <a:rPr lang="en-US" sz="6000" dirty="0" smtClean="0"/>
              <a:t> </a:t>
            </a:r>
            <a:r>
              <a:rPr lang="en-US" sz="6000" dirty="0" err="1" smtClean="0"/>
              <a:t>কাজ</a:t>
            </a:r>
            <a:r>
              <a:rPr lang="en-US" sz="6000" dirty="0" smtClean="0"/>
              <a:t> </a:t>
            </a:r>
            <a:endParaRPr lang="en-US" sz="6000" dirty="0"/>
          </a:p>
        </p:txBody>
      </p:sp>
      <p:sp>
        <p:nvSpPr>
          <p:cNvPr id="3" name="Oval 2"/>
          <p:cNvSpPr/>
          <p:nvPr/>
        </p:nvSpPr>
        <p:spPr>
          <a:xfrm>
            <a:off x="1439056" y="3181663"/>
            <a:ext cx="6400800" cy="2590800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বাল্যবিবাহের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কারন</a:t>
            </a:r>
            <a:r>
              <a:rPr lang="en-US" sz="4400" dirty="0" smtClean="0"/>
              <a:t> </a:t>
            </a:r>
            <a:r>
              <a:rPr lang="en-US" sz="4400" dirty="0" err="1" smtClean="0"/>
              <a:t>কি</a:t>
            </a:r>
            <a:r>
              <a:rPr lang="en-US" sz="4400" dirty="0" smtClean="0"/>
              <a:t> </a:t>
            </a:r>
            <a:endParaRPr lang="en-US" sz="4400" dirty="0"/>
          </a:p>
        </p:txBody>
      </p:sp>
    </p:spTree>
  </p:cSld>
  <p:clrMapOvr>
    <a:masterClrMapping/>
  </p:clrMapOvr>
  <p:transition spd="slow">
    <p:strips dir="ru"/>
    <p:sndAc>
      <p:stSnd>
        <p:snd r:embed="rId2" name="click.wav" builtIn="1"/>
      </p:stSnd>
    </p:sndAc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anual Operation 2"/>
          <p:cNvSpPr/>
          <p:nvPr/>
        </p:nvSpPr>
        <p:spPr>
          <a:xfrm>
            <a:off x="2233534" y="704538"/>
            <a:ext cx="5531371" cy="1723867"/>
          </a:xfrm>
          <a:prstGeom prst="flowChartManualOperation">
            <a:avLst/>
          </a:prstGeom>
          <a:solidFill>
            <a:schemeClr val="bg2">
              <a:lumMod val="1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শিক্ষার</a:t>
            </a:r>
            <a:r>
              <a:rPr lang="en-US" sz="4800" dirty="0" smtClean="0"/>
              <a:t> </a:t>
            </a:r>
            <a:r>
              <a:rPr lang="en-US" sz="4800" dirty="0" err="1" smtClean="0"/>
              <a:t>অভাব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sp>
        <p:nvSpPr>
          <p:cNvPr id="4" name="Flowchart: Manual Operation 3"/>
          <p:cNvSpPr/>
          <p:nvPr/>
        </p:nvSpPr>
        <p:spPr>
          <a:xfrm>
            <a:off x="2188563" y="2893102"/>
            <a:ext cx="5456419" cy="1678898"/>
          </a:xfrm>
          <a:prstGeom prst="flowChartManualOperation">
            <a:avLst/>
          </a:prstGeom>
          <a:solidFill>
            <a:schemeClr val="bg2">
              <a:lumMod val="10000"/>
            </a:schemeClr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কম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নাতি-নাতনী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পাওযার</a:t>
            </a:r>
            <a:r>
              <a:rPr lang="en-US" sz="2800" dirty="0" smtClean="0"/>
              <a:t> </a:t>
            </a:r>
            <a:r>
              <a:rPr lang="en-US" sz="2800" dirty="0" err="1" smtClean="0"/>
              <a:t>আশায়</a:t>
            </a:r>
            <a:r>
              <a:rPr lang="en-US" sz="2800" dirty="0" smtClean="0"/>
              <a:t>  </a:t>
            </a:r>
            <a:endParaRPr lang="en-US" sz="2800" dirty="0"/>
          </a:p>
        </p:txBody>
      </p:sp>
      <p:sp>
        <p:nvSpPr>
          <p:cNvPr id="5" name="Flowchart: Manual Operation 4"/>
          <p:cNvSpPr/>
          <p:nvPr/>
        </p:nvSpPr>
        <p:spPr>
          <a:xfrm>
            <a:off x="1996190" y="4979233"/>
            <a:ext cx="5456419" cy="1678898"/>
          </a:xfrm>
          <a:prstGeom prst="flowChartManualOperation">
            <a:avLst/>
          </a:prstGeom>
          <a:solidFill>
            <a:schemeClr val="bg2">
              <a:lumMod val="10000"/>
            </a:schemeClr>
          </a:solidFill>
          <a:ln>
            <a:solidFill>
              <a:srgbClr val="C00000"/>
            </a:solidFill>
          </a:ln>
          <a:scene3d>
            <a:camera prst="obliqueTop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আইনের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প্রয়োগের</a:t>
            </a:r>
            <a:r>
              <a:rPr lang="en-US" sz="4000" dirty="0" smtClean="0"/>
              <a:t>  </a:t>
            </a:r>
            <a:r>
              <a:rPr lang="en-US" sz="4000" dirty="0" err="1" smtClean="0"/>
              <a:t>অভাব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  <p:transition spd="slow" advTm="30000">
    <p:diamond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447800" y="609600"/>
            <a:ext cx="7010400" cy="1981200"/>
          </a:xfrm>
          <a:prstGeom prst="wedgeRoundRectCallou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জোড়ায়</a:t>
            </a:r>
            <a:r>
              <a:rPr lang="en-US" sz="5400" dirty="0" smtClean="0"/>
              <a:t> </a:t>
            </a:r>
            <a:r>
              <a:rPr lang="en-US" sz="5400" dirty="0" err="1" smtClean="0"/>
              <a:t>কাজ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Hexagon 2"/>
          <p:cNvSpPr/>
          <p:nvPr/>
        </p:nvSpPr>
        <p:spPr>
          <a:xfrm>
            <a:off x="1371600" y="2819400"/>
            <a:ext cx="6934200" cy="1828800"/>
          </a:xfrm>
          <a:prstGeom prst="hexagon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বাল্যবিবাহ</a:t>
            </a:r>
            <a:r>
              <a:rPr lang="en-US" sz="4400" dirty="0" smtClean="0"/>
              <a:t> </a:t>
            </a:r>
            <a:r>
              <a:rPr lang="en-US" sz="4400" dirty="0" err="1" smtClean="0"/>
              <a:t>বন্ধের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একটি</a:t>
            </a:r>
            <a:r>
              <a:rPr lang="en-US" sz="4400" dirty="0" smtClean="0"/>
              <a:t>  </a:t>
            </a:r>
            <a:r>
              <a:rPr lang="en-US" sz="4400" dirty="0" err="1" smtClean="0"/>
              <a:t>লিফলেট</a:t>
            </a:r>
            <a:r>
              <a:rPr lang="en-US" sz="4400" dirty="0" smtClean="0"/>
              <a:t>  </a:t>
            </a:r>
            <a:r>
              <a:rPr lang="en-US" sz="4400" dirty="0" err="1" smtClean="0"/>
              <a:t>বানাও</a:t>
            </a:r>
            <a:r>
              <a:rPr lang="en-US" sz="4400" dirty="0" smtClean="0"/>
              <a:t>    </a:t>
            </a:r>
            <a:r>
              <a:rPr lang="en-US" sz="5400" dirty="0" smtClean="0"/>
              <a:t>? </a:t>
            </a:r>
            <a:endParaRPr lang="en-US" sz="5400" dirty="0"/>
          </a:p>
        </p:txBody>
      </p:sp>
      <p:sp>
        <p:nvSpPr>
          <p:cNvPr id="4" name="Hexagon 3"/>
          <p:cNvSpPr/>
          <p:nvPr/>
        </p:nvSpPr>
        <p:spPr>
          <a:xfrm>
            <a:off x="1371600" y="4800600"/>
            <a:ext cx="6934200" cy="1828800"/>
          </a:xfrm>
          <a:prstGeom prst="hexagon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বাল্যবিবাহ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বলতে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বুঝ</a:t>
            </a:r>
            <a:r>
              <a:rPr lang="en-US" sz="5400" dirty="0" smtClean="0"/>
              <a:t>  </a:t>
            </a:r>
            <a:endParaRPr lang="en-US" sz="5400" dirty="0"/>
          </a:p>
        </p:txBody>
      </p:sp>
    </p:spTree>
  </p:cSld>
  <p:clrMapOvr>
    <a:masterClrMapping/>
  </p:clrMapOvr>
  <p:transition spd="slow" advTm="24000">
    <p:wheel spokes="8"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553" y="696575"/>
            <a:ext cx="8553052" cy="5149589"/>
          </a:xfrm>
          <a:prstGeom prst="rect">
            <a:avLst/>
          </a:prstGeom>
        </p:spPr>
      </p:pic>
    </p:spTree>
  </p:cSld>
  <p:clrMapOvr>
    <a:masterClrMapping/>
  </p:clrMapOvr>
  <p:transition spd="slow" advTm="76000">
    <p:plus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52400" y="1143000"/>
            <a:ext cx="3429000" cy="54102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শিক্ষক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পরিচিতি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rgbClr val="FFFF00"/>
                </a:solidFill>
              </a:rPr>
              <a:t>নাম</a:t>
            </a:r>
            <a:r>
              <a:rPr lang="en-US" sz="2800" dirty="0" smtClean="0">
                <a:solidFill>
                  <a:srgbClr val="FFFF00"/>
                </a:solidFill>
              </a:rPr>
              <a:t>- </a:t>
            </a:r>
            <a:r>
              <a:rPr lang="en-US" sz="2800" dirty="0" err="1" smtClean="0">
                <a:solidFill>
                  <a:srgbClr val="FFFF00"/>
                </a:solidFill>
              </a:rPr>
              <a:t>গোলাম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 err="1" smtClean="0">
                <a:solidFill>
                  <a:srgbClr val="FFFF00"/>
                </a:solidFill>
              </a:rPr>
              <a:t>ফারুক</a:t>
            </a:r>
            <a:endParaRPr lang="en-US" sz="2800" dirty="0" smtClean="0">
              <a:solidFill>
                <a:srgbClr val="FFFF00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সহকারী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শিক্ষক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দত্তেরচর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পুরান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বাট্টাজোড়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মীর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কামাল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হোসেন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দাখিল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মাদ্রাসা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।</a:t>
            </a:r>
          </a:p>
          <a:p>
            <a:pPr algn="ctr"/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মোবাইল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- 01918564472</a:t>
            </a:r>
          </a:p>
          <a:p>
            <a:pPr algn="ctr"/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মেইল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-glm.farukict@gmail.com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638800" y="1143000"/>
            <a:ext cx="3505200" cy="5410200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92D050"/>
                </a:solidFill>
              </a:rPr>
              <a:t>পাঠ</a:t>
            </a:r>
            <a:r>
              <a:rPr lang="en-US" sz="4800" dirty="0" smtClean="0">
                <a:solidFill>
                  <a:srgbClr val="92D050"/>
                </a:solidFill>
              </a:rPr>
              <a:t> </a:t>
            </a:r>
            <a:r>
              <a:rPr lang="en-US" sz="4800" dirty="0" err="1" smtClean="0">
                <a:solidFill>
                  <a:srgbClr val="92D050"/>
                </a:solidFill>
              </a:rPr>
              <a:t>পরিচিতি</a:t>
            </a:r>
            <a:r>
              <a:rPr lang="en-US" sz="4800" dirty="0" smtClean="0">
                <a:solidFill>
                  <a:srgbClr val="92D050"/>
                </a:solidFill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শ্রেনি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সপ্তম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অধ্যায়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–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পঞ্চম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</a:p>
          <a:p>
            <a:pPr algn="ctr"/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পাঠ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পঞ্চম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</a:t>
            </a:r>
            <a:endParaRPr lang="en-US" sz="32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সময়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৪০ </a:t>
            </a:r>
            <a:r>
              <a:rPr lang="en-US" sz="32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মিনিট</a:t>
            </a:r>
            <a:r>
              <a:rPr lang="en-US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তারিখ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০৭ -০৪ </a:t>
            </a: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-২০২০ 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Picture 5" descr="5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295400"/>
            <a:ext cx="2057400" cy="2606040"/>
          </a:xfrm>
          <a:prstGeom prst="rect">
            <a:avLst/>
          </a:prstGeom>
        </p:spPr>
      </p:pic>
    </p:spTree>
  </p:cSld>
  <p:clrMapOvr>
    <a:masterClrMapping/>
  </p:clrMapOvr>
  <p:transition spd="slow" advTm="14000">
    <p:wheel spokes="8"/>
    <p:sndAc>
      <p:stSnd>
        <p:snd r:embed="rId2" name="hammer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Same Side Corner Rectangle 1"/>
          <p:cNvSpPr/>
          <p:nvPr/>
        </p:nvSpPr>
        <p:spPr>
          <a:xfrm>
            <a:off x="762000" y="914400"/>
            <a:ext cx="7924800" cy="5029200"/>
          </a:xfrm>
          <a:prstGeom prst="snip2Same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যে</a:t>
            </a:r>
            <a:r>
              <a:rPr lang="en-US" sz="6000" dirty="0" smtClean="0"/>
              <a:t> </a:t>
            </a:r>
            <a:r>
              <a:rPr lang="en-US" sz="6000" dirty="0" err="1" smtClean="0"/>
              <a:t>বিয়েতে</a:t>
            </a:r>
            <a:r>
              <a:rPr lang="en-US" sz="6000" dirty="0" smtClean="0"/>
              <a:t> </a:t>
            </a:r>
            <a:r>
              <a:rPr lang="en-US" sz="6000" dirty="0" err="1" smtClean="0"/>
              <a:t>বর</a:t>
            </a:r>
            <a:r>
              <a:rPr lang="en-US" sz="6000" dirty="0" smtClean="0"/>
              <a:t> ও </a:t>
            </a:r>
            <a:r>
              <a:rPr lang="en-US" sz="6000" dirty="0" err="1" smtClean="0"/>
              <a:t>কনে</a:t>
            </a:r>
            <a:r>
              <a:rPr lang="en-US" sz="6000" dirty="0" smtClean="0"/>
              <a:t> </a:t>
            </a:r>
            <a:r>
              <a:rPr lang="en-US" sz="6000" dirty="0" err="1" smtClean="0"/>
              <a:t>উভয়ই</a:t>
            </a:r>
            <a:r>
              <a:rPr lang="en-US" sz="6000" dirty="0" smtClean="0"/>
              <a:t>  </a:t>
            </a:r>
            <a:r>
              <a:rPr lang="en-US" sz="6000" dirty="0" err="1" smtClean="0"/>
              <a:t>শিশু</a:t>
            </a:r>
            <a:r>
              <a:rPr lang="en-US" sz="6000" dirty="0" smtClean="0"/>
              <a:t>, </a:t>
            </a:r>
            <a:r>
              <a:rPr lang="en-US" sz="6000" dirty="0" err="1" smtClean="0"/>
              <a:t>বা</a:t>
            </a:r>
            <a:r>
              <a:rPr lang="en-US" sz="6000" dirty="0" smtClean="0"/>
              <a:t> </a:t>
            </a:r>
            <a:r>
              <a:rPr lang="en-US" sz="6000" dirty="0" err="1" smtClean="0"/>
              <a:t>বর</a:t>
            </a:r>
            <a:r>
              <a:rPr lang="en-US" sz="6000" dirty="0" smtClean="0"/>
              <a:t> ও </a:t>
            </a:r>
            <a:r>
              <a:rPr lang="en-US" sz="6000" dirty="0" err="1" smtClean="0"/>
              <a:t>কনের</a:t>
            </a:r>
            <a:r>
              <a:rPr lang="en-US" sz="6000" dirty="0" smtClean="0"/>
              <a:t> </a:t>
            </a:r>
            <a:r>
              <a:rPr lang="en-US" sz="6000" dirty="0" err="1" smtClean="0"/>
              <a:t>যে</a:t>
            </a:r>
            <a:r>
              <a:rPr lang="en-US" sz="6000" dirty="0" smtClean="0"/>
              <a:t> </a:t>
            </a:r>
            <a:r>
              <a:rPr lang="en-US" sz="6000" dirty="0" err="1" smtClean="0"/>
              <a:t>কোনো</a:t>
            </a:r>
            <a:r>
              <a:rPr lang="en-US" sz="6000" dirty="0" smtClean="0"/>
              <a:t> </a:t>
            </a:r>
            <a:r>
              <a:rPr lang="en-US" sz="6000" dirty="0" err="1" smtClean="0"/>
              <a:t>একজন</a:t>
            </a:r>
            <a:r>
              <a:rPr lang="en-US" sz="6000" dirty="0" smtClean="0"/>
              <a:t> </a:t>
            </a:r>
            <a:r>
              <a:rPr lang="en-US" sz="6000" dirty="0" err="1" smtClean="0"/>
              <a:t>শিশু</a:t>
            </a:r>
            <a:r>
              <a:rPr lang="en-US" sz="6000" dirty="0" smtClean="0"/>
              <a:t> </a:t>
            </a:r>
            <a:r>
              <a:rPr lang="en-US" sz="6000" dirty="0" err="1" smtClean="0"/>
              <a:t>হয়</a:t>
            </a:r>
            <a:r>
              <a:rPr lang="en-US" sz="6000" dirty="0" smtClean="0"/>
              <a:t> </a:t>
            </a:r>
            <a:r>
              <a:rPr lang="en-US" sz="6000" dirty="0" err="1" smtClean="0"/>
              <a:t>তাকে</a:t>
            </a:r>
            <a:r>
              <a:rPr lang="en-US" sz="6000" dirty="0" smtClean="0"/>
              <a:t> </a:t>
            </a:r>
            <a:r>
              <a:rPr lang="en-US" sz="6000" dirty="0" err="1" smtClean="0"/>
              <a:t>বাল্যবিবাহ</a:t>
            </a:r>
            <a:r>
              <a:rPr lang="en-US" sz="6000" dirty="0" smtClean="0"/>
              <a:t> </a:t>
            </a:r>
            <a:r>
              <a:rPr lang="en-US" sz="6000" dirty="0" err="1" smtClean="0"/>
              <a:t>বলে</a:t>
            </a:r>
            <a:r>
              <a:rPr lang="en-US" sz="6000" dirty="0" smtClean="0"/>
              <a:t> । </a:t>
            </a:r>
          </a:p>
        </p:txBody>
      </p:sp>
    </p:spTree>
  </p:cSld>
  <p:clrMapOvr>
    <a:masterClrMapping/>
  </p:clrMapOvr>
  <p:transition spd="slow"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304800"/>
            <a:ext cx="6248400" cy="1676400"/>
          </a:xfrm>
          <a:prstGeom prst="ellipse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বাড়ীর</a:t>
            </a:r>
            <a:r>
              <a:rPr lang="en-US" sz="7200" dirty="0" smtClean="0"/>
              <a:t> </a:t>
            </a:r>
            <a:r>
              <a:rPr lang="en-US" sz="7200" dirty="0" err="1" smtClean="0"/>
              <a:t>কাজ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pic>
        <p:nvPicPr>
          <p:cNvPr id="3" name="Picture 2" descr="5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057400"/>
            <a:ext cx="4809345" cy="3200400"/>
          </a:xfrm>
          <a:prstGeom prst="rect">
            <a:avLst/>
          </a:prstGeom>
        </p:spPr>
      </p:pic>
      <p:sp>
        <p:nvSpPr>
          <p:cNvPr id="4" name="Flowchart: Terminator 3"/>
          <p:cNvSpPr/>
          <p:nvPr/>
        </p:nvSpPr>
        <p:spPr>
          <a:xfrm>
            <a:off x="304800" y="5410200"/>
            <a:ext cx="8610600" cy="1219200"/>
          </a:xfrm>
          <a:prstGeom prst="flowChartTerminator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13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তোমার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বাড়ির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আশে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পাশে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কেন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বাল্য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বিবাহ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হয়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তা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লিখে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আনবে</a:t>
            </a: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  </a:t>
            </a:r>
            <a:endParaRPr lang="en-US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spd="slow" advTm="26000">
    <p:wedge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57200" y="4800600"/>
            <a:ext cx="8305800" cy="1676400"/>
          </a:xfrm>
          <a:prstGeom prst="ellipse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/>
              <a:t>সবাইকে</a:t>
            </a:r>
            <a:r>
              <a:rPr lang="en-US" sz="7200" dirty="0" smtClean="0"/>
              <a:t> </a:t>
            </a:r>
            <a:r>
              <a:rPr lang="en-US" sz="7200" dirty="0" err="1" smtClean="0"/>
              <a:t>ধন্যবাদ</a:t>
            </a:r>
            <a:r>
              <a:rPr lang="en-US" sz="7200" dirty="0" smtClean="0"/>
              <a:t> </a:t>
            </a:r>
            <a:endParaRPr lang="en-US" sz="7200" dirty="0"/>
          </a:p>
        </p:txBody>
      </p:sp>
      <p:pic>
        <p:nvPicPr>
          <p:cNvPr id="5" name="Picture 4" descr="p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9475" y="331500"/>
            <a:ext cx="5861413" cy="4390402"/>
          </a:xfrm>
          <a:prstGeom prst="rect">
            <a:avLst/>
          </a:prstGeom>
        </p:spPr>
      </p:pic>
    </p:spTree>
  </p:cSld>
  <p:clrMapOvr>
    <a:masterClrMapping/>
  </p:clrMapOvr>
  <p:transition spd="slow" advTm="38000">
    <p:plus/>
    <p:sndAc>
      <p:stSnd>
        <p:snd r:embed="rId2" name="wind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1371600" y="152400"/>
            <a:ext cx="6705600" cy="762000"/>
          </a:xfrm>
          <a:prstGeom prst="flowChartTerminator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/>
              <a:t>বলতো</a:t>
            </a:r>
            <a:r>
              <a:rPr lang="en-US" sz="4400" dirty="0" smtClean="0"/>
              <a:t> </a:t>
            </a:r>
            <a:r>
              <a:rPr lang="en-US" sz="4400" dirty="0" err="1" smtClean="0"/>
              <a:t>ছবিগুলো</a:t>
            </a:r>
            <a:r>
              <a:rPr lang="en-US" sz="4400" dirty="0" smtClean="0"/>
              <a:t> </a:t>
            </a:r>
            <a:r>
              <a:rPr lang="en-US" sz="4400" dirty="0" err="1" smtClean="0"/>
              <a:t>কিসের</a:t>
            </a:r>
            <a:r>
              <a:rPr lang="en-US" sz="4400" dirty="0" smtClean="0"/>
              <a:t> </a:t>
            </a:r>
            <a:endParaRPr lang="en-US" sz="4400" dirty="0"/>
          </a:p>
        </p:txBody>
      </p:sp>
      <p:pic>
        <p:nvPicPr>
          <p:cNvPr id="10" name="Picture 9" descr="p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066800"/>
            <a:ext cx="3200400" cy="3200400"/>
          </a:xfrm>
          <a:prstGeom prst="rect">
            <a:avLst/>
          </a:prstGeom>
        </p:spPr>
      </p:pic>
      <p:pic>
        <p:nvPicPr>
          <p:cNvPr id="11" name="Picture 10" descr="p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1142999"/>
            <a:ext cx="4800600" cy="3223761"/>
          </a:xfrm>
          <a:prstGeom prst="rect">
            <a:avLst/>
          </a:prstGeom>
        </p:spPr>
      </p:pic>
      <p:pic>
        <p:nvPicPr>
          <p:cNvPr id="12" name="Picture 11" descr="p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4419600"/>
            <a:ext cx="8458200" cy="2111828"/>
          </a:xfrm>
          <a:prstGeom prst="rect">
            <a:avLst/>
          </a:prstGeom>
        </p:spPr>
      </p:pic>
    </p:spTree>
  </p:cSld>
  <p:clrMapOvr>
    <a:masterClrMapping/>
  </p:clrMapOvr>
  <p:transition spd="slow" advTm="11000">
    <p:randomBar/>
    <p:sndAc>
      <p:stSnd>
        <p:snd r:embed="rId2" name="coin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381000" y="533400"/>
            <a:ext cx="8763000" cy="2743200"/>
          </a:xfrm>
          <a:prstGeom prst="pentagon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কম</a:t>
            </a:r>
            <a:r>
              <a:rPr lang="en-US" sz="5400" dirty="0" smtClean="0"/>
              <a:t> </a:t>
            </a:r>
            <a:r>
              <a:rPr lang="en-US" sz="5400" dirty="0" err="1" smtClean="0"/>
              <a:t>বয়সে</a:t>
            </a:r>
            <a:r>
              <a:rPr lang="en-US" sz="5400" dirty="0" smtClean="0"/>
              <a:t> </a:t>
            </a:r>
            <a:r>
              <a:rPr lang="en-US" sz="5400" dirty="0" err="1" smtClean="0"/>
              <a:t>ছেলে</a:t>
            </a:r>
            <a:r>
              <a:rPr lang="en-US" sz="5400" dirty="0" smtClean="0"/>
              <a:t> </a:t>
            </a:r>
            <a:r>
              <a:rPr lang="en-US" sz="5400" dirty="0" err="1" smtClean="0"/>
              <a:t>বিবাহ</a:t>
            </a:r>
            <a:r>
              <a:rPr lang="en-US" sz="5400" dirty="0" smtClean="0"/>
              <a:t> </a:t>
            </a:r>
            <a:r>
              <a:rPr lang="en-US" sz="5400" dirty="0" err="1" smtClean="0"/>
              <a:t>দেয়াকে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বলে</a:t>
            </a:r>
            <a:r>
              <a:rPr lang="en-US" sz="5400" dirty="0" smtClean="0"/>
              <a:t> </a:t>
            </a:r>
            <a:endParaRPr lang="en-US" sz="5400" dirty="0"/>
          </a:p>
        </p:txBody>
      </p:sp>
      <p:sp>
        <p:nvSpPr>
          <p:cNvPr id="3" name="Regular Pentagon 2"/>
          <p:cNvSpPr/>
          <p:nvPr/>
        </p:nvSpPr>
        <p:spPr>
          <a:xfrm>
            <a:off x="381000" y="3733800"/>
            <a:ext cx="8763000" cy="2743200"/>
          </a:xfrm>
          <a:prstGeom prst="pentagon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/>
              <a:t>কম</a:t>
            </a:r>
            <a:r>
              <a:rPr lang="en-US" sz="5400" dirty="0" smtClean="0"/>
              <a:t> </a:t>
            </a:r>
            <a:r>
              <a:rPr lang="en-US" sz="5400" dirty="0" err="1" smtClean="0"/>
              <a:t>বয়সে</a:t>
            </a:r>
            <a:r>
              <a:rPr lang="en-US" sz="5400" dirty="0" smtClean="0"/>
              <a:t> </a:t>
            </a:r>
            <a:r>
              <a:rPr lang="en-US" sz="5400" dirty="0" err="1" smtClean="0"/>
              <a:t>মেয়ে</a:t>
            </a:r>
            <a:r>
              <a:rPr lang="en-US" sz="5400" dirty="0" smtClean="0"/>
              <a:t> </a:t>
            </a:r>
            <a:r>
              <a:rPr lang="en-US" sz="5400" dirty="0" err="1" smtClean="0"/>
              <a:t>বিবাহ</a:t>
            </a:r>
            <a:r>
              <a:rPr lang="en-US" sz="5400" dirty="0" smtClean="0"/>
              <a:t> </a:t>
            </a:r>
            <a:r>
              <a:rPr lang="en-US" sz="5400" dirty="0" err="1" smtClean="0"/>
              <a:t>দেয়াকে</a:t>
            </a:r>
            <a:r>
              <a:rPr lang="en-US" sz="5400" dirty="0" smtClean="0"/>
              <a:t> </a:t>
            </a:r>
            <a:r>
              <a:rPr lang="en-US" sz="5400" dirty="0" err="1" smtClean="0"/>
              <a:t>কি</a:t>
            </a:r>
            <a:r>
              <a:rPr lang="en-US" sz="5400" dirty="0" smtClean="0"/>
              <a:t> </a:t>
            </a:r>
            <a:r>
              <a:rPr lang="en-US" sz="5400" dirty="0" err="1" smtClean="0"/>
              <a:t>বলে</a:t>
            </a:r>
            <a:r>
              <a:rPr lang="en-US" sz="5400" dirty="0" smtClean="0"/>
              <a:t> </a:t>
            </a:r>
            <a:endParaRPr lang="en-US" sz="5400" dirty="0"/>
          </a:p>
        </p:txBody>
      </p:sp>
    </p:spTree>
  </p:cSld>
  <p:clrMapOvr>
    <a:masterClrMapping/>
  </p:clrMapOvr>
  <p:transition spd="slow">
    <p:plus/>
    <p:sndAc>
      <p:stSnd>
        <p:snd r:embed="rId2" name="type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>
            <a:off x="381000" y="457200"/>
            <a:ext cx="8610600" cy="5410200"/>
          </a:xfrm>
          <a:prstGeom prst="irregularSeal2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rgbClr val="92D050"/>
                </a:solidFill>
              </a:rPr>
              <a:t>বাল্যবিবাহ</a:t>
            </a:r>
            <a:r>
              <a:rPr lang="en-US" sz="6600" dirty="0" smtClean="0">
                <a:solidFill>
                  <a:srgbClr val="92D050"/>
                </a:solidFill>
              </a:rPr>
              <a:t>   </a:t>
            </a:r>
            <a:endParaRPr lang="en-US" sz="66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31000">
    <p:wheel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5042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শিক্ষারথীরা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………………  </a:t>
            </a:r>
            <a:endParaRPr lang="en-US" sz="32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609600" y="1981200"/>
            <a:ext cx="8077200" cy="4419600"/>
          </a:xfrm>
          <a:prstGeom prst="flowChartAlternateProcess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92D050"/>
                </a:solidFill>
              </a:rPr>
              <a:t>বাল্যবিবাহ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কি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তা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বলতে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পারবে</a:t>
            </a:r>
            <a:r>
              <a:rPr lang="en-US" sz="4400" dirty="0" smtClean="0">
                <a:solidFill>
                  <a:srgbClr val="92D050"/>
                </a:solidFill>
              </a:rPr>
              <a:t>   </a:t>
            </a:r>
          </a:p>
          <a:p>
            <a:pPr algn="ctr"/>
            <a:r>
              <a:rPr lang="en-US" sz="4400" dirty="0" err="1" smtClean="0">
                <a:solidFill>
                  <a:srgbClr val="92D050"/>
                </a:solidFill>
              </a:rPr>
              <a:t>বাল্যবিবাহের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প্রভাব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সম্পর্কে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জানতে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পারবে</a:t>
            </a:r>
            <a:r>
              <a:rPr lang="en-US" sz="4400" dirty="0" smtClean="0">
                <a:solidFill>
                  <a:srgbClr val="92D050"/>
                </a:solidFill>
              </a:rPr>
              <a:t>  </a:t>
            </a:r>
          </a:p>
          <a:p>
            <a:pPr algn="ctr"/>
            <a:r>
              <a:rPr lang="en-US" sz="4400" dirty="0" err="1" smtClean="0">
                <a:solidFill>
                  <a:srgbClr val="92D050"/>
                </a:solidFill>
              </a:rPr>
              <a:t>বাল্যবিবাহের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প্রতিরোধ</a:t>
            </a:r>
            <a:r>
              <a:rPr lang="en-US" sz="4400" dirty="0" smtClean="0">
                <a:solidFill>
                  <a:srgbClr val="92D050"/>
                </a:solidFill>
              </a:rPr>
              <a:t> ও </a:t>
            </a:r>
            <a:r>
              <a:rPr lang="en-US" sz="4400" dirty="0" err="1" smtClean="0">
                <a:solidFill>
                  <a:srgbClr val="92D050"/>
                </a:solidFill>
              </a:rPr>
              <a:t>আইন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সম্পর্কে</a:t>
            </a:r>
            <a:r>
              <a:rPr lang="en-US" sz="4400" dirty="0" smtClean="0">
                <a:solidFill>
                  <a:srgbClr val="92D050"/>
                </a:solidFill>
              </a:rPr>
              <a:t>  </a:t>
            </a:r>
            <a:r>
              <a:rPr lang="en-US" sz="4400" dirty="0" err="1" smtClean="0">
                <a:solidFill>
                  <a:srgbClr val="92D050"/>
                </a:solidFill>
              </a:rPr>
              <a:t>বলতে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পারবে</a:t>
            </a:r>
            <a:r>
              <a:rPr lang="en-US" sz="4400" dirty="0" smtClean="0">
                <a:solidFill>
                  <a:srgbClr val="92D050"/>
                </a:solidFill>
              </a:rPr>
              <a:t>  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ransition spd="slow" advTm="66000">
    <p:plus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152400"/>
            <a:ext cx="8458200" cy="6324600"/>
          </a:xfrm>
          <a:prstGeom prst="roundRect">
            <a:avLst/>
          </a:prstGeom>
          <a:solidFill>
            <a:schemeClr val="bg2">
              <a:lumMod val="10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বিয়েতে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বর</a:t>
            </a:r>
            <a:r>
              <a:rPr lang="en-US" sz="2800" dirty="0" smtClean="0"/>
              <a:t> ও </a:t>
            </a:r>
            <a:r>
              <a:rPr lang="en-US" sz="2800" dirty="0" err="1" smtClean="0"/>
              <a:t>কনে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উভয়ই</a:t>
            </a:r>
            <a:r>
              <a:rPr lang="en-US" sz="2800" dirty="0" smtClean="0"/>
              <a:t>  </a:t>
            </a:r>
            <a:r>
              <a:rPr lang="en-US" sz="2800" dirty="0" err="1" smtClean="0"/>
              <a:t>শিশু</a:t>
            </a:r>
            <a:r>
              <a:rPr lang="en-US" sz="2800" dirty="0" smtClean="0"/>
              <a:t>, </a:t>
            </a:r>
            <a:r>
              <a:rPr lang="en-US" sz="2800" dirty="0" err="1" smtClean="0"/>
              <a:t>বা</a:t>
            </a:r>
            <a:r>
              <a:rPr lang="en-US" sz="2800" dirty="0" smtClean="0"/>
              <a:t> </a:t>
            </a:r>
            <a:r>
              <a:rPr lang="en-US" sz="2800" dirty="0" err="1" smtClean="0"/>
              <a:t>বর</a:t>
            </a:r>
            <a:r>
              <a:rPr lang="en-US" sz="2800" dirty="0" smtClean="0"/>
              <a:t> ও </a:t>
            </a:r>
            <a:r>
              <a:rPr lang="en-US" sz="2800" dirty="0" err="1" smtClean="0"/>
              <a:t>কনের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যে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কোনো</a:t>
            </a:r>
            <a:r>
              <a:rPr lang="en-US" sz="2800" dirty="0" smtClean="0"/>
              <a:t> </a:t>
            </a:r>
            <a:r>
              <a:rPr lang="en-US" sz="2800" dirty="0" err="1" smtClean="0"/>
              <a:t>একজন</a:t>
            </a:r>
            <a:r>
              <a:rPr lang="en-US" sz="2800" dirty="0" smtClean="0"/>
              <a:t> </a:t>
            </a:r>
            <a:r>
              <a:rPr lang="en-US" sz="2800" dirty="0" err="1" smtClean="0"/>
              <a:t>শিশু</a:t>
            </a:r>
            <a:r>
              <a:rPr lang="en-US" sz="2800" dirty="0" smtClean="0"/>
              <a:t> </a:t>
            </a:r>
            <a:r>
              <a:rPr lang="en-US" sz="2800" dirty="0" err="1" smtClean="0"/>
              <a:t>হয়</a:t>
            </a:r>
            <a:r>
              <a:rPr lang="en-US" sz="2800" dirty="0" smtClean="0"/>
              <a:t> </a:t>
            </a:r>
            <a:r>
              <a:rPr lang="en-US" sz="2800" dirty="0" err="1" smtClean="0"/>
              <a:t>তাকে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বাল্যবিবাহ</a:t>
            </a:r>
            <a:r>
              <a:rPr lang="en-US" sz="2800" dirty="0" smtClean="0"/>
              <a:t> </a:t>
            </a:r>
            <a:r>
              <a:rPr lang="en-US" sz="2800" dirty="0" err="1" smtClean="0"/>
              <a:t>বলে</a:t>
            </a:r>
            <a:r>
              <a:rPr lang="en-US" sz="2800" dirty="0" smtClean="0"/>
              <a:t> ।</a:t>
            </a:r>
          </a:p>
          <a:p>
            <a:pPr algn="ctr"/>
            <a:r>
              <a:rPr lang="en-US" sz="2800" dirty="0" smtClean="0"/>
              <a:t> </a:t>
            </a:r>
          </a:p>
          <a:p>
            <a:pPr algn="ctr"/>
            <a:r>
              <a:rPr lang="en-US" sz="4800" dirty="0" err="1" smtClean="0"/>
              <a:t>বাল্যবিবাহ</a:t>
            </a:r>
            <a:r>
              <a:rPr lang="en-US" sz="4800" dirty="0" smtClean="0"/>
              <a:t> </a:t>
            </a:r>
            <a:r>
              <a:rPr lang="en-US" sz="4800" dirty="0" err="1" smtClean="0"/>
              <a:t>নিরোধ</a:t>
            </a:r>
            <a:r>
              <a:rPr lang="en-US" sz="4800" dirty="0" smtClean="0"/>
              <a:t> </a:t>
            </a:r>
            <a:r>
              <a:rPr lang="en-US" sz="4800" dirty="0" err="1" smtClean="0"/>
              <a:t>আইন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err="1" smtClean="0"/>
              <a:t>বাল্যবিবাহ</a:t>
            </a:r>
            <a:r>
              <a:rPr lang="en-US" sz="3200" dirty="0" smtClean="0"/>
              <a:t> </a:t>
            </a:r>
            <a:r>
              <a:rPr lang="en-US" sz="3200" dirty="0" err="1" smtClean="0"/>
              <a:t>নিরোধ</a:t>
            </a:r>
            <a:r>
              <a:rPr lang="en-US" sz="3200" dirty="0" smtClean="0"/>
              <a:t> আইন১৯২৯ (The child Marriage Restraint Act,1929,ACT NO.X1X of 1929 and Bangladesh officials approved child marriage prevention Act of 2014)</a:t>
            </a:r>
            <a:r>
              <a:rPr lang="en-US" sz="3200" dirty="0" err="1" smtClean="0"/>
              <a:t>ছেলের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বয়স</a:t>
            </a:r>
            <a:r>
              <a:rPr lang="en-US" sz="3200" dirty="0" smtClean="0"/>
              <a:t> </a:t>
            </a:r>
            <a:r>
              <a:rPr lang="en-US" sz="3200" dirty="0" err="1" smtClean="0"/>
              <a:t>যদি</a:t>
            </a:r>
            <a:r>
              <a:rPr lang="en-US" sz="3200" dirty="0" smtClean="0"/>
              <a:t> ২১বছরের </a:t>
            </a:r>
            <a:r>
              <a:rPr lang="en-US" sz="3200" dirty="0" err="1" smtClean="0"/>
              <a:t>কম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এবং</a:t>
            </a:r>
            <a:r>
              <a:rPr lang="en-US" sz="3200" dirty="0" smtClean="0"/>
              <a:t> </a:t>
            </a:r>
            <a:r>
              <a:rPr lang="en-US" sz="3200" dirty="0" err="1" smtClean="0"/>
              <a:t>মেয়ের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বয়স</a:t>
            </a:r>
            <a:r>
              <a:rPr lang="en-US" sz="3200" dirty="0" smtClean="0"/>
              <a:t> </a:t>
            </a:r>
            <a:r>
              <a:rPr lang="en-US" sz="3200" dirty="0" err="1" smtClean="0"/>
              <a:t>যদি</a:t>
            </a:r>
            <a:r>
              <a:rPr lang="en-US" sz="3200" dirty="0" smtClean="0"/>
              <a:t> ১৮ </a:t>
            </a:r>
            <a:r>
              <a:rPr lang="en-US" sz="3200" dirty="0" err="1" smtClean="0"/>
              <a:t>বছরের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কমে</a:t>
            </a:r>
            <a:r>
              <a:rPr lang="en-US" sz="3200" dirty="0" smtClean="0"/>
              <a:t> </a:t>
            </a:r>
            <a:r>
              <a:rPr lang="en-US" sz="3200" dirty="0" err="1" smtClean="0"/>
              <a:t>বিয়ে</a:t>
            </a:r>
            <a:r>
              <a:rPr lang="en-US" sz="3200" dirty="0" smtClean="0"/>
              <a:t> </a:t>
            </a:r>
            <a:r>
              <a:rPr lang="en-US" sz="3200" dirty="0" err="1" smtClean="0"/>
              <a:t>হয়</a:t>
            </a:r>
            <a:r>
              <a:rPr lang="en-US" sz="3200" dirty="0" smtClean="0"/>
              <a:t> </a:t>
            </a:r>
            <a:r>
              <a:rPr lang="en-US" sz="3200" dirty="0" err="1" smtClean="0"/>
              <a:t>তাহলে</a:t>
            </a:r>
            <a:r>
              <a:rPr lang="en-US" sz="3200" dirty="0" smtClean="0"/>
              <a:t> </a:t>
            </a:r>
            <a:r>
              <a:rPr lang="en-US" sz="3200" dirty="0" err="1" smtClean="0"/>
              <a:t>সেটাও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বাল্যবিবাহ</a:t>
            </a:r>
            <a:r>
              <a:rPr lang="en-US" sz="3200" dirty="0" smtClean="0"/>
              <a:t> । </a:t>
            </a:r>
          </a:p>
          <a:p>
            <a:pPr algn="ctr"/>
            <a:r>
              <a:rPr lang="en-US" sz="4800" dirty="0" smtClean="0"/>
              <a:t> </a:t>
            </a:r>
            <a:endParaRPr lang="en-US" sz="48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981200" y="2819400"/>
            <a:ext cx="5334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35000">
    <p:wedge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228600"/>
            <a:ext cx="8458200" cy="6400800"/>
          </a:xfrm>
          <a:prstGeom prst="round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/>
              <a:t>বাল্যবিবাহের</a:t>
            </a:r>
            <a:r>
              <a:rPr lang="en-US" sz="6600" dirty="0" smtClean="0"/>
              <a:t> </a:t>
            </a:r>
            <a:r>
              <a:rPr lang="en-US" sz="6600" dirty="0" err="1" smtClean="0"/>
              <a:t>প্রভাব</a:t>
            </a:r>
            <a:r>
              <a:rPr lang="en-US" sz="6600" dirty="0" smtClean="0"/>
              <a:t> </a:t>
            </a:r>
          </a:p>
          <a:p>
            <a:pPr algn="ctr"/>
            <a:endParaRPr lang="en-US" sz="6600" dirty="0" smtClean="0"/>
          </a:p>
          <a:p>
            <a:pPr algn="ctr"/>
            <a:r>
              <a:rPr lang="en-US" sz="4000" dirty="0" err="1" smtClean="0"/>
              <a:t>বাল্যবিবাহের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ফলে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সমাজে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নানাবিধ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সমস্যা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। </a:t>
            </a:r>
            <a:r>
              <a:rPr lang="en-US" sz="4000" dirty="0" err="1" smtClean="0"/>
              <a:t>যেমন</a:t>
            </a:r>
            <a:r>
              <a:rPr lang="en-US" sz="4000" dirty="0" smtClean="0"/>
              <a:t> </a:t>
            </a:r>
            <a:r>
              <a:rPr lang="en-US" sz="4000" dirty="0" err="1" smtClean="0"/>
              <a:t>কিশোরী</a:t>
            </a:r>
            <a:r>
              <a:rPr lang="en-US" sz="4000" dirty="0" smtClean="0"/>
              <a:t> </a:t>
            </a:r>
            <a:r>
              <a:rPr lang="en-US" sz="4000" dirty="0" err="1" smtClean="0"/>
              <a:t>মেয়েদের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পুষ্টির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অভাব</a:t>
            </a:r>
            <a:r>
              <a:rPr lang="en-US" sz="4000" dirty="0" smtClean="0"/>
              <a:t> </a:t>
            </a:r>
            <a:r>
              <a:rPr lang="en-US" sz="4000" dirty="0" err="1" smtClean="0"/>
              <a:t>হয়,পুষ্টিহীন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শিশুর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জন্ম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দেয়</a:t>
            </a:r>
            <a:r>
              <a:rPr lang="en-US" sz="4000" dirty="0" smtClean="0"/>
              <a:t>। </a:t>
            </a:r>
            <a:r>
              <a:rPr lang="en-US" sz="4000" dirty="0" err="1" smtClean="0"/>
              <a:t>মাতৃমৃত্যু</a:t>
            </a:r>
            <a:r>
              <a:rPr lang="en-US" sz="4000" dirty="0" smtClean="0"/>
              <a:t> ও </a:t>
            </a:r>
            <a:r>
              <a:rPr lang="en-US" sz="4000" dirty="0" err="1" smtClean="0"/>
              <a:t>শিশুমৃত্যুর</a:t>
            </a:r>
            <a:r>
              <a:rPr lang="en-US" sz="4000" dirty="0" smtClean="0"/>
              <a:t> </a:t>
            </a:r>
            <a:r>
              <a:rPr lang="en-US" sz="4000" dirty="0" err="1" smtClean="0"/>
              <a:t>হার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বৃদ্ধি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পায়</a:t>
            </a:r>
            <a:r>
              <a:rPr lang="en-US" sz="4000" dirty="0" smtClean="0"/>
              <a:t> ।  </a:t>
            </a:r>
            <a:endParaRPr lang="en-US" sz="4000" dirty="0"/>
          </a:p>
        </p:txBody>
      </p:sp>
      <p:sp>
        <p:nvSpPr>
          <p:cNvPr id="3" name="Oval 2"/>
          <p:cNvSpPr/>
          <p:nvPr/>
        </p:nvSpPr>
        <p:spPr>
          <a:xfrm>
            <a:off x="1066800" y="914400"/>
            <a:ext cx="7086600" cy="1447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56000">
    <p:plus/>
    <p:sndAc>
      <p:stSnd>
        <p:snd r:embed="rId2" name="bomb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152400"/>
            <a:ext cx="8305800" cy="632460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dirty="0" smtClean="0"/>
          </a:p>
          <a:p>
            <a:pPr algn="ctr"/>
            <a:r>
              <a:rPr lang="en-US" sz="4800" dirty="0" err="1" smtClean="0"/>
              <a:t>বাল্যবিবাহ</a:t>
            </a:r>
            <a:r>
              <a:rPr lang="en-US" sz="4800" dirty="0" smtClean="0"/>
              <a:t> </a:t>
            </a:r>
            <a:r>
              <a:rPr lang="en-US" sz="4800" dirty="0" err="1" smtClean="0"/>
              <a:t>প্রতিরোধ</a:t>
            </a:r>
            <a:r>
              <a:rPr lang="en-US" sz="4800" dirty="0" smtClean="0"/>
              <a:t> </a:t>
            </a:r>
          </a:p>
          <a:p>
            <a:pPr algn="ctr"/>
            <a:endParaRPr lang="en-US" sz="4800" dirty="0" smtClean="0"/>
          </a:p>
          <a:p>
            <a:pPr algn="ctr"/>
            <a:r>
              <a:rPr lang="en-US" sz="4000" dirty="0" err="1" smtClean="0"/>
              <a:t>শিশু</a:t>
            </a:r>
            <a:r>
              <a:rPr lang="en-US" sz="4000" dirty="0" smtClean="0"/>
              <a:t> </a:t>
            </a:r>
            <a:r>
              <a:rPr lang="en-US" sz="4000" dirty="0" err="1" smtClean="0"/>
              <a:t>কিশোর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উপযুক্ত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শিক্ষায়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শিক্ষিত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গড়ে</a:t>
            </a:r>
            <a:r>
              <a:rPr lang="en-US" sz="4000" dirty="0" smtClean="0"/>
              <a:t> </a:t>
            </a:r>
            <a:r>
              <a:rPr lang="en-US" sz="4000" dirty="0" err="1" smtClean="0"/>
              <a:t>তুলতে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হবে</a:t>
            </a:r>
            <a:r>
              <a:rPr lang="en-US" sz="4000" dirty="0" smtClean="0"/>
              <a:t>, </a:t>
            </a:r>
            <a:r>
              <a:rPr lang="en-US" sz="4000" dirty="0" err="1" smtClean="0"/>
              <a:t>মা-বাবা</a:t>
            </a:r>
            <a:r>
              <a:rPr lang="en-US" sz="4000" dirty="0" smtClean="0"/>
              <a:t> </a:t>
            </a:r>
            <a:r>
              <a:rPr lang="en-US" sz="4000" dirty="0" err="1" smtClean="0"/>
              <a:t>সহ</a:t>
            </a:r>
            <a:r>
              <a:rPr lang="en-US" sz="4000" dirty="0" smtClean="0"/>
              <a:t> </a:t>
            </a:r>
            <a:r>
              <a:rPr lang="en-US" sz="4000" dirty="0" err="1" smtClean="0"/>
              <a:t>অভিভাবকদের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সাথে</a:t>
            </a:r>
            <a:r>
              <a:rPr lang="en-US" sz="4000" dirty="0" smtClean="0"/>
              <a:t> </a:t>
            </a:r>
            <a:r>
              <a:rPr lang="en-US" sz="4000" dirty="0" err="1" smtClean="0"/>
              <a:t>খোলামেলা</a:t>
            </a:r>
            <a:r>
              <a:rPr lang="en-US" sz="4000" dirty="0" smtClean="0"/>
              <a:t> </a:t>
            </a:r>
            <a:r>
              <a:rPr lang="en-US" sz="4000" dirty="0" err="1" smtClean="0"/>
              <a:t>আলোচনা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হবে</a:t>
            </a:r>
            <a:r>
              <a:rPr lang="en-US" sz="4000" dirty="0" smtClean="0"/>
              <a:t> ,</a:t>
            </a:r>
            <a:r>
              <a:rPr lang="en-US" sz="4000" dirty="0" err="1" smtClean="0"/>
              <a:t>সবাইকে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নিজ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দাড়ানোর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কথা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হবে</a:t>
            </a:r>
            <a:r>
              <a:rPr lang="en-US" sz="4000" dirty="0" smtClean="0"/>
              <a:t> ।  </a:t>
            </a:r>
            <a:endParaRPr lang="en-US" sz="4000" dirty="0"/>
          </a:p>
        </p:txBody>
      </p:sp>
      <p:sp>
        <p:nvSpPr>
          <p:cNvPr id="3" name="Up Ribbon 2"/>
          <p:cNvSpPr/>
          <p:nvPr/>
        </p:nvSpPr>
        <p:spPr>
          <a:xfrm>
            <a:off x="457200" y="1066800"/>
            <a:ext cx="8305800" cy="1600200"/>
          </a:xfrm>
          <a:prstGeom prst="ribbon2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59000">
    <p:wedg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332</Words>
  <Application>Microsoft Office PowerPoint</Application>
  <PresentationFormat>On-screen Show (4:3)</PresentationFormat>
  <Paragraphs>53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HC</dc:creator>
  <cp:lastModifiedBy>HC</cp:lastModifiedBy>
  <cp:revision>77</cp:revision>
  <dcterms:created xsi:type="dcterms:W3CDTF">2006-08-16T00:00:00Z</dcterms:created>
  <dcterms:modified xsi:type="dcterms:W3CDTF">2020-04-07T01:22:07Z</dcterms:modified>
</cp:coreProperties>
</file>