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83" r:id="rId3"/>
    <p:sldId id="274" r:id="rId4"/>
    <p:sldId id="275" r:id="rId5"/>
    <p:sldId id="276" r:id="rId6"/>
    <p:sldId id="263" r:id="rId7"/>
    <p:sldId id="264" r:id="rId8"/>
    <p:sldId id="265" r:id="rId9"/>
    <p:sldId id="266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38" autoAdjust="0"/>
  </p:normalViewPr>
  <p:slideViewPr>
    <p:cSldViewPr>
      <p:cViewPr varScale="1">
        <p:scale>
          <a:sx n="72" d="100"/>
          <a:sy n="72" d="100"/>
        </p:scale>
        <p:origin x="107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92A5-7483-4898-BDB6-51018E68E64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C15D-FA68-4DD7-9FE1-CDEF3D820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39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 বাস্তব উপকরণের মাধ্যমে দল গঠন করে তাদেরকে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প্রত্যেকটির তিনটি করে বৈশিষ্ট্য উল্লেখ করে পর্বের নাম লিখতে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দিতে পারেন।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উল্লেখিত</a:t>
            </a:r>
            <a:r>
              <a:rPr lang="bn-BD" baseline="0" dirty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স্লাইডে উল্লেখিত</a:t>
            </a:r>
            <a:r>
              <a:rPr lang="bn-BD" baseline="0" dirty="0"/>
              <a:t> বাড়ির কাজ ছাড়া শিক্ষক ইচ্ছে করলে পাঠ সংশ্লিষ্ট সৃজনশীল প্রশ্ন বাড়ির কাজ হিসেবে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3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 পরিচিতি</a:t>
            </a:r>
            <a:r>
              <a:rPr lang="bn-BD" baseline="0" dirty="0"/>
              <a:t> স্লাইডটি শুধু শিক্ষকের জন্য। </a:t>
            </a:r>
            <a:r>
              <a:rPr lang="bn-BD" dirty="0"/>
              <a:t>কন্টেন্টটির মান</a:t>
            </a:r>
            <a:r>
              <a:rPr lang="bn-BD" baseline="0" dirty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প্রশ্নগুলোর উত্তর দেয়ার জন্য শিক্ষার্থীদেরকে কিছু বেশি সময় দেয়া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596B5-9655-41D0-B643-9D78234916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bn-BD" dirty="0"/>
              <a:t>পাঠ</a:t>
            </a:r>
            <a:r>
              <a:rPr lang="bn-BD" baseline="0" dirty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শিক্ষকবৃন্দ ভিডিওটি চালানোর সময় মাঝে মাঝে থামিয়ে শিক্ষার্থীদেরকে বুঝাতে পারেন।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ভিডিওটি দেখানোর পর শিক্ষার্থীদের কাছ থেকে বৈশিষ্ট্য বের করে আনতে পারেন। অথবা চার্ট প্রদর্শন করতে পারেন। বাস্তব উপকরণ দেখাতে পারেন।</a:t>
            </a:r>
            <a:endParaRPr lang="en-US" dirty="0"/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শিক্ষকবৃন্দ ভিডিওটি চালানোর সময় মাঝে মাঝে থামিয়ে শিক্ষার্থীদেরকে বুঝাতে পারেন।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ভিডিওটি দেখানোর পর শিক্ষার্থীদের কাছ থেকে বৈশিষ্ট্য বের করে আনতে পারেন। অথবা চার্ট প্রদর্শন করতে পারেন। বাস্তব উপকরণ দেখাতে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শিক্ষকবৃন্দ ভিডিওটি চালানোর সময় মাঝে মাঝে থামিয়ে শিক্ষার্থীদেরকে বুঝাতে পারেন।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ভিডিওটি দেখানোর পর শিক্ষার্থীদের কাছ থেকে বৈশিষ্ট্য বের করে আনতে পারেন। অথবা চার্ট প্রদর্শন করতে পারেন। বাস্তব উপকরণ দেখাতে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শিক্ষকবৃন্দ ভিডিওটি চালানোর সময় মাঝে মাঝে থামিয়ে শিক্ষার্থীদেরকে বুঝাতে পারেন।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ভিডিওটি দেখানোর পর শিক্ষার্থীদের কাছ থেকে বৈশিষ্ট্য বের করে আনতে পারেন। অথবা চার্ট প্রদর্শন করতে পারেন। বাস্তব উপকরণ দেখাতে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9375-BE7A-459C-A318-9C793A6D92B3}" type="datetime3">
              <a:rPr lang="en-US" smtClean="0"/>
              <a:t>7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3069-D9A3-4B36-B314-4FB7E0D96464}" type="datetime3">
              <a:rPr lang="en-US" smtClean="0"/>
              <a:t>7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EE77-9C49-4576-8054-CEB5FE32DF19}" type="datetime3">
              <a:rPr lang="en-US" smtClean="0"/>
              <a:t>7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3F19-F253-4F8D-840A-84FFD2149C76}" type="datetime3">
              <a:rPr lang="en-US" smtClean="0"/>
              <a:t>7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AF6-6D31-47D2-A806-D28186C02703}" type="datetime3">
              <a:rPr lang="en-US" smtClean="0"/>
              <a:t>7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D0E4-C33C-43FC-88CC-DACE6ABF862F}" type="datetime3">
              <a:rPr lang="en-US" smtClean="0"/>
              <a:t>7 April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1C0F-F97B-43C6-ADC1-BC9413001DC2}" type="datetime3">
              <a:rPr lang="en-US" smtClean="0"/>
              <a:t>7 April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B548-F5CF-420C-B86C-95EDEEAA37E0}" type="datetime3">
              <a:rPr lang="en-US" smtClean="0"/>
              <a:t>7 April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C394-9D87-415C-B9E9-81F914D63053}" type="datetime3">
              <a:rPr lang="en-US" smtClean="0"/>
              <a:t>7 April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D12D-0336-47D2-93D0-3192F0425635}" type="datetime3">
              <a:rPr lang="en-US" smtClean="0"/>
              <a:t>7 April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9613-A3DE-44C5-90B3-48CDF76F07EB}" type="datetime3">
              <a:rPr lang="en-US" smtClean="0"/>
              <a:t>7 April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5273-F666-4961-B6B3-0BB26A06028E}" type="datetime3">
              <a:rPr lang="en-US" smtClean="0"/>
              <a:t>7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MD.AMINUL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0"/>
            <a:ext cx="464820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nida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2" y="838200"/>
            <a:ext cx="12192000" cy="557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C2A10-AB0C-4481-81C8-9C353B04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E4FF-53D0-44A9-93FB-A973E9E1DA10}" type="datetime3">
              <a:rPr lang="en-US" smtClean="0"/>
              <a:t>7 April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3129D-9695-421B-B222-0B523392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D20A8-C530-4C6C-AD02-7B637F77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8198"/>
            <a:ext cx="43434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38813"/>
            <a:ext cx="12192000" cy="64633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প্রাণিটির দুইটি বৈশিষ্ট্যসহ পর্বের নাম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ematod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53" y="762000"/>
            <a:ext cx="10287000" cy="5076813"/>
          </a:xfrm>
          <a:prstGeom prst="rect">
            <a:avLst/>
          </a:prstGeom>
        </p:spPr>
      </p:pic>
      <p:pic>
        <p:nvPicPr>
          <p:cNvPr id="6" name="Picture 5" descr="jacrit crim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036" y="904220"/>
            <a:ext cx="1705751" cy="4819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4800" y="187116"/>
            <a:ext cx="3124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40E2C-2E95-410C-BE4A-E05E8C15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0D2-FB73-4BD8-B7C5-F34F78BB7975}" type="datetime3">
              <a:rPr lang="en-US" smtClean="0"/>
              <a:t>7 April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D2DE8-E77B-4CE4-AAE4-A3BE32D6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CDF9A-B685-41A1-AF8E-CD81EDB3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44"/>
            <a:ext cx="6781800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52400" y="772984"/>
            <a:ext cx="11963400" cy="4827967"/>
            <a:chOff x="1371600" y="1371600"/>
            <a:chExt cx="6019800" cy="3829050"/>
          </a:xfrm>
        </p:grpSpPr>
        <p:pic>
          <p:nvPicPr>
            <p:cNvPr id="3" name="Picture 2" descr="gottobas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1371600"/>
              <a:ext cx="2628900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Annelid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1371600"/>
              <a:ext cx="2600325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amo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800" y="3352800"/>
              <a:ext cx="2590800" cy="1847850"/>
            </a:xfrm>
            <a:prstGeom prst="rect">
              <a:avLst/>
            </a:prstGeom>
          </p:spPr>
        </p:pic>
        <p:pic>
          <p:nvPicPr>
            <p:cNvPr id="9" name="Picture 8" descr="platyhelmenthe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72025" y="3352800"/>
              <a:ext cx="2619375" cy="184785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52400" y="5638800"/>
            <a:ext cx="1196340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প্রাণীগুলোর প্রত্যেকটির তিনটি করে বৈশিষ্ট্য উল্লেখ করে পর্বের নাম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150362"/>
            <a:ext cx="3657600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63F07-B9A0-4E78-8C63-A65A7517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363F-6CC6-4375-9DFD-DB06C500D338}" type="datetime3">
              <a:rPr lang="en-US" smtClean="0"/>
              <a:t>7 April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02B88-DCE3-4BA4-9D33-EF075B17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262E41-C689-4E2C-BEBA-8CD22676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9659"/>
            <a:ext cx="3962400" cy="76944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200" y="2673484"/>
            <a:ext cx="11963400" cy="1699306"/>
            <a:chOff x="228600" y="2971800"/>
            <a:chExt cx="7772400" cy="1699306"/>
          </a:xfrm>
        </p:grpSpPr>
        <p:pic>
          <p:nvPicPr>
            <p:cNvPr id="13" name="Picture 12" descr="Arthropod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971800"/>
              <a:ext cx="2126913" cy="169930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90800" y="3276600"/>
              <a:ext cx="541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প্রাণীটি আমাদের কি ধরণের উপকার করে?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200" y="958171"/>
            <a:ext cx="12192000" cy="1699306"/>
            <a:chOff x="228600" y="1371600"/>
            <a:chExt cx="8229600" cy="1699306"/>
          </a:xfrm>
        </p:grpSpPr>
        <p:pic>
          <p:nvPicPr>
            <p:cNvPr id="11" name="Picture 10" descr="Nematod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371600"/>
              <a:ext cx="2219370" cy="16993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38400" y="1524000"/>
              <a:ext cx="6019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প্রাণীটিকে পরজীবী প্রাণী বলা হয় কেন? প্রাণিটি আমাদের কিধরণের ক্ষতি করে?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0376" y="4418922"/>
            <a:ext cx="11949223" cy="1829477"/>
            <a:chOff x="152400" y="4572000"/>
            <a:chExt cx="8229600" cy="1483988"/>
          </a:xfrm>
        </p:grpSpPr>
        <p:pic>
          <p:nvPicPr>
            <p:cNvPr id="17" name="Picture 16" descr="porifera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4572000"/>
              <a:ext cx="2254698" cy="14839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667000" y="5105400"/>
              <a:ext cx="5715000" cy="474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প্রদর্শিত প্রাণীটির দুইটি বৈশিষ্ট্য উল্লেখপূর্বক পর্বের নাম বল।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880E9-631B-4A84-969C-63EA1152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65B2-3221-47A7-A22B-5A5B6642D47D}" type="datetime3">
              <a:rPr lang="en-US" smtClean="0"/>
              <a:t>7 April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005B1-BF08-4777-AD72-12F37D45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EC3A8-5C01-4DEC-86F2-E21A0E63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57201"/>
            <a:ext cx="3657600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057400"/>
            <a:ext cx="12039600" cy="2585323"/>
          </a:xfrm>
          <a:prstGeom prst="rect">
            <a:avLst/>
          </a:prstGeom>
          <a:noFill/>
          <a:ln w="285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পাঠ্য বই সংশ্লিষ্ট উদাহরণ বাদে তোমার পরিবেশ থেকে ৫টি অমেরুদণ্ডী প্রাণী সংগ্রহ করে তাদের প্রত্যেকটির ২টি করে  বৈশিষ্ট্যসহ নাম লিখে আনবে।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42BAF-1AA4-4549-AD65-6EA7D850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76A2-9B9F-414F-B7E0-32DA7C97F90E}" type="datetime3">
              <a:rPr lang="en-US" smtClean="0"/>
              <a:t>7 April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5D5C4-2CF5-48C8-94DD-C291944F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2F725-3849-45C6-8C47-F7AC40B5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-152400"/>
            <a:ext cx="5486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464631_1172318552786745_771209558188781337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11734800" cy="51816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983CA-C0AF-4D99-B971-8B6AEEF0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656F-DB88-42EF-A770-AB2EB0D7D603}" type="datetime3">
              <a:rPr lang="en-US" smtClean="0"/>
              <a:t>7 April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561A-DDD0-4557-8A30-60174A51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5FEE5-C9B6-44BD-BDA9-77183510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4434992" y="93994"/>
            <a:ext cx="7068384" cy="6198709"/>
            <a:chOff x="2910991" y="125891"/>
            <a:chExt cx="7068384" cy="6198709"/>
          </a:xfrm>
          <a:noFill/>
        </p:grpSpPr>
        <p:sp>
          <p:nvSpPr>
            <p:cNvPr id="19" name="Rounded Rectangle 18"/>
            <p:cNvSpPr/>
            <p:nvPr/>
          </p:nvSpPr>
          <p:spPr>
            <a:xfrm>
              <a:off x="4648200" y="2089297"/>
              <a:ext cx="5331175" cy="4235303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 অষ্টম</a:t>
              </a:r>
            </a:p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বিজ্ঞান</a:t>
              </a:r>
            </a:p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 প্রথম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চাঁদপুর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আহমাদিয়া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ফাযিল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মাদরাসা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10991" y="125891"/>
              <a:ext cx="2844800" cy="6905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9347200" y="0"/>
            <a:ext cx="2844800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E0F236-CC12-4B95-B346-AB934E1AD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1998"/>
            <a:ext cx="5483576" cy="526020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E8A18-D277-42CC-B2AE-52AC22C5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A41B-66FC-40B9-838F-AECAA8F5B89B}" type="datetime3">
              <a:rPr lang="en-US" smtClean="0"/>
              <a:t>7 April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C2E6C-82A8-4780-AAAF-BB939C0E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34317-DB9A-4D11-8B73-493F31F8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llus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565452"/>
            <a:ext cx="5562600" cy="1994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rthropoda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996" y="914400"/>
            <a:ext cx="6418004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HING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505200"/>
            <a:ext cx="6400800" cy="2050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15240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প্রাণিগুলো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5943601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প্রাণিগুলো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91440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65016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1600" y="350520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5943601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 ও খ প্রাণিগুলোর বসবাস জলে না স্থলে?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6019801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 ও ঘ প্রাণিগুলোর বসবাস জলে না স্থলে?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6019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প্রাণীগুলোর বৈশিষ্ট্য কি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5943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প্রাণীগুলোর চলন কি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Nematoda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889000"/>
            <a:ext cx="5562600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438400" y="106680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9AF90-3A09-415E-983B-B71752EA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3DDC-2EF4-4030-A024-19C3C6655A3E}" type="datetime3">
              <a:rPr lang="en-US" smtClean="0"/>
              <a:t>7 April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742B76-8E2E-4852-B509-3227E2E5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49D4FF0-9A34-4CBF-9496-1DF576DB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12" grpId="0"/>
      <p:bldP spid="12" grpId="1"/>
      <p:bldP spid="13" grpId="0"/>
      <p:bldP spid="13" grpId="1"/>
      <p:bldP spid="14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6400800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latin typeface="NikoshBAN" pitchFamily="2" charset="0"/>
                <a:cs typeface="NikoshBAN" pitchFamily="2" charset="0"/>
              </a:rPr>
              <a:t>অ্যানিম্যালিয়া জগত</a:t>
            </a:r>
            <a:r>
              <a:rPr lang="en-US" sz="4400" b="1" u="sng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BD" sz="4400" b="1" u="sng" dirty="0"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400" b="1" u="sng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b="1" u="sng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u="sng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4400" b="1" u="sng" dirty="0">
                <a:latin typeface="NikoshBAN" pitchFamily="2" charset="0"/>
                <a:cs typeface="NikoshBAN" pitchFamily="2" charset="0"/>
              </a:rPr>
              <a:t>)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76200" y="990599"/>
            <a:ext cx="12115800" cy="5334002"/>
            <a:chOff x="381000" y="1524000"/>
            <a:chExt cx="7848600" cy="5105400"/>
          </a:xfrm>
        </p:grpSpPr>
        <p:grpSp>
          <p:nvGrpSpPr>
            <p:cNvPr id="12" name="Group 11"/>
            <p:cNvGrpSpPr/>
            <p:nvPr/>
          </p:nvGrpSpPr>
          <p:grpSpPr>
            <a:xfrm>
              <a:off x="381000" y="1524000"/>
              <a:ext cx="7848600" cy="5105400"/>
              <a:chOff x="381000" y="1524000"/>
              <a:chExt cx="7848600" cy="5105400"/>
            </a:xfrm>
          </p:grpSpPr>
          <p:pic>
            <p:nvPicPr>
              <p:cNvPr id="4" name="Picture 3" descr="porifera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1524000"/>
                <a:ext cx="2609850" cy="1676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5" name="Picture 4" descr="cnidaria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4200" y="1524000"/>
                <a:ext cx="2590800" cy="1676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6" name="Picture 5" descr="jacrit crimi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3860584" y="4140419"/>
                <a:ext cx="965638" cy="2743201"/>
              </a:xfrm>
              <a:prstGeom prst="rect">
                <a:avLst/>
              </a:prstGeom>
            </p:spPr>
          </p:pic>
          <p:pic>
            <p:nvPicPr>
              <p:cNvPr id="7" name="Picture 6" descr="Nematoda 2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9300" y="1524000"/>
                <a:ext cx="2400300" cy="1676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8" name="Picture 7" descr="Annelida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000" y="3352800"/>
                <a:ext cx="2600325" cy="1600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9" name="Picture 8" descr="Arthropoda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4200" y="3352799"/>
                <a:ext cx="2590800" cy="160020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0" name="Picture 9" descr="Mollusca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91200" y="3352801"/>
                <a:ext cx="2438400" cy="1600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" name="Picture 10" descr="Echinodermata.jp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000" y="5029200"/>
                <a:ext cx="2609850" cy="1600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3" name="Picture 12" descr="samodrik shasha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91200" y="5010150"/>
              <a:ext cx="2438400" cy="1543050"/>
            </a:xfrm>
            <a:prstGeom prst="rect">
              <a:avLst/>
            </a:prstGeom>
          </p:spPr>
        </p:pic>
      </p:grp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B351B3F-1033-4983-AAEE-1E4C1E87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6462-C5A6-4041-B4A0-31BD4AA7CBE5}" type="datetime3">
              <a:rPr lang="en-US" smtClean="0"/>
              <a:t>7 April 2020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AD25313-4FFA-4F3C-85F6-274179D8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B1E5194-12BB-413E-831B-93948160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" y="990600"/>
            <a:ext cx="11963400" cy="34778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অ্যানিম্যালিয়া জগতের প্রথম ৪ টি পর্বের নাম বলতে 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;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পর্বগুলোর উদাহরণ বলতে 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;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৩। প্রাণি জগতের পর্বগুলোর সাধারণ বৈশিষ্ট্য ব্যাখ্যা করতে 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;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৪। বৈশিষ্ট্যের ভিত্তিতে প্রাণীদেরকে শ্রেণিবিন্যাস করতে পারবে।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8E93C-D699-4F66-8A3B-8FB96013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3060-BCD5-4E5C-9C96-0058983637A8}" type="datetime3">
              <a:rPr lang="en-US" smtClean="0"/>
              <a:t>7 April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F5C22-D841-4D46-9650-5AE9A0CE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E1BD9-FD99-410E-9812-CE302FB0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87868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পর্ব- পরিফেরা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Porifera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6" name="Picture 5" descr="porifer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685799"/>
            <a:ext cx="5791200" cy="39991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0200" y="4800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উদাহরণঃ স্পনজিলা, স্কাইফা।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15000" y="1450538"/>
            <a:ext cx="7113181" cy="2187949"/>
            <a:chOff x="3616442" y="1447800"/>
            <a:chExt cx="5506979" cy="2187949"/>
          </a:xfrm>
        </p:grpSpPr>
        <p:sp>
          <p:nvSpPr>
            <p:cNvPr id="9" name="TextBox 8"/>
            <p:cNvSpPr txBox="1"/>
            <p:nvPr/>
          </p:nvSpPr>
          <p:spPr>
            <a:xfrm>
              <a:off x="3733800" y="1447800"/>
              <a:ext cx="4038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সাধারণ বৈশিষ্ট্যঃ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19500" y="2280164"/>
              <a:ext cx="548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২। এদের দেহ প্রাচীর অসংখ্য ছিদ্রযুক্ত।এই ছিদ্র পথে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পানির সাথে অক্সিজেন ও খাদ্যবস্তু প্রবেশ করে।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16442" y="1987776"/>
              <a:ext cx="541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। এরা সরলতম বহুকোষী প্রাণী।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37021" y="3112529"/>
              <a:ext cx="548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৩। এদের কোন পৃথক সুগঠিত কলা, অঙ্গ ও তন্ত্র ঠাকে না।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43000" y="4800600"/>
            <a:ext cx="3276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স্পনজিলা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462735"/>
              </p:ext>
            </p:extLst>
          </p:nvPr>
        </p:nvGraphicFramePr>
        <p:xfrm>
          <a:off x="2465895" y="5562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895" y="55626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8E190-1E45-4B57-A4DD-97A01940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247-9A00-46FA-A2B1-FEEBFDAADF15}" type="datetime3">
              <a:rPr lang="en-US" smtClean="0"/>
              <a:t>7 April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A4D9C-C5FB-4B27-BB82-94DE08D5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E5477-7323-4B3B-9973-E5A0BF43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8454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পর্ব- নিডারিয়া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Cnidaria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3" name="Picture 2" descr="hyd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" y="695980"/>
            <a:ext cx="5805377" cy="35712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24600" y="553809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উদাহরণঃ স্পনজিলা, স্কাইফা।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81577" y="1015663"/>
            <a:ext cx="6324600" cy="4114800"/>
            <a:chOff x="3962400" y="1382484"/>
            <a:chExt cx="5181600" cy="4114800"/>
          </a:xfrm>
        </p:grpSpPr>
        <p:sp>
          <p:nvSpPr>
            <p:cNvPr id="11" name="TextBox 10"/>
            <p:cNvSpPr txBox="1"/>
            <p:nvPr/>
          </p:nvSpPr>
          <p:spPr>
            <a:xfrm>
              <a:off x="4038600" y="1382484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সাধারণ বৈশিষ্ট্যঃ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2220684"/>
              <a:ext cx="4724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১। দেহ দুটি ভ্রুণীয় কোষ স্তর দ্বারা গঠিত। দেহের বাইরের দিকের স্তরটি এক্টোডার্ম এবং ভেতরের স্তরটি এণ্ডোডার্ম।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4543177"/>
              <a:ext cx="5181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৩। এক্টোডার্মে নিডোব্লাস্ট নামক কোষ থাকে । এ কোষ শিকার ধরা ও আত্নরক্ষার কাজ করে।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8600" y="3744684"/>
              <a:ext cx="495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২। এদের দেহ গহ্বরকে সিলেন্টেরন বলে। একাধারে পরিপাক ও সংবহনে অংশ নেয়।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14600" y="4429780"/>
            <a:ext cx="26670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হাইড্রা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92869"/>
              </p:ext>
            </p:extLst>
          </p:nvPr>
        </p:nvGraphicFramePr>
        <p:xfrm>
          <a:off x="533400" y="48703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036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2FDDA-7D4B-4472-8BE2-8B925E0C5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9FA2-8096-4EAC-85D0-F9DD93876A3C}" type="datetime3">
              <a:rPr lang="en-US" smtClean="0"/>
              <a:t>7 April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9C8E3-F8B9-49CB-ACC2-BEC14F53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EB96A-1590-4655-8208-594FB8A0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4447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পর্ব- প্লাটিহেলমিনথিস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Platyhelminthes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582701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latyhelmenth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10571"/>
            <a:ext cx="5871387" cy="4806579"/>
          </a:xfrm>
          <a:prstGeom prst="rect">
            <a:avLst/>
          </a:prstGeom>
        </p:spPr>
      </p:pic>
      <p:pic>
        <p:nvPicPr>
          <p:cNvPr id="11" name="Picture 10" descr="jacrit crim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387" y="710571"/>
            <a:ext cx="897122" cy="24734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0" y="5715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উদাহরণঃ ফিতাকৃমি, যকৃত কৃমি।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35602" y="1358756"/>
            <a:ext cx="5257800" cy="3799820"/>
            <a:chOff x="3581400" y="1447800"/>
            <a:chExt cx="5257800" cy="3799820"/>
          </a:xfrm>
        </p:grpSpPr>
        <p:sp>
          <p:nvSpPr>
            <p:cNvPr id="6" name="TextBox 5"/>
            <p:cNvSpPr txBox="1"/>
            <p:nvPr/>
          </p:nvSpPr>
          <p:spPr>
            <a:xfrm>
              <a:off x="3995058" y="144780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সাধারণ বৈশিষ্ট্যঃ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2133600"/>
              <a:ext cx="510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এদের দেহ চ্যাপ্টা, এরা উভলিঙ্গ ও অন্তঃপরজীবী।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3210580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৩।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দেহে চোষক ও আংটা থাকে।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90258" y="2667000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২। দেহ পুরু কিউটিকল দ্বারা আবৃত।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7600" y="3810000"/>
              <a:ext cx="510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৪। দেহে শিখা অঙ্গ নামে বিশেষ অঙ্গ ঠাকে, এগুলো রেচন অঙ্গ হিসাবে কাজ করে।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81400" y="4724400"/>
              <a:ext cx="487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৫। পৌষ্টিকতন্ত্র অসম্পূর্ণ বা অনুপস্থিত।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412671" y="5547261"/>
            <a:ext cx="13716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ফিতাকৃমি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252535"/>
              </p:ext>
            </p:extLst>
          </p:nvPr>
        </p:nvGraphicFramePr>
        <p:xfrm>
          <a:off x="685800" y="579073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790732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66597-B0F2-47F1-BC11-13B7AAFF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84AC-B529-4CC4-9CBE-88F2ED998C3D}" type="datetime3">
              <a:rPr lang="en-US" smtClean="0"/>
              <a:t>7 April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3843D-BF36-4593-835C-E5FD263F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269C3-9AE1-4359-85F8-E82F52B9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0611" y="77572"/>
            <a:ext cx="8177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পর্ব- নেমাটোডা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Nematoda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Nemat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5458"/>
            <a:ext cx="6605258" cy="40151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98758" y="5029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উদাহরণঃ গোলকৃমি, ফাইলেরিয়া কৃমি।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43700" y="948035"/>
            <a:ext cx="5143500" cy="3066613"/>
            <a:chOff x="3543300" y="1447800"/>
            <a:chExt cx="5143500" cy="2560003"/>
          </a:xfrm>
        </p:grpSpPr>
        <p:sp>
          <p:nvSpPr>
            <p:cNvPr id="3" name="TextBox 2"/>
            <p:cNvSpPr txBox="1"/>
            <p:nvPr/>
          </p:nvSpPr>
          <p:spPr>
            <a:xfrm>
              <a:off x="3733800" y="1447800"/>
              <a:ext cx="495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সাধারণ বৈশিষ্ট্যঃ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1400" y="2209800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1.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দেহ নলাকার ও পুরু ত্বক দ্বারা আবৃত।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43300" y="2557045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2.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পৌষ্টিক নালি সম্পূর্ণ, মুখ ও পায়ু ছিদ্র উপস্থিত।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3300" y="2910245"/>
              <a:ext cx="487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৩। শ্বসনতন্ত্র ও সংবহনতন্ত্র অনুপস্থিত।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3172" y="3228200"/>
              <a:ext cx="403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৪। সাধারণত একলিঙ্গ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01336" y="3546138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৫। দেহ গহ্বর অনাবৃত ও প্রকৃত সিলোম নাই।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390694" y="4890072"/>
            <a:ext cx="13716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গোলকৃমি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33600" y="54006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00676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90A7A-F61E-4ECB-840C-D4E44BE9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5AE-B481-4304-9847-249E96ADA543}" type="datetime3">
              <a:rPr lang="en-US" smtClean="0"/>
              <a:t>7 April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ADBB9-1306-4F4A-AA9D-B9BA862B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4BB97-ACD5-42BE-A477-F62F132D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799</Words>
  <Application>Microsoft Office PowerPoint</Application>
  <PresentationFormat>Widescreen</PresentationFormat>
  <Paragraphs>135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amin torab</cp:lastModifiedBy>
  <cp:revision>114</cp:revision>
  <dcterms:created xsi:type="dcterms:W3CDTF">2015-03-14T07:58:18Z</dcterms:created>
  <dcterms:modified xsi:type="dcterms:W3CDTF">2020-04-07T04:38:11Z</dcterms:modified>
</cp:coreProperties>
</file>