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4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BB376-D2DB-4282-9072-794D45E5F1F6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47F77-7F8D-4481-A95A-3C6E718D2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073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BB376-D2DB-4282-9072-794D45E5F1F6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47F77-7F8D-4481-A95A-3C6E718D2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906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BB376-D2DB-4282-9072-794D45E5F1F6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47F77-7F8D-4481-A95A-3C6E718D2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579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BB376-D2DB-4282-9072-794D45E5F1F6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47F77-7F8D-4481-A95A-3C6E718D2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47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BB376-D2DB-4282-9072-794D45E5F1F6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47F77-7F8D-4481-A95A-3C6E718D2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56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BB376-D2DB-4282-9072-794D45E5F1F6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47F77-7F8D-4481-A95A-3C6E718D2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276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BB376-D2DB-4282-9072-794D45E5F1F6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47F77-7F8D-4481-A95A-3C6E718D2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972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BB376-D2DB-4282-9072-794D45E5F1F6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47F77-7F8D-4481-A95A-3C6E718D2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677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BB376-D2DB-4282-9072-794D45E5F1F6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47F77-7F8D-4481-A95A-3C6E718D2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624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BB376-D2DB-4282-9072-794D45E5F1F6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47F77-7F8D-4481-A95A-3C6E718D2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245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BB376-D2DB-4282-9072-794D45E5F1F6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47F77-7F8D-4481-A95A-3C6E718D2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873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BB376-D2DB-4282-9072-794D45E5F1F6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47F77-7F8D-4481-A95A-3C6E718D2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158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58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84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838450" y="3124200"/>
            <a:ext cx="899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5400" dirty="0" smtClean="0">
                <a:ln w="9525">
                  <a:solidFill>
                    <a:srgbClr val="00B05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মীনা ৪ মিনিটে ২০০ মিটার হাঁটে। আধা ঘন্টায় সে কত মিটার হাঁটতে পারবে? </a:t>
            </a:r>
            <a:endParaRPr lang="en-US" sz="5400" dirty="0">
              <a:ln w="9525">
                <a:solidFill>
                  <a:srgbClr val="00B050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57700"/>
            <a:ext cx="12192000" cy="24003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791200" y="0"/>
            <a:ext cx="3105150" cy="1200329"/>
            <a:chOff x="4438650" y="76200"/>
            <a:chExt cx="3105150" cy="120032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0" t="23425" r="5599" b="37008"/>
            <a:stretch/>
          </p:blipFill>
          <p:spPr>
            <a:xfrm>
              <a:off x="4438650" y="171450"/>
              <a:ext cx="3105150" cy="10287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743450" y="76200"/>
              <a:ext cx="24193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7200" b="1" dirty="0">
                  <a:ln w="11430"/>
                  <a:solidFill>
                    <a:srgbClr val="70AD47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</a:t>
              </a:r>
              <a:r>
                <a:rPr lang="en-US" sz="7200" b="1" dirty="0">
                  <a:ln w="11430"/>
                  <a:solidFill>
                    <a:srgbClr val="70AD47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ূ</a:t>
              </a:r>
              <a:r>
                <a:rPr lang="bn-BD" sz="7200" b="1" dirty="0">
                  <a:ln w="11430"/>
                  <a:solidFill>
                    <a:srgbClr val="70AD47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ল্যায়ন  </a:t>
              </a:r>
              <a:endParaRPr lang="en-US" sz="7200" b="1" dirty="0">
                <a:ln w="11430"/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550"/>
            <a:ext cx="2609850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74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4" t="23750" r="6144" b="36250"/>
          <a:stretch/>
        </p:blipFill>
        <p:spPr>
          <a:xfrm>
            <a:off x="4057650" y="209550"/>
            <a:ext cx="3486150" cy="10287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65349" y="196334"/>
            <a:ext cx="338105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600" b="1" dirty="0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6600" b="1" dirty="0">
              <a:ln>
                <a:solidFill>
                  <a:srgbClr val="FFFF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t="26923" r="2667" b="10577"/>
          <a:stretch/>
        </p:blipFill>
        <p:spPr>
          <a:xfrm>
            <a:off x="0" y="1276350"/>
            <a:ext cx="12192000" cy="5524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33600" y="4153912"/>
            <a:ext cx="77343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কারখানায় ৫ দিনে ২৪৫০টি মোটরসাইকেল তৈরি হয়। ৪ সপ্তাহে ঐ কারখানায় কতটি </a:t>
            </a:r>
            <a:r>
              <a:rPr lang="bn-BD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মোটরসাইকেল তৈরি </a:t>
            </a:r>
            <a:r>
              <a:rPr lang="bn-BD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হবে?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95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18813" y="2095500"/>
            <a:ext cx="727164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7200" b="1" dirty="0" smtClean="0">
                <a:ln/>
                <a:solidFill>
                  <a:srgbClr val="FF0000"/>
                </a:solidFill>
                <a:latin typeface="SutonnyMJ" pitchFamily="2" charset="0"/>
              </a:rPr>
              <a:t>সবাইকে ধন্যবাদ</a:t>
            </a:r>
            <a:endParaRPr lang="en-US" sz="7200" b="1" cap="none" spc="0" dirty="0">
              <a:ln/>
              <a:solidFill>
                <a:srgbClr val="FF0000"/>
              </a:solidFill>
              <a:effectLst/>
              <a:latin typeface="SutonnyMJ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1333500"/>
            <a:ext cx="192405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37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20694" y="1394847"/>
            <a:ext cx="5961682" cy="3905568"/>
          </a:xfrm>
        </p:spPr>
        <p:txBody>
          <a:bodyPr>
            <a:noAutofit/>
          </a:bodyPr>
          <a:lstStyle/>
          <a:p>
            <a:r>
              <a:rPr lang="en-US" sz="96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FF0000"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9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FF0000"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FF0000"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bn-BD" sz="9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FF0000"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9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FF0000"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9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FF0000"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96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FF0000"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9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FF0000"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sz="9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FF0000"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96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FF0000"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FF0000">
                    <a:alpha val="40000"/>
                  </a:srgb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435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9" t="7006" r="3136" b="6892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9" name="TextBox 8"/>
          <p:cNvSpPr txBox="1"/>
          <p:nvPr/>
        </p:nvSpPr>
        <p:spPr>
          <a:xfrm>
            <a:off x="447937" y="2668246"/>
            <a:ext cx="6460760" cy="283154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>
                  <a:solidFill>
                    <a:srgbClr val="00B0F0"/>
                  </a:solidFill>
                </a:ln>
                <a:solidFill>
                  <a:schemeClr val="accent3"/>
                </a:solidFill>
                <a:latin typeface="SutonnyMJ" pitchFamily="2" charset="0"/>
              </a:rPr>
              <a:t>‡</a:t>
            </a:r>
            <a:r>
              <a:rPr lang="en-US" sz="4000" b="1" dirty="0" err="1">
                <a:ln>
                  <a:solidFill>
                    <a:srgbClr val="00B0F0"/>
                  </a:solidFill>
                </a:ln>
                <a:solidFill>
                  <a:schemeClr val="accent3"/>
                </a:solidFill>
                <a:latin typeface="SutonnyMJ" pitchFamily="2" charset="0"/>
              </a:rPr>
              <a:t>gvt</a:t>
            </a:r>
            <a:r>
              <a:rPr lang="en-US" sz="4000" b="1" dirty="0">
                <a:ln>
                  <a:solidFill>
                    <a:srgbClr val="00B0F0"/>
                  </a:solidFill>
                </a:ln>
                <a:solidFill>
                  <a:schemeClr val="accent3"/>
                </a:solidFill>
                <a:latin typeface="SutonnyMJ" pitchFamily="2" charset="0"/>
              </a:rPr>
              <a:t> </a:t>
            </a:r>
            <a:r>
              <a:rPr lang="en-US" sz="4000" b="1" dirty="0" err="1">
                <a:ln>
                  <a:solidFill>
                    <a:srgbClr val="00B0F0"/>
                  </a:solidFill>
                </a:ln>
                <a:solidFill>
                  <a:schemeClr val="accent3"/>
                </a:solidFill>
                <a:latin typeface="SutonnyMJ" pitchFamily="2" charset="0"/>
              </a:rPr>
              <a:t>nvweeyi</a:t>
            </a:r>
            <a:r>
              <a:rPr lang="en-US" sz="4000" b="1" dirty="0">
                <a:ln>
                  <a:solidFill>
                    <a:srgbClr val="00B0F0"/>
                  </a:solidFill>
                </a:ln>
                <a:solidFill>
                  <a:schemeClr val="accent3"/>
                </a:solidFill>
                <a:latin typeface="SutonnyMJ" pitchFamily="2" charset="0"/>
              </a:rPr>
              <a:t> </a:t>
            </a:r>
            <a:r>
              <a:rPr lang="en-US" sz="4000" b="1" dirty="0" err="1">
                <a:ln>
                  <a:solidFill>
                    <a:srgbClr val="00B0F0"/>
                  </a:solidFill>
                </a:ln>
                <a:solidFill>
                  <a:schemeClr val="accent3"/>
                </a:solidFill>
                <a:latin typeface="SutonnyMJ" pitchFamily="2" charset="0"/>
              </a:rPr>
              <a:t>ingvb</a:t>
            </a:r>
            <a:endParaRPr lang="en-US" sz="4000" b="1" dirty="0">
              <a:ln>
                <a:solidFill>
                  <a:srgbClr val="00B0F0"/>
                </a:solidFill>
              </a:ln>
              <a:solidFill>
                <a:schemeClr val="accent3"/>
              </a:solidFill>
              <a:latin typeface="SutonnyMJ" pitchFamily="2" charset="0"/>
            </a:endParaRPr>
          </a:p>
          <a:p>
            <a:pPr algn="ctr"/>
            <a:r>
              <a:rPr lang="en-US" sz="4000" b="1" dirty="0" err="1">
                <a:ln>
                  <a:solidFill>
                    <a:srgbClr val="00B0F0"/>
                  </a:solidFill>
                </a:ln>
                <a:solidFill>
                  <a:schemeClr val="accent3"/>
                </a:solidFill>
                <a:latin typeface="SutonnyMJ" pitchFamily="2" charset="0"/>
              </a:rPr>
              <a:t>mnKvwi</a:t>
            </a:r>
            <a:r>
              <a:rPr lang="en-US" sz="4000" b="1" dirty="0">
                <a:ln>
                  <a:solidFill>
                    <a:srgbClr val="00B0F0"/>
                  </a:solidFill>
                </a:ln>
                <a:solidFill>
                  <a:schemeClr val="accent3"/>
                </a:solidFill>
                <a:latin typeface="SutonnyMJ" pitchFamily="2" charset="0"/>
              </a:rPr>
              <a:t> </a:t>
            </a:r>
            <a:r>
              <a:rPr lang="en-US" sz="4000" b="1" dirty="0" err="1">
                <a:ln>
                  <a:solidFill>
                    <a:srgbClr val="00B0F0"/>
                  </a:solidFill>
                </a:ln>
                <a:solidFill>
                  <a:schemeClr val="accent3"/>
                </a:solidFill>
                <a:latin typeface="SutonnyMJ" pitchFamily="2" charset="0"/>
              </a:rPr>
              <a:t>wkÿK</a:t>
            </a:r>
            <a:endParaRPr lang="en-US" sz="4000" b="1" dirty="0">
              <a:ln>
                <a:solidFill>
                  <a:srgbClr val="00B0F0"/>
                </a:solidFill>
              </a:ln>
              <a:solidFill>
                <a:schemeClr val="accent3"/>
              </a:solidFill>
              <a:latin typeface="SutonnyMJ" pitchFamily="2" charset="0"/>
            </a:endParaRPr>
          </a:p>
          <a:p>
            <a:pPr algn="ctr"/>
            <a:r>
              <a:rPr lang="en-US" sz="4000" b="1" dirty="0">
                <a:ln>
                  <a:solidFill>
                    <a:srgbClr val="00B0F0"/>
                  </a:solidFill>
                </a:ln>
                <a:solidFill>
                  <a:schemeClr val="accent3"/>
                </a:solidFill>
                <a:latin typeface="SutonnyMJ" pitchFamily="2" charset="0"/>
              </a:rPr>
              <a:t>27bs </a:t>
            </a:r>
            <a:r>
              <a:rPr lang="en-US" sz="4000" b="1" dirty="0" err="1">
                <a:ln>
                  <a:solidFill>
                    <a:srgbClr val="00B0F0"/>
                  </a:solidFill>
                </a:ln>
                <a:solidFill>
                  <a:schemeClr val="accent3"/>
                </a:solidFill>
                <a:latin typeface="SutonnyMJ" pitchFamily="2" charset="0"/>
              </a:rPr>
              <a:t>nvw`cyi</a:t>
            </a:r>
            <a:r>
              <a:rPr lang="en-US" sz="4000" b="1" dirty="0">
                <a:ln>
                  <a:solidFill>
                    <a:srgbClr val="00B0F0"/>
                  </a:solidFill>
                </a:ln>
                <a:solidFill>
                  <a:schemeClr val="accent3"/>
                </a:solidFill>
                <a:latin typeface="SutonnyMJ" pitchFamily="2" charset="0"/>
              </a:rPr>
              <a:t> </a:t>
            </a:r>
            <a:r>
              <a:rPr lang="en-US" sz="4000" b="1" dirty="0" err="1">
                <a:ln>
                  <a:solidFill>
                    <a:srgbClr val="00B0F0"/>
                  </a:solidFill>
                </a:ln>
                <a:solidFill>
                  <a:schemeClr val="accent3"/>
                </a:solidFill>
                <a:latin typeface="SutonnyMJ" pitchFamily="2" charset="0"/>
              </a:rPr>
              <a:t>miKvwi</a:t>
            </a:r>
            <a:r>
              <a:rPr lang="en-US" sz="4000" b="1" dirty="0">
                <a:ln>
                  <a:solidFill>
                    <a:srgbClr val="00B0F0"/>
                  </a:solidFill>
                </a:ln>
                <a:solidFill>
                  <a:schemeClr val="accent3"/>
                </a:solidFill>
                <a:latin typeface="SutonnyMJ" pitchFamily="2" charset="0"/>
              </a:rPr>
              <a:t> </a:t>
            </a:r>
            <a:r>
              <a:rPr lang="en-US" sz="4000" b="1" dirty="0" err="1">
                <a:ln>
                  <a:solidFill>
                    <a:srgbClr val="00B0F0"/>
                  </a:solidFill>
                </a:ln>
                <a:solidFill>
                  <a:schemeClr val="accent3"/>
                </a:solidFill>
                <a:latin typeface="SutonnyMJ" pitchFamily="2" charset="0"/>
              </a:rPr>
              <a:t>cÖv_wgK</a:t>
            </a:r>
            <a:r>
              <a:rPr lang="en-US" sz="4000" b="1" dirty="0">
                <a:ln>
                  <a:solidFill>
                    <a:srgbClr val="00B0F0"/>
                  </a:solidFill>
                </a:ln>
                <a:solidFill>
                  <a:schemeClr val="accent3"/>
                </a:solidFill>
                <a:latin typeface="SutonnyMJ" pitchFamily="2" charset="0"/>
              </a:rPr>
              <a:t> we`¨</a:t>
            </a:r>
            <a:r>
              <a:rPr lang="en-US" sz="4000" b="1" dirty="0" err="1">
                <a:ln>
                  <a:solidFill>
                    <a:srgbClr val="00B0F0"/>
                  </a:solidFill>
                </a:ln>
                <a:solidFill>
                  <a:schemeClr val="accent3"/>
                </a:solidFill>
                <a:latin typeface="SutonnyMJ" pitchFamily="2" charset="0"/>
              </a:rPr>
              <a:t>vjq</a:t>
            </a:r>
            <a:endParaRPr lang="en-US" sz="4000" b="1" dirty="0">
              <a:ln>
                <a:solidFill>
                  <a:srgbClr val="00B0F0"/>
                </a:solidFill>
              </a:ln>
              <a:solidFill>
                <a:schemeClr val="accent3"/>
              </a:solidFill>
              <a:latin typeface="SutonnyMJ" pitchFamily="2" charset="0"/>
            </a:endParaRPr>
          </a:p>
          <a:p>
            <a:pPr algn="ctr"/>
            <a:r>
              <a:rPr lang="en-US" sz="4000" b="1" dirty="0">
                <a:ln>
                  <a:solidFill>
                    <a:srgbClr val="00B0F0"/>
                  </a:solidFill>
                </a:ln>
                <a:solidFill>
                  <a:schemeClr val="accent3"/>
                </a:solidFill>
                <a:latin typeface="SutonnyMJ" pitchFamily="2" charset="0"/>
              </a:rPr>
              <a:t>‡`</a:t>
            </a:r>
            <a:r>
              <a:rPr lang="en-US" sz="4000" b="1" dirty="0" err="1">
                <a:ln>
                  <a:solidFill>
                    <a:srgbClr val="00B0F0"/>
                  </a:solidFill>
                </a:ln>
                <a:solidFill>
                  <a:schemeClr val="accent3"/>
                </a:solidFill>
                <a:latin typeface="SutonnyMJ" pitchFamily="2" charset="0"/>
              </a:rPr>
              <a:t>weØvi</a:t>
            </a:r>
            <a:r>
              <a:rPr lang="en-US" sz="4000" b="1" dirty="0">
                <a:ln>
                  <a:solidFill>
                    <a:srgbClr val="00B0F0"/>
                  </a:solidFill>
                </a:ln>
                <a:solidFill>
                  <a:schemeClr val="accent3"/>
                </a:solidFill>
                <a:latin typeface="SutonnyMJ" pitchFamily="2" charset="0"/>
              </a:rPr>
              <a:t>, Kzwgjøv</a:t>
            </a:r>
            <a:endParaRPr lang="en-US" sz="4000" b="1" dirty="0">
              <a:ln>
                <a:solidFill>
                  <a:srgbClr val="00B0F0"/>
                </a:solidFill>
              </a:ln>
              <a:solidFill>
                <a:schemeClr val="accent3"/>
              </a:solidFill>
            </a:endParaRPr>
          </a:p>
          <a:p>
            <a:endParaRPr lang="bn-BD" b="1" dirty="0" smtClean="0">
              <a:ln>
                <a:solidFill>
                  <a:srgbClr val="00B0F0"/>
                </a:solidFill>
              </a:ln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560" y="1919517"/>
            <a:ext cx="2339241" cy="3462728"/>
          </a:xfrm>
          <a:prstGeom prst="ellipse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4122295" y="841737"/>
            <a:ext cx="3567660" cy="92333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5400" b="1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শিক্ষক</a:t>
            </a:r>
            <a:r>
              <a:rPr lang="en-US" sz="5400" b="1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পরিচিতি</a:t>
            </a:r>
            <a:endParaRPr lang="en-US" sz="5400" b="1" dirty="0">
              <a:solidFill>
                <a:srgbClr val="00B05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53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77575" y="755704"/>
            <a:ext cx="3736434" cy="1015663"/>
          </a:xfrm>
          <a:prstGeom prst="rect">
            <a:avLst/>
          </a:prstGeom>
          <a:noFill/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SumeshwariMJ" pitchFamily="2" charset="0"/>
              </a:rPr>
              <a:t>welq</a:t>
            </a:r>
            <a:r>
              <a:rPr lang="en-US" sz="6000" b="1" dirty="0" smtClean="0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SumeshwariMJ" pitchFamily="2" charset="0"/>
              </a:rPr>
              <a:t> </a:t>
            </a:r>
            <a:r>
              <a:rPr lang="en-US" sz="6000" b="1" dirty="0" err="1" smtClean="0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SumeshwariMJ" pitchFamily="2" charset="0"/>
              </a:rPr>
              <a:t>cwiwPwZ</a:t>
            </a:r>
            <a:endParaRPr lang="en-US" sz="6000" b="1" dirty="0">
              <a:ln>
                <a:solidFill>
                  <a:srgbClr val="FF0000"/>
                </a:solidFill>
              </a:ln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latin typeface="Sumeshwari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4222" y="2352726"/>
            <a:ext cx="9998439" cy="3785652"/>
          </a:xfrm>
          <a:prstGeom prst="rect">
            <a:avLst/>
          </a:prstGeom>
          <a:noFill/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buNone/>
            </a:pPr>
            <a:r>
              <a:rPr lang="bn-BD" sz="4800" b="1" u="sng" dirty="0">
                <a:ln>
                  <a:solidFill>
                    <a:srgbClr val="00B0F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800" b="1" u="sng" dirty="0" smtClean="0">
                <a:ln>
                  <a:solidFill>
                    <a:srgbClr val="00B0F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4800" b="1" u="sng" dirty="0">
                <a:ln>
                  <a:solidFill>
                    <a:srgbClr val="00B0F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u="sng" dirty="0" smtClean="0">
                <a:ln>
                  <a:solidFill>
                    <a:srgbClr val="00B0F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৫ম </a:t>
            </a:r>
            <a:endParaRPr lang="bn-BD" sz="4800" b="1" u="sng" dirty="0">
              <a:ln>
                <a:solidFill>
                  <a:srgbClr val="00B0F0"/>
                </a:solidFill>
              </a:ln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bn-BD" sz="48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8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48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গণিত</a:t>
            </a:r>
          </a:p>
          <a:p>
            <a:pPr algn="ctr">
              <a:buNone/>
            </a:pPr>
            <a:r>
              <a:rPr lang="bn-BD" sz="48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শিরোনামঃ চার প্রক্রিয়া সম্পর্কিত সমস্যাবলি। </a:t>
            </a:r>
            <a:endParaRPr lang="bn-BD" sz="48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bn-BD" sz="48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US" sz="48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48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ঐকিক নিয়ম</a:t>
            </a:r>
            <a:endParaRPr lang="bn-BD" sz="48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bn-BD" sz="48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8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48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৪5মিনিট </a:t>
            </a:r>
            <a:endParaRPr lang="en-US" sz="4800" b="1" dirty="0">
              <a:ln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42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6" t="28489" r="5425" b="608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2476" y="3505676"/>
            <a:ext cx="11747714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just"/>
            <a:r>
              <a:rPr lang="bn-BD" sz="6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৮টি ডিমের দাম ৭২ টাকা। আমরা এরূপ ১৫টি ডিম ক্রয় করতে কত টাকার প্রয়োজন।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33235" y="4370522"/>
            <a:ext cx="61838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 আমরা পড়ব</a:t>
            </a:r>
            <a:r>
              <a:rPr lang="bn-BD" sz="8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2983" y="4401519"/>
            <a:ext cx="47166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bn-BD" sz="88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ঐকিক নিয়ম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5920351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উপরের সমস্যাটি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সমাধান করার চেষ্টা করি।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47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" t="2412" r="6309" b="3804"/>
          <a:stretch/>
        </p:blipFill>
        <p:spPr>
          <a:xfrm>
            <a:off x="1" y="0"/>
            <a:ext cx="12192000" cy="6858000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895350" y="1982331"/>
            <a:ext cx="1083945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 defTabSz="457200"/>
            <a:r>
              <a:rPr lang="en-US" sz="4800" dirty="0" smtClean="0">
                <a:ln w="0">
                  <a:solidFill>
                    <a:srgbClr val="FF000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১৪.৪.১</a:t>
            </a:r>
            <a:r>
              <a:rPr lang="en-US" sz="4800" dirty="0" smtClean="0">
                <a:ln w="0">
                  <a:solidFill>
                    <a:srgbClr val="00B05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rgbClr val="00B05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</a:t>
            </a:r>
            <a:r>
              <a:rPr lang="en-US" sz="4800" dirty="0" err="1" smtClean="0">
                <a:ln w="0">
                  <a:solidFill>
                    <a:srgbClr val="00B05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800" dirty="0" smtClean="0">
                <a:ln w="0">
                  <a:solidFill>
                    <a:srgbClr val="00B05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4800" dirty="0" err="1" smtClean="0">
                <a:ln w="0">
                  <a:solidFill>
                    <a:srgbClr val="00B05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r>
              <a:rPr lang="en-US" sz="4800" dirty="0" smtClean="0">
                <a:ln w="0">
                  <a:solidFill>
                    <a:srgbClr val="00B05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ln w="0">
                  <a:solidFill>
                    <a:srgbClr val="00B05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গূণ</a:t>
            </a:r>
            <a:r>
              <a:rPr lang="en-US" sz="4800" dirty="0" smtClean="0">
                <a:ln w="0">
                  <a:solidFill>
                    <a:srgbClr val="00B05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4800" dirty="0" err="1" smtClean="0">
                <a:ln w="0">
                  <a:solidFill>
                    <a:srgbClr val="00B05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800" dirty="0" smtClean="0">
                <a:ln w="0">
                  <a:solidFill>
                    <a:srgbClr val="00B05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rgbClr val="00B05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</a:t>
            </a:r>
            <a:r>
              <a:rPr lang="en-US" sz="4800" dirty="0" smtClean="0">
                <a:ln w="0">
                  <a:solidFill>
                    <a:srgbClr val="00B05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rgbClr val="00B05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4800" dirty="0" smtClean="0">
                <a:ln w="0">
                  <a:solidFill>
                    <a:srgbClr val="00B05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rgbClr val="00B05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স্তর</a:t>
            </a:r>
            <a:r>
              <a:rPr lang="en-US" sz="4800" dirty="0" err="1" smtClean="0">
                <a:ln w="0">
                  <a:solidFill>
                    <a:srgbClr val="00B05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US" sz="4800" dirty="0" smtClean="0">
                <a:ln w="0">
                  <a:solidFill>
                    <a:srgbClr val="00B05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rgbClr val="00B05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সমস্যার</a:t>
            </a:r>
            <a:r>
              <a:rPr lang="en-US" sz="4800" dirty="0" smtClean="0">
                <a:ln w="0">
                  <a:solidFill>
                    <a:srgbClr val="00B05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rgbClr val="00B05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4800" dirty="0" smtClean="0">
                <a:ln w="0">
                  <a:solidFill>
                    <a:srgbClr val="00B05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rgbClr val="00B05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 smtClean="0">
                <a:ln w="0">
                  <a:solidFill>
                    <a:srgbClr val="00B05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rgbClr val="00B05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 smtClean="0">
                <a:ln w="0">
                  <a:solidFill>
                    <a:srgbClr val="00B05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800" dirty="0" smtClean="0">
              <a:ln w="0">
                <a:solidFill>
                  <a:srgbClr val="00B050"/>
                </a:solidFill>
              </a:ln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 defTabSz="457200"/>
            <a:r>
              <a:rPr lang="en-US" sz="4800" dirty="0" smtClean="0">
                <a:ln w="0">
                  <a:solidFill>
                    <a:srgbClr val="00B05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 defTabSz="457200"/>
            <a:r>
              <a:rPr lang="bn-BD" sz="4800" dirty="0">
                <a:ln w="0">
                  <a:solidFill>
                    <a:srgbClr val="FF000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n w="0">
                  <a:solidFill>
                    <a:srgbClr val="FF000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১৪.৪.২ </a:t>
            </a:r>
            <a:r>
              <a:rPr lang="en-US" sz="4800" dirty="0" err="1" smtClean="0">
                <a:ln w="0">
                  <a:solidFill>
                    <a:srgbClr val="00B05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bn-BD" sz="4800" dirty="0" smtClean="0">
                <a:ln w="0">
                  <a:solidFill>
                    <a:srgbClr val="00B05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 smtClean="0">
                <a:ln w="0">
                  <a:solidFill>
                    <a:srgbClr val="00B05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r>
              <a:rPr lang="en-US" sz="4800" dirty="0" smtClean="0">
                <a:ln w="0">
                  <a:solidFill>
                    <a:srgbClr val="00B05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n w="0">
                  <a:solidFill>
                    <a:srgbClr val="00B05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4800" dirty="0" err="1" smtClean="0">
                <a:ln w="0">
                  <a:solidFill>
                    <a:srgbClr val="00B05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গূণ</a:t>
            </a:r>
            <a:r>
              <a:rPr lang="bn-BD" sz="4800" dirty="0">
                <a:ln w="0">
                  <a:solidFill>
                    <a:srgbClr val="00B05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n w="0">
                  <a:solidFill>
                    <a:srgbClr val="00B05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4800" dirty="0" err="1" smtClean="0">
                <a:ln w="0">
                  <a:solidFill>
                    <a:srgbClr val="00B05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</a:t>
            </a:r>
            <a:r>
              <a:rPr lang="bn-BD" sz="4800" dirty="0" smtClean="0">
                <a:ln w="0">
                  <a:solidFill>
                    <a:srgbClr val="00B05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গের অনূর্ধব তিনটি ব্যাবহার করে </a:t>
            </a:r>
            <a:r>
              <a:rPr lang="en-US" sz="4800" dirty="0" err="1">
                <a:ln w="0">
                  <a:solidFill>
                    <a:srgbClr val="00B05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4800" dirty="0">
                <a:ln w="0">
                  <a:solidFill>
                    <a:srgbClr val="00B05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>
                  <a:solidFill>
                    <a:srgbClr val="00B05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স্তরবিশিষ্ট</a:t>
            </a:r>
            <a:r>
              <a:rPr lang="en-US" sz="4800" dirty="0">
                <a:ln w="0">
                  <a:solidFill>
                    <a:srgbClr val="00B05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>
                  <a:solidFill>
                    <a:srgbClr val="00B05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সমস্যার</a:t>
            </a:r>
            <a:r>
              <a:rPr lang="en-US" sz="4800" dirty="0">
                <a:ln w="0">
                  <a:solidFill>
                    <a:srgbClr val="00B05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>
                  <a:solidFill>
                    <a:srgbClr val="00B05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4800" dirty="0">
                <a:ln w="0">
                  <a:solidFill>
                    <a:srgbClr val="00B05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>
                  <a:solidFill>
                    <a:srgbClr val="00B05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>
                <a:ln w="0">
                  <a:solidFill>
                    <a:srgbClr val="00B05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>
                  <a:solidFill>
                    <a:srgbClr val="00B05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>
                <a:ln w="0">
                  <a:solidFill>
                    <a:srgbClr val="00B05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dirty="0" smtClean="0">
                <a:ln w="0">
                  <a:solidFill>
                    <a:srgbClr val="00B05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0" cap="none" spc="0" dirty="0">
              <a:ln w="0">
                <a:solidFill>
                  <a:srgbClr val="00B050"/>
                </a:solidFill>
              </a:ln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57871" y="287000"/>
            <a:ext cx="323357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dirty="0" err="1" smtClean="0">
                <a:ln w="0">
                  <a:solidFill>
                    <a:srgbClr val="FF000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SutonnyMJ" pitchFamily="2" charset="0"/>
              </a:rPr>
              <a:t>wkLbdj</a:t>
            </a:r>
            <a:endParaRPr lang="en-US" sz="8800" b="0" cap="none" spc="0" dirty="0">
              <a:ln w="0">
                <a:solidFill>
                  <a:srgbClr val="FF0000"/>
                </a:solidFill>
              </a:ln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09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44400" cy="6858000"/>
          </a:xfrm>
          <a:prstGeom prst="rect">
            <a:avLst/>
          </a:prstGeom>
        </p:spPr>
      </p:pic>
      <p:grpSp>
        <p:nvGrpSpPr>
          <p:cNvPr id="47" name="Group 46"/>
          <p:cNvGrpSpPr/>
          <p:nvPr/>
        </p:nvGrpSpPr>
        <p:grpSpPr>
          <a:xfrm>
            <a:off x="4168691" y="895350"/>
            <a:ext cx="1774909" cy="1716437"/>
            <a:chOff x="638620" y="428950"/>
            <a:chExt cx="1610886" cy="225225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60" r="32788" b="4480"/>
            <a:stretch/>
          </p:blipFill>
          <p:spPr>
            <a:xfrm>
              <a:off x="646765" y="428950"/>
              <a:ext cx="314493" cy="111611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60" r="32788" b="4480"/>
            <a:stretch/>
          </p:blipFill>
          <p:spPr>
            <a:xfrm>
              <a:off x="1063684" y="428950"/>
              <a:ext cx="314493" cy="111611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60" r="32788" b="4480"/>
            <a:stretch/>
          </p:blipFill>
          <p:spPr>
            <a:xfrm>
              <a:off x="1496100" y="439318"/>
              <a:ext cx="314493" cy="111611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60" r="32788" b="4480"/>
            <a:stretch/>
          </p:blipFill>
          <p:spPr>
            <a:xfrm>
              <a:off x="1932761" y="449686"/>
              <a:ext cx="314493" cy="111611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60" r="32788" b="4480"/>
            <a:stretch/>
          </p:blipFill>
          <p:spPr>
            <a:xfrm>
              <a:off x="638620" y="1544355"/>
              <a:ext cx="314493" cy="111611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60" r="32788" b="4480"/>
            <a:stretch/>
          </p:blipFill>
          <p:spPr>
            <a:xfrm>
              <a:off x="1059783" y="1544355"/>
              <a:ext cx="314493" cy="111611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60" r="32788" b="4480"/>
            <a:stretch/>
          </p:blipFill>
          <p:spPr>
            <a:xfrm>
              <a:off x="1480945" y="1554723"/>
              <a:ext cx="314493" cy="111611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60" r="32788" b="4480"/>
            <a:stretch/>
          </p:blipFill>
          <p:spPr>
            <a:xfrm>
              <a:off x="1935013" y="1565091"/>
              <a:ext cx="314493" cy="111611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</p:grpSp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0" r="32788" b="4480"/>
          <a:stretch/>
        </p:blipFill>
        <p:spPr>
          <a:xfrm>
            <a:off x="4933629" y="3099339"/>
            <a:ext cx="495621" cy="863061"/>
          </a:xfrm>
          <a:prstGeom prst="roundRect">
            <a:avLst>
              <a:gd name="adj" fmla="val 8594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grpSp>
        <p:nvGrpSpPr>
          <p:cNvPr id="76" name="Group 75"/>
          <p:cNvGrpSpPr/>
          <p:nvPr/>
        </p:nvGrpSpPr>
        <p:grpSpPr>
          <a:xfrm>
            <a:off x="3638549" y="4442202"/>
            <a:ext cx="2857501" cy="2185260"/>
            <a:chOff x="607620" y="4489505"/>
            <a:chExt cx="3266953" cy="2252257"/>
          </a:xfrm>
        </p:grpSpPr>
        <p:grpSp>
          <p:nvGrpSpPr>
            <p:cNvPr id="57" name="Group 56"/>
            <p:cNvGrpSpPr/>
            <p:nvPr/>
          </p:nvGrpSpPr>
          <p:grpSpPr>
            <a:xfrm>
              <a:off x="607620" y="4489505"/>
              <a:ext cx="1610886" cy="2252257"/>
              <a:chOff x="638620" y="428950"/>
              <a:chExt cx="1610886" cy="2252257"/>
            </a:xfrm>
          </p:grpSpPr>
          <p:pic>
            <p:nvPicPr>
              <p:cNvPr id="58" name="Picture 57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860" r="32788" b="4480"/>
              <a:stretch/>
            </p:blipFill>
            <p:spPr>
              <a:xfrm>
                <a:off x="646765" y="428950"/>
                <a:ext cx="314493" cy="1116116"/>
              </a:xfrm>
              <a:prstGeom prst="roundRect">
                <a:avLst>
                  <a:gd name="adj" fmla="val 8594"/>
                </a:avLst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pic>
          <p:pic>
            <p:nvPicPr>
              <p:cNvPr id="59" name="Picture 58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860" r="32788" b="4480"/>
              <a:stretch/>
            </p:blipFill>
            <p:spPr>
              <a:xfrm>
                <a:off x="1063684" y="428950"/>
                <a:ext cx="314493" cy="1116116"/>
              </a:xfrm>
              <a:prstGeom prst="roundRect">
                <a:avLst>
                  <a:gd name="adj" fmla="val 8594"/>
                </a:avLst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860" r="32788" b="4480"/>
              <a:stretch/>
            </p:blipFill>
            <p:spPr>
              <a:xfrm>
                <a:off x="1496100" y="439318"/>
                <a:ext cx="314493" cy="1116116"/>
              </a:xfrm>
              <a:prstGeom prst="roundRect">
                <a:avLst>
                  <a:gd name="adj" fmla="val 8594"/>
                </a:avLst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860" r="32788" b="4480"/>
              <a:stretch/>
            </p:blipFill>
            <p:spPr>
              <a:xfrm>
                <a:off x="1932761" y="449686"/>
                <a:ext cx="314493" cy="1116116"/>
              </a:xfrm>
              <a:prstGeom prst="roundRect">
                <a:avLst>
                  <a:gd name="adj" fmla="val 8594"/>
                </a:avLst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860" r="32788" b="4480"/>
              <a:stretch/>
            </p:blipFill>
            <p:spPr>
              <a:xfrm>
                <a:off x="638620" y="1544355"/>
                <a:ext cx="314493" cy="1116116"/>
              </a:xfrm>
              <a:prstGeom prst="roundRect">
                <a:avLst>
                  <a:gd name="adj" fmla="val 8594"/>
                </a:avLst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860" r="32788" b="4480"/>
              <a:stretch/>
            </p:blipFill>
            <p:spPr>
              <a:xfrm>
                <a:off x="1059783" y="1544355"/>
                <a:ext cx="314493" cy="1116116"/>
              </a:xfrm>
              <a:prstGeom prst="roundRect">
                <a:avLst>
                  <a:gd name="adj" fmla="val 8594"/>
                </a:avLst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860" r="32788" b="4480"/>
              <a:stretch/>
            </p:blipFill>
            <p:spPr>
              <a:xfrm>
                <a:off x="1480945" y="1554723"/>
                <a:ext cx="314493" cy="1116116"/>
              </a:xfrm>
              <a:prstGeom prst="roundRect">
                <a:avLst>
                  <a:gd name="adj" fmla="val 8594"/>
                </a:avLst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860" r="32788" b="4480"/>
              <a:stretch/>
            </p:blipFill>
            <p:spPr>
              <a:xfrm>
                <a:off x="1935013" y="1565091"/>
                <a:ext cx="314493" cy="1116116"/>
              </a:xfrm>
              <a:prstGeom prst="roundRect">
                <a:avLst>
                  <a:gd name="adj" fmla="val 8594"/>
                </a:avLst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pic>
        </p:grpSp>
        <p:pic>
          <p:nvPicPr>
            <p:cNvPr id="67" name="Picture 66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60" r="32788" b="4480"/>
            <a:stretch/>
          </p:blipFill>
          <p:spPr>
            <a:xfrm>
              <a:off x="2336077" y="4489505"/>
              <a:ext cx="314493" cy="1116116"/>
            </a:xfrm>
            <a:prstGeom prst="roundRect">
              <a:avLst>
                <a:gd name="adj" fmla="val 8594"/>
              </a:avLst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  <p:pic>
          <p:nvPicPr>
            <p:cNvPr id="68" name="Picture 67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60" r="32788" b="4480"/>
            <a:stretch/>
          </p:blipFill>
          <p:spPr>
            <a:xfrm>
              <a:off x="2752996" y="4489505"/>
              <a:ext cx="314493" cy="1116116"/>
            </a:xfrm>
            <a:prstGeom prst="roundRect">
              <a:avLst>
                <a:gd name="adj" fmla="val 8594"/>
              </a:avLst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  <p:pic>
          <p:nvPicPr>
            <p:cNvPr id="69" name="Picture 68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60" r="32788" b="4480"/>
            <a:stretch/>
          </p:blipFill>
          <p:spPr>
            <a:xfrm>
              <a:off x="3185412" y="4499873"/>
              <a:ext cx="314493" cy="1116116"/>
            </a:xfrm>
            <a:prstGeom prst="roundRect">
              <a:avLst>
                <a:gd name="adj" fmla="val 8594"/>
              </a:avLst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  <p:pic>
          <p:nvPicPr>
            <p:cNvPr id="70" name="Picture 69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60" r="32788" b="4480"/>
            <a:stretch/>
          </p:blipFill>
          <p:spPr>
            <a:xfrm>
              <a:off x="3560080" y="5083678"/>
              <a:ext cx="314493" cy="1116116"/>
            </a:xfrm>
            <a:prstGeom prst="roundRect">
              <a:avLst>
                <a:gd name="adj" fmla="val 8594"/>
              </a:avLst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  <p:pic>
          <p:nvPicPr>
            <p:cNvPr id="71" name="Picture 70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60" r="32788" b="4480"/>
            <a:stretch/>
          </p:blipFill>
          <p:spPr>
            <a:xfrm>
              <a:off x="2327932" y="5604910"/>
              <a:ext cx="314493" cy="1116116"/>
            </a:xfrm>
            <a:prstGeom prst="roundRect">
              <a:avLst>
                <a:gd name="adj" fmla="val 8594"/>
              </a:avLst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60" r="32788" b="4480"/>
            <a:stretch/>
          </p:blipFill>
          <p:spPr>
            <a:xfrm>
              <a:off x="2749095" y="5604910"/>
              <a:ext cx="314493" cy="1116116"/>
            </a:xfrm>
            <a:prstGeom prst="roundRect">
              <a:avLst>
                <a:gd name="adj" fmla="val 8594"/>
              </a:avLst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  <p:pic>
          <p:nvPicPr>
            <p:cNvPr id="73" name="Picture 72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60" r="32788" b="4480"/>
            <a:stretch/>
          </p:blipFill>
          <p:spPr>
            <a:xfrm>
              <a:off x="3170257" y="5615278"/>
              <a:ext cx="314493" cy="1116116"/>
            </a:xfrm>
            <a:prstGeom prst="roundRect">
              <a:avLst>
                <a:gd name="adj" fmla="val 8594"/>
              </a:avLst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</p:grpSp>
      <p:sp>
        <p:nvSpPr>
          <p:cNvPr id="77" name="TextBox 76"/>
          <p:cNvSpPr txBox="1"/>
          <p:nvPr/>
        </p:nvSpPr>
        <p:spPr>
          <a:xfrm>
            <a:off x="6150716" y="1173498"/>
            <a:ext cx="57224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৮টি ডিমের দাম ৭২ টাকা।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666109" y="3089191"/>
            <a:ext cx="3399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5400" b="1" dirty="0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টি ডিমের দাম </a:t>
            </a:r>
            <a:endParaRPr lang="en-US" sz="5400" b="1" dirty="0">
              <a:ln>
                <a:solidFill>
                  <a:srgbClr val="00B05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710052" y="5117015"/>
            <a:ext cx="37528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১৫টি ডিমের দাম  </a:t>
            </a:r>
            <a:endParaRPr lang="en-US" sz="5400" dirty="0">
              <a:ln>
                <a:solidFill>
                  <a:srgbClr val="00B0F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585" y="2929503"/>
            <a:ext cx="1064701" cy="106470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521" y="4798018"/>
            <a:ext cx="1064701" cy="106470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23850" y="1333500"/>
            <a:ext cx="3505200" cy="3281934"/>
            <a:chOff x="323850" y="990600"/>
            <a:chExt cx="3505200" cy="328193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850" y="990600"/>
              <a:ext cx="3505200" cy="328193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</p:pic>
        <p:sp>
          <p:nvSpPr>
            <p:cNvPr id="7" name="TextBox 6"/>
            <p:cNvSpPr txBox="1"/>
            <p:nvPr/>
          </p:nvSpPr>
          <p:spPr>
            <a:xfrm>
              <a:off x="952500" y="1200150"/>
              <a:ext cx="2305050" cy="132343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4000" b="1" spc="50" dirty="0" smtClean="0">
                  <a:ln w="0"/>
                  <a:solidFill>
                    <a:srgbClr val="00B05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পাশের চিত্রটি খেয়াল করি। </a:t>
              </a:r>
              <a:endParaRPr lang="en-US" sz="4000" b="1" spc="50" dirty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365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 r="12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72200" y="26670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n w="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সমস্যার</a:t>
            </a:r>
            <a:r>
              <a:rPr lang="en-US" sz="5400" b="1" dirty="0">
                <a:ln w="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5400" b="1" dirty="0">
              <a:ln w="0">
                <a:solidFill>
                  <a:srgbClr val="FF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49393" y="2444017"/>
            <a:ext cx="63139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৮টি ডিমের </a:t>
            </a:r>
            <a:r>
              <a:rPr lang="bn-BD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দামঃ          ৭২ </a:t>
            </a:r>
            <a:r>
              <a:rPr lang="bn-BD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টাকা।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63872" y="3296423"/>
            <a:ext cx="87465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১টি </a:t>
            </a:r>
            <a:r>
              <a:rPr lang="bn-BD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ডিমের </a:t>
            </a:r>
            <a:r>
              <a:rPr lang="bn-BD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দামঃ          (৭২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BD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8) টাকা= ৯ টাকা। 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78352" y="4195325"/>
            <a:ext cx="92243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১৫টি </a:t>
            </a:r>
            <a:r>
              <a:rPr lang="bn-BD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ডিমের </a:t>
            </a:r>
            <a:r>
              <a:rPr lang="bn-BD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দামঃ        (৯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১৫) টাকা= ১৩৫ টাকা। 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678233" y="5822642"/>
            <a:ext cx="32864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১৩৫ টাকা।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95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 t="18031" r="4000" b="1214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81550" y="247650"/>
            <a:ext cx="2305050" cy="83099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4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6250" y="1219200"/>
            <a:ext cx="11258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ln>
                  <a:solidFill>
                    <a:srgbClr val="00B0F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৪টি কলমের মূল্য ৮০ টাকা। ১০টি কলমের মূল্য কত?  </a:t>
            </a:r>
            <a:endParaRPr lang="en-US" sz="5400" b="1" dirty="0">
              <a:ln>
                <a:solidFill>
                  <a:srgbClr val="00B0F0"/>
                </a:solidFill>
              </a:ln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24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219</Words>
  <Application>Microsoft Office PowerPoint</Application>
  <PresentationFormat>Widescreen</PresentationFormat>
  <Paragraphs>36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Nikosh</vt:lpstr>
      <vt:lpstr>NikoshBAN</vt:lpstr>
      <vt:lpstr>SumeshwariMJ</vt:lpstr>
      <vt:lpstr>SutonnyMJ</vt:lpstr>
      <vt:lpstr>Vrinda</vt:lpstr>
      <vt:lpstr>Office Theme</vt:lpstr>
      <vt:lpstr>PowerPoint Presentation</vt:lpstr>
      <vt:lpstr>আজকের পাঠে  সবাইকে  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56</cp:revision>
  <dcterms:created xsi:type="dcterms:W3CDTF">2020-04-06T16:17:56Z</dcterms:created>
  <dcterms:modified xsi:type="dcterms:W3CDTF">2020-04-07T07:38:59Z</dcterms:modified>
</cp:coreProperties>
</file>