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66FFFF"/>
    <a:srgbClr val="99FF66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117E-EAB5-417B-98E5-37B72DFFB71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1B59-9054-41D4-8A93-0C15D34D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209800"/>
            <a:ext cx="3663221" cy="3124200"/>
          </a:xfrm>
          <a:prstGeom prst="star5">
            <a:avLst/>
          </a:prstGeom>
        </p:spPr>
      </p:pic>
      <p:pic>
        <p:nvPicPr>
          <p:cNvPr id="14" name="Picture 13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19400"/>
            <a:ext cx="2143125" cy="2143125"/>
          </a:xfrm>
          <a:prstGeom prst="star5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19200" y="1600200"/>
            <a:ext cx="3048000" cy="3115747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স্বাগত      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2143125" cy="2143125"/>
          </a:xfrm>
          <a:prstGeom prst="star5">
            <a:avLst/>
          </a:prstGeom>
        </p:spPr>
      </p:pic>
      <p:pic>
        <p:nvPicPr>
          <p:cNvPr id="17" name="Picture 16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-152400"/>
            <a:ext cx="2143125" cy="2143125"/>
          </a:xfrm>
          <a:prstGeom prst="star5">
            <a:avLst/>
          </a:prstGeom>
        </p:spPr>
      </p:pic>
      <p:pic>
        <p:nvPicPr>
          <p:cNvPr id="18" name="Picture 17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0"/>
            <a:ext cx="1990725" cy="1990725"/>
          </a:xfrm>
          <a:prstGeom prst="star5">
            <a:avLst/>
          </a:prstGeom>
        </p:spPr>
      </p:pic>
      <p:pic>
        <p:nvPicPr>
          <p:cNvPr id="19" name="Picture 18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0"/>
            <a:ext cx="2143125" cy="2143125"/>
          </a:xfrm>
          <a:prstGeom prst="star5">
            <a:avLst/>
          </a:prstGeom>
        </p:spPr>
      </p:pic>
      <p:pic>
        <p:nvPicPr>
          <p:cNvPr id="20" name="Picture 19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2209800"/>
            <a:ext cx="2143125" cy="2143125"/>
          </a:xfrm>
          <a:prstGeom prst="star5">
            <a:avLst/>
          </a:prstGeom>
        </p:spPr>
      </p:pic>
      <p:pic>
        <p:nvPicPr>
          <p:cNvPr id="21" name="Picture 20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4495800"/>
            <a:ext cx="2143125" cy="2143125"/>
          </a:xfrm>
          <a:prstGeom prst="star5">
            <a:avLst/>
          </a:prstGeom>
        </p:spPr>
      </p:pic>
      <p:pic>
        <p:nvPicPr>
          <p:cNvPr id="22" name="Picture 21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714875"/>
            <a:ext cx="2143125" cy="2143125"/>
          </a:xfrm>
          <a:prstGeom prst="star5">
            <a:avLst/>
          </a:prstGeom>
        </p:spPr>
      </p:pic>
      <p:pic>
        <p:nvPicPr>
          <p:cNvPr id="23" name="Picture 22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714875"/>
            <a:ext cx="2143125" cy="2143125"/>
          </a:xfrm>
          <a:prstGeom prst="star5">
            <a:avLst/>
          </a:prstGeom>
        </p:spPr>
      </p:pic>
      <p:pic>
        <p:nvPicPr>
          <p:cNvPr id="24" name="Picture 23" descr="digital cont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2143125" cy="2143125"/>
          </a:xfrm>
          <a:prstGeom prst="star5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2223611" cy="584775"/>
          </a:xfrm>
          <a:prstGeom prst="homePlate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153400" cy="1595021"/>
          </a:xfrm>
          <a:prstGeom prst="double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1²+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3²+5²+…………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ধারাটির প্রথম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পদের সমষ্টি নির্ণয় কর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2388795" cy="117342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914400"/>
            <a:ext cx="490230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S=1²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3²+5²+……………n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তম পদ পর্যন্ত।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এখানে,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1‚3‚5………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অনুক্রমের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তমপদ=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1+(r-1).2=2r-1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সুতরাং ধারাটির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তমপদ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(2r-1)²=4r²-4r+1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……(1)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4247317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(1)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নং এ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=1‚2‚3…………‚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ইত্যাদি বসিয়ে পাই,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প্রথম পদ=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4.1²-4.1+1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দ্বিতীয় পদ=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4.2²-4.2+1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া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তৃতীয় পদ =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4.3²-4.3+1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………………………………………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………………………………………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তমপদ 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4.n²-4.n+1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 </a:t>
            </a:r>
          </a:p>
          <a:p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(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+)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করে,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S=4(1²+2²+3²+………+n²)-4(1+2+3+………+n)+(1+1+1+……[n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সংখ্যক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                                     =                                           </a:t>
            </a: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                                      =                                                     </a:t>
            </a: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       (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3733800"/>
            <a:ext cx="8305800" cy="777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62000" y="4114800"/>
          <a:ext cx="3429000" cy="1092200"/>
        </p:xfrm>
        <a:graphic>
          <a:graphicData uri="http://schemas.openxmlformats.org/presentationml/2006/ole">
            <p:oleObj spid="_x0000_s21506" name="Equation" r:id="rId3" imgW="1942920" imgH="6346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19600" y="4191000"/>
          <a:ext cx="2598174" cy="533400"/>
        </p:xfrm>
        <a:graphic>
          <a:graphicData uri="http://schemas.openxmlformats.org/presentationml/2006/ole">
            <p:oleObj spid="_x0000_s21507" name="Equation" r:id="rId4" imgW="191736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800" y="4629764"/>
          <a:ext cx="3581400" cy="750923"/>
        </p:xfrm>
        <a:graphic>
          <a:graphicData uri="http://schemas.openxmlformats.org/presentationml/2006/ole">
            <p:oleObj spid="_x0000_s21508" name="Equation" r:id="rId5" imgW="198108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9" name="Equation" r:id="rId6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95800" y="4724400"/>
          <a:ext cx="3211871" cy="546100"/>
        </p:xfrm>
        <a:graphic>
          <a:graphicData uri="http://schemas.openxmlformats.org/presentationml/2006/ole">
            <p:oleObj spid="_x0000_s21510" name="Equation" r:id="rId7" imgW="20318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257800"/>
          <a:ext cx="1181509" cy="654050"/>
        </p:xfrm>
        <a:graphic>
          <a:graphicData uri="http://schemas.openxmlformats.org/presentationml/2006/ole">
            <p:oleObj spid="_x0000_s21511" name="Equation" r:id="rId8" imgW="711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2178802" cy="1283910"/>
          </a:xfrm>
          <a:prstGeom prst="wave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008924" cy="777061"/>
          </a:xfrm>
          <a:prstGeom prst="doubleWave">
            <a:avLst/>
          </a:prstGeom>
          <a:solidFill>
            <a:srgbClr val="99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1³+3³+5³+…………n</a:t>
            </a:r>
            <a:r>
              <a:rPr lang="en-US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তম পদ পর্যন্ত সমষ্টি নির্ণয় কর ।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618024" cy="1275457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81000"/>
            <a:ext cx="5943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মনে করি, ধারাটির যোগফল=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তম পদ=         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যেহেতু 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1+3+5……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ধারাটির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তম পদ=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1+(r-1).2=2r-1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1371600"/>
          <a:ext cx="457200" cy="431800"/>
        </p:xfrm>
        <a:graphic>
          <a:graphicData uri="http://schemas.openxmlformats.org/presentationml/2006/ole">
            <p:oleObj spid="_x0000_s25602" name="Equation" r:id="rId3" imgW="15228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447800"/>
            <a:ext cx="7924800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সুতরাং         = (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2r-1)³=8r³-12r²+6r-1……………(1)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(1)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নং এ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=1,2,3,………,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বসিয়ে পাই, </a:t>
            </a:r>
          </a:p>
          <a:p>
            <a:pPr marL="342900" indent="-342900"/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প্রথম পদ =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8.1³-12.1²+6.1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-1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</a:p>
          <a:p>
            <a:pPr marL="342900" indent="-342900"/>
            <a:r>
              <a:rPr lang="bn-BD" dirty="0" smtClean="0">
                <a:latin typeface="NikoshBAN" pitchFamily="2" charset="0"/>
                <a:cs typeface="NikoshBAN" pitchFamily="2" charset="0"/>
              </a:rPr>
              <a:t>দ্বিতীয় পদ= 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8.2³-12.2²+6.2-1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NikoshBAN" pitchFamily="2" charset="0"/>
                <a:cs typeface="NikoshBAN" pitchFamily="2" charset="0"/>
              </a:rPr>
              <a:t>তৃতীয় পদ=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8.3³-12.3²+6.3-1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………………………………………………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তম পদ=  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8.n³-12.n²+6.n-1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(+)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করে,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8(1³+2³+3³+……+n³)-12(1²+2²+3²+……+n²)+6(1+2+3+……+n)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 (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1+1+1+………+1[n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সংখ্যক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pPr marL="342900" indent="-342900"/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                    </a:t>
            </a:r>
          </a:p>
          <a:p>
            <a:pPr marL="342900" indent="-342900"/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n[2n³+4n²+2n-4n²-6n-2+3n+3-1]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n(2n³-n)=n²(2n²-1)(Ans.)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19600" y="609600"/>
          <a:ext cx="381000" cy="359833"/>
        </p:xfrm>
        <a:graphic>
          <a:graphicData uri="http://schemas.openxmlformats.org/presentationml/2006/ole">
            <p:oleObj spid="_x0000_s25604" name="Equation" r:id="rId4" imgW="15228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1981200"/>
          <a:ext cx="381000" cy="355600"/>
        </p:xfrm>
        <a:graphic>
          <a:graphicData uri="http://schemas.openxmlformats.org/presentationml/2006/ole">
            <p:oleObj spid="_x0000_s25605" name="Equation" r:id="rId5" imgW="266400" imgH="253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00200" y="2286000"/>
          <a:ext cx="304800" cy="279816"/>
        </p:xfrm>
        <a:graphic>
          <a:graphicData uri="http://schemas.openxmlformats.org/presentationml/2006/ole">
            <p:oleObj spid="_x0000_s25608" name="Equation" r:id="rId6" imgW="164880" imgH="2538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24000" y="2514600"/>
          <a:ext cx="304800" cy="330200"/>
        </p:xfrm>
        <a:graphic>
          <a:graphicData uri="http://schemas.openxmlformats.org/presentationml/2006/ole">
            <p:oleObj spid="_x0000_s25609" name="Equation" r:id="rId7" imgW="152280" imgH="2538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600200" y="3048000"/>
          <a:ext cx="387350" cy="381000"/>
        </p:xfrm>
        <a:graphic>
          <a:graphicData uri="http://schemas.openxmlformats.org/presentationml/2006/ole">
            <p:oleObj spid="_x0000_s25610" name="Equation" r:id="rId8" imgW="164880" imgH="25380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609600" y="3429000"/>
            <a:ext cx="7467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066800" y="4038600"/>
          <a:ext cx="3836376" cy="647700"/>
        </p:xfrm>
        <a:graphic>
          <a:graphicData uri="http://schemas.openxmlformats.org/presentationml/2006/ole">
            <p:oleObj spid="_x0000_s25611" name="Equation" r:id="rId9" imgW="29336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1736373" cy="1406188"/>
          </a:xfrm>
          <a:prstGeom prst="wave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991600" cy="3394531"/>
          </a:xfrm>
          <a:prstGeom prst="doubleWave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 )  প্রথম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স্বাভাবিক সংখ্যার বর্গের সমষ্টি নির্ণয়ের সূত্রটি  লিখ।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খ)প্রথম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স্বাভাবিক সংখ্যার ঘনের সমষ্টি নির্ণয়ের সূত্রটি লিখ ।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গ)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1²+2²+3²+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………+n²=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কত ? 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ঘ) দেখাওযে,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1³+2³+3³+………+n³=(1+2+3+……+n)²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283475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828800"/>
          <a:ext cx="7319554" cy="1407612"/>
        </p:xfrm>
        <a:graphic>
          <a:graphicData uri="http://schemas.openxmlformats.org/presentationml/2006/ole">
            <p:oleObj spid="_x0000_s26626" name="Equation" r:id="rId3" imgW="185400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52600"/>
            <a:ext cx="7696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                                              </a:t>
            </a:r>
          </a:p>
          <a:p>
            <a:endParaRPr lang="bn-BD" dirty="0" smtClean="0"/>
          </a:p>
          <a:p>
            <a:r>
              <a:rPr lang="bn-BD" dirty="0" smtClean="0"/>
              <a:t>                                                                                        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হলে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ea typeface="Arial Unicode MS"/>
                <a:cs typeface="NikoshBAN" pitchFamily="2" charset="0"/>
              </a:rPr>
              <a:t>n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মান কত?  </a:t>
            </a:r>
            <a:endParaRPr lang="bn-BD" sz="3200" dirty="0" smtClean="0"/>
          </a:p>
          <a:p>
            <a:endParaRPr lang="bn-BD" dirty="0" smtClean="0"/>
          </a:p>
          <a:p>
            <a:endParaRPr lang="bn-BD" dirty="0" smtClean="0"/>
          </a:p>
          <a:p>
            <a:r>
              <a:rPr lang="bn-BD" dirty="0" smtClean="0"/>
              <a:t>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466975" cy="1847850"/>
          </a:xfrm>
          <a:prstGeom prst="star5">
            <a:avLst/>
          </a:prstGeom>
        </p:spPr>
      </p:pic>
      <p:pic>
        <p:nvPicPr>
          <p:cNvPr id="6" name="Picture 5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-152400"/>
            <a:ext cx="2466975" cy="1847850"/>
          </a:xfrm>
          <a:prstGeom prst="star5">
            <a:avLst/>
          </a:prstGeom>
        </p:spPr>
      </p:pic>
      <p:pic>
        <p:nvPicPr>
          <p:cNvPr id="7" name="Picture 6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-152400"/>
            <a:ext cx="2466975" cy="1847850"/>
          </a:xfrm>
          <a:prstGeom prst="star5">
            <a:avLst/>
          </a:prstGeom>
        </p:spPr>
      </p:pic>
      <p:pic>
        <p:nvPicPr>
          <p:cNvPr id="8" name="Picture 7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228600"/>
            <a:ext cx="2466975" cy="1847850"/>
          </a:xfrm>
          <a:prstGeom prst="star5">
            <a:avLst/>
          </a:prstGeom>
        </p:spPr>
      </p:pic>
      <p:pic>
        <p:nvPicPr>
          <p:cNvPr id="9" name="Picture 8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914400"/>
            <a:ext cx="2466975" cy="1847850"/>
          </a:xfrm>
          <a:prstGeom prst="star5">
            <a:avLst/>
          </a:prstGeom>
        </p:spPr>
      </p:pic>
      <p:pic>
        <p:nvPicPr>
          <p:cNvPr id="10" name="Picture 9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2819400"/>
            <a:ext cx="2466975" cy="1847850"/>
          </a:xfrm>
          <a:prstGeom prst="star5">
            <a:avLst/>
          </a:prstGeom>
        </p:spPr>
      </p:pic>
      <p:pic>
        <p:nvPicPr>
          <p:cNvPr id="11" name="Picture 10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4572000"/>
            <a:ext cx="2466975" cy="1847850"/>
          </a:xfrm>
          <a:prstGeom prst="star5">
            <a:avLst/>
          </a:prstGeom>
        </p:spPr>
      </p:pic>
      <p:pic>
        <p:nvPicPr>
          <p:cNvPr id="12" name="Picture 11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5010150"/>
            <a:ext cx="2466975" cy="1847850"/>
          </a:xfrm>
          <a:prstGeom prst="star5">
            <a:avLst/>
          </a:prstGeom>
        </p:spPr>
      </p:pic>
      <p:pic>
        <p:nvPicPr>
          <p:cNvPr id="13" name="Picture 12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010150"/>
            <a:ext cx="2466975" cy="1847850"/>
          </a:xfrm>
          <a:prstGeom prst="star5">
            <a:avLst/>
          </a:prstGeom>
        </p:spPr>
      </p:pic>
      <p:pic>
        <p:nvPicPr>
          <p:cNvPr id="14" name="Picture 13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24400"/>
            <a:ext cx="2466975" cy="1847850"/>
          </a:xfrm>
          <a:prstGeom prst="star5">
            <a:avLst/>
          </a:prstGeom>
        </p:spPr>
      </p:pic>
      <p:pic>
        <p:nvPicPr>
          <p:cNvPr id="15" name="Picture 14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2466975" cy="1847850"/>
          </a:xfrm>
          <a:prstGeom prst="star5">
            <a:avLst/>
          </a:prstGeom>
        </p:spPr>
      </p:pic>
      <p:pic>
        <p:nvPicPr>
          <p:cNvPr id="16" name="Picture 15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676400"/>
            <a:ext cx="2466975" cy="1847850"/>
          </a:xfrm>
          <a:prstGeom prst="star5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905000" y="1752600"/>
            <a:ext cx="5715000" cy="2876074"/>
          </a:xfrm>
          <a:prstGeom prst="star5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আআ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CC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শিক্ষক পরিচিতি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বহুমূখী হাইস্কুল অ্যান্ড কলেজ, ঢাকা।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9FF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পাঠ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নবম শ্রেণি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 -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13.2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 স্বাভাবিক সংখ্যার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বর্গের ও ঘনের সমষ্টি নির্ণয়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তাং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191000"/>
            <a:ext cx="971550" cy="971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152400"/>
            <a:ext cx="3752914" cy="2017574"/>
          </a:xfrm>
          <a:prstGeom prst="notchedRightArrow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695" y="2514600"/>
            <a:ext cx="9050305" cy="2246769"/>
          </a:xfrm>
          <a:prstGeom prst="homePlate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 - - - 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 ) স্বাভাবিক সংখ্যার  বর্গের ও ঘনের  ধারা লিখতে পারবে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) স্বাভাবিক সংখ্যার  বর্গের ও ঘনের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নির্ণয়ের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সূত্র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গঠন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) সূত্র প্রয়োগ করে যেকোনো স্বাভাবিক সংখ্যার  বর্গের ও ঘনের সমষ্টি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নির্ণয়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1981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228600"/>
            <a:ext cx="6934200" cy="461665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1²,2²,3²,4²,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- - - - -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n²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ইত্যাদি সংখ্যা গুলোকে কী বলা যায় ? 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                                        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52400"/>
            <a:ext cx="1904933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914400"/>
            <a:ext cx="3635932" cy="70788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স্বাভাবিক সংখ্যার বর্গ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752600"/>
            <a:ext cx="8305800" cy="461665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1²+2²+3²+4²+-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+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n²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 রকম ধারাকে কী ধারা বলা  যায় ? 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447800" y="2514600"/>
            <a:ext cx="4939173" cy="70788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স্বাভাবিক সংখ্যার বর্গের ধারা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3352800"/>
            <a:ext cx="8763000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1³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2³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,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3³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,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4³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,- - - - - - -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n³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ইত্যাদি  সংখ্যা গুলোকে  কী বলা যায়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4038600"/>
            <a:ext cx="3640740" cy="707886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স্বাভাবিক সংখ্যার ঘন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4953000"/>
            <a:ext cx="8763000" cy="52322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1³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+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2³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+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3³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+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4³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+  - - - - - - -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+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n³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এরকম ধারাকে কী ধারা  বলা যায়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715000"/>
            <a:ext cx="5283819" cy="769441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স্বাভাবিক সংখ্যার ঘনের ধারা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5524269" cy="1226939"/>
          </a:xfrm>
          <a:prstGeom prst="doubleWave">
            <a:avLst/>
          </a:prstGeom>
          <a:solidFill>
            <a:srgbClr val="99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010400" cy="3067348"/>
          </a:xfrm>
          <a:prstGeom prst="doubleWave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স্বাভাবিক সংখ্যার বর্গের ও ঘনের সমষ্টি  নির্ণয়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6955750" cy="777061"/>
          </a:xfrm>
          <a:prstGeom prst="doubleWave">
            <a:avLst/>
          </a:prstGeom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স্বাভাবিক সংখ্যার বর্গের সমষ্টি নির্ণয়ঃ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610600" cy="590931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মনে করি, 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=1²+2²+3²+4²+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- - - - -+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আমরা জানি,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(r-1)³=r³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3r²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+3r-1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r³-3r²+3r-1=(r-1)³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r³-(r-1)³=3r²-3r+1--------------(1)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(1)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নং এ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1,2,3,-------------n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বসিয়ে পাই, </a:t>
            </a:r>
          </a:p>
          <a:p>
            <a:pPr marL="342900" indent="-342900">
              <a:buAutoNum type="arabicParenBoth"/>
            </a:pP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1³-0³=3.1²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3.1+1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2³-1³=3.2²-3.2+1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3³-2³=3.3²-3.3+1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 - - - - - - - - - - - - - - - - - - - </a:t>
            </a:r>
          </a:p>
          <a:p>
            <a:pPr marL="342900" indent="-342900">
              <a:buFontTx/>
              <a:buChar char="-"/>
            </a:pP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 - - - - - - - - - - - - - - - - - -</a:t>
            </a: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n³-(n-1)³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3n²-3.n+1</a:t>
            </a:r>
          </a:p>
          <a:p>
            <a:pPr marL="342900" indent="-342900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(+)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করে,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n³=3(1²+2²+3²+--------+n²)-3(1+2+3+-------+n)+(1+1+1+------+1[n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+n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[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যেহেতু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1+2+3+------+n=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=n³+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                   =                                              </a:t>
            </a:r>
          </a:p>
          <a:p>
            <a:pPr marL="342900" indent="-342900"/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indent="-342900"/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=                                                  </a:t>
            </a:r>
          </a:p>
          <a:p>
            <a:pPr marL="342900" indent="-342900"/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pPr marL="342900" indent="-342900"/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            = </a:t>
            </a:r>
          </a:p>
          <a:p>
            <a:pPr marL="342900" indent="-342900">
              <a:buFontTx/>
              <a:buChar char="-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762000"/>
          <a:ext cx="421005" cy="502919"/>
        </p:xfrm>
        <a:graphic>
          <a:graphicData uri="http://schemas.openxmlformats.org/presentationml/2006/ole">
            <p:oleObj spid="_x0000_s1026" name="Equation" r:id="rId3" imgW="190440" imgH="2538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28600" y="4267200"/>
            <a:ext cx="80772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4648200"/>
          <a:ext cx="304799" cy="533399"/>
        </p:xfrm>
        <a:graphic>
          <a:graphicData uri="http://schemas.openxmlformats.org/presentationml/2006/ole">
            <p:oleObj spid="_x0000_s1027" name="Equation" r:id="rId4" imgW="19044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6096000"/>
          <a:ext cx="457200" cy="426719"/>
        </p:xfrm>
        <a:graphic>
          <a:graphicData uri="http://schemas.openxmlformats.org/presentationml/2006/ole">
            <p:oleObj spid="_x0000_s1028" name="Equation" r:id="rId5" imgW="190440" imgH="253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1600" y="4724400"/>
          <a:ext cx="507167" cy="468745"/>
        </p:xfrm>
        <a:graphic>
          <a:graphicData uri="http://schemas.openxmlformats.org/presentationml/2006/ole">
            <p:oleObj spid="_x0000_s1029" name="Equation" r:id="rId6" imgW="60948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24400" y="4724400"/>
          <a:ext cx="663473" cy="501650"/>
        </p:xfrm>
        <a:graphic>
          <a:graphicData uri="http://schemas.openxmlformats.org/presentationml/2006/ole">
            <p:oleObj spid="_x0000_s1030" name="Equation" r:id="rId7" imgW="52056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46354" y="5029200"/>
          <a:ext cx="589613" cy="544945"/>
        </p:xfrm>
        <a:graphic>
          <a:graphicData uri="http://schemas.openxmlformats.org/presentationml/2006/ole">
            <p:oleObj spid="_x0000_s1031" name="Equation" r:id="rId8" imgW="60948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19400" y="5105400"/>
          <a:ext cx="2311400" cy="444500"/>
        </p:xfrm>
        <a:graphic>
          <a:graphicData uri="http://schemas.openxmlformats.org/presentationml/2006/ole">
            <p:oleObj spid="_x0000_s1034" name="Equation" r:id="rId9" imgW="2311200" imgH="4442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562599" y="5029200"/>
          <a:ext cx="2692763" cy="520700"/>
        </p:xfrm>
        <a:graphic>
          <a:graphicData uri="http://schemas.openxmlformats.org/presentationml/2006/ole">
            <p:oleObj spid="_x0000_s1035" name="Equation" r:id="rId10" imgW="2298600" imgH="4442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5800" y="5562600"/>
          <a:ext cx="3364681" cy="546100"/>
        </p:xfrm>
        <a:graphic>
          <a:graphicData uri="http://schemas.openxmlformats.org/presentationml/2006/ole">
            <p:oleObj spid="_x0000_s1036" name="Equation" r:id="rId11" imgW="242568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0" y="5029200"/>
          <a:ext cx="457200" cy="426719"/>
        </p:xfrm>
        <a:graphic>
          <a:graphicData uri="http://schemas.openxmlformats.org/presentationml/2006/ole">
            <p:oleObj spid="_x0000_s1037" name="Equation" r:id="rId12" imgW="190440" imgH="2538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24000" y="6096000"/>
          <a:ext cx="1494504" cy="609600"/>
        </p:xfrm>
        <a:graphic>
          <a:graphicData uri="http://schemas.openxmlformats.org/presentationml/2006/ole">
            <p:oleObj spid="_x0000_s1038" name="Equation" r:id="rId13" imgW="96516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057624" cy="858857"/>
          </a:xfrm>
          <a:prstGeom prst="horizontalScroll">
            <a:avLst/>
          </a:prstGeom>
          <a:solidFill>
            <a:srgbClr val="99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স্বাভাবিক সংখ্যার ঘনের সমষ্টি নির্ণয়ঃ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848600" cy="535531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S=1³+2³+3³+……………+n³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আমরা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জানি,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(r+1)²-(r-1)²=4r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[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যেহেতু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a+b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)²-(a-b)²=4ab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(r+1)².r²-r²(r-1)²=4r³………(1)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[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উভয় পক্ষকে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r²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দ্বারা গুণ করে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(1)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নং এ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1,2,3………n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বসিয়ে পাই,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2².1²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1².0²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4.1³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3².2²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2².1²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4.2³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4².3²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3².2²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4.3³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………………………………………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………………………………………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(n+1)².n²-n²(n-1)²=4.n³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(+)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করে,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n²(n+1)²=4(1³+2³+3³+…………+n³)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n²(n+1)²=4S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4S=n²(n+1)²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S=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267200"/>
            <a:ext cx="7086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00200" y="5029200"/>
          <a:ext cx="1447800" cy="818322"/>
        </p:xfrm>
        <a:graphic>
          <a:graphicData uri="http://schemas.openxmlformats.org/presentationml/2006/ole">
            <p:oleObj spid="_x0000_s19458" name="Equation" r:id="rId3" imgW="876240" imgH="49500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124200" y="5105400"/>
          <a:ext cx="1271495" cy="876300"/>
        </p:xfrm>
        <a:graphic>
          <a:graphicData uri="http://schemas.openxmlformats.org/presentationml/2006/ole">
            <p:oleObj spid="_x0000_s19463" name="Equation" r:id="rId4" imgW="9396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351" cy="1071384"/>
          </a:xfrm>
          <a:prstGeom prst="flowChartPunchedTape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376011" cy="1377494"/>
          </a:xfrm>
          <a:prstGeom prst="flowChartPunchedTape">
            <a:avLst/>
          </a:prstGeom>
          <a:solidFill>
            <a:srgbClr val="66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স্বাভাবিক সংখ্যার ঘনের সমষ্টি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225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হলে,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মান কত ? ঐ সংখ্যা 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গুলোর বর্গের সমষ্টি কত?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2170787" cy="1071384"/>
          </a:xfrm>
          <a:prstGeom prst="flowChartPunchedTape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391400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আমরা জানি, প্রথম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সংখ্যক স্বাভাবিক সংখ্যার ঘনের সমষ্টি                        </a:t>
            </a:r>
          </a:p>
          <a:p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প্রশ্নমতে,                  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225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=(15)²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n²+n=30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n²+n-30=0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(n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6)(n-5)=0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n=5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[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যেহেতু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ঋণাত্নক হতে পারেনা।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]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ফলে ঐ সংখ্যা গুলোর বর্গের সমষ্টি=                               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1600200"/>
          <a:ext cx="1141413" cy="830263"/>
        </p:xfrm>
        <a:graphic>
          <a:graphicData uri="http://schemas.openxmlformats.org/presentationml/2006/ole">
            <p:oleObj spid="_x0000_s20482" name="Equation" r:id="rId3" imgW="939600" imgH="647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1143000"/>
          <a:ext cx="1295400" cy="830036"/>
        </p:xfrm>
        <a:graphic>
          <a:graphicData uri="http://schemas.openxmlformats.org/presentationml/2006/ole">
            <p:oleObj spid="_x0000_s20483" name="Equation" r:id="rId4" imgW="1066680" imgH="647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3429000"/>
          <a:ext cx="374650" cy="292100"/>
        </p:xfrm>
        <a:graphic>
          <a:graphicData uri="http://schemas.openxmlformats.org/presentationml/2006/ole">
            <p:oleObj spid="_x0000_s20484" name="Equation" r:id="rId5" imgW="139680" imgH="126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2362200"/>
          <a:ext cx="1174340" cy="577850"/>
        </p:xfrm>
        <a:graphic>
          <a:graphicData uri="http://schemas.openxmlformats.org/presentationml/2006/ole">
            <p:oleObj spid="_x0000_s20485" name="Equation" r:id="rId6" imgW="79992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438400"/>
          <a:ext cx="374650" cy="292100"/>
        </p:xfrm>
        <a:graphic>
          <a:graphicData uri="http://schemas.openxmlformats.org/presentationml/2006/ole">
            <p:oleObj spid="_x0000_s20486" name="Equation" r:id="rId7" imgW="13968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3733800"/>
          <a:ext cx="2152445" cy="393700"/>
        </p:xfrm>
        <a:graphic>
          <a:graphicData uri="http://schemas.openxmlformats.org/presentationml/2006/ole">
            <p:oleObj spid="_x0000_s20487" name="Equation" r:id="rId8" imgW="1803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820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আআ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117</cp:revision>
  <dcterms:created xsi:type="dcterms:W3CDTF">2006-08-16T00:00:00Z</dcterms:created>
  <dcterms:modified xsi:type="dcterms:W3CDTF">2020-04-07T07:02:42Z</dcterms:modified>
</cp:coreProperties>
</file>