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7"/>
  </p:notesMasterIdLst>
  <p:sldIdLst>
    <p:sldId id="296" r:id="rId2"/>
    <p:sldId id="297" r:id="rId3"/>
    <p:sldId id="287" r:id="rId4"/>
    <p:sldId id="276" r:id="rId5"/>
    <p:sldId id="272" r:id="rId6"/>
    <p:sldId id="299" r:id="rId7"/>
    <p:sldId id="286" r:id="rId8"/>
    <p:sldId id="260" r:id="rId9"/>
    <p:sldId id="259" r:id="rId10"/>
    <p:sldId id="278" r:id="rId11"/>
    <p:sldId id="271" r:id="rId12"/>
    <p:sldId id="266" r:id="rId13"/>
    <p:sldId id="265" r:id="rId14"/>
    <p:sldId id="281" r:id="rId15"/>
    <p:sldId id="264" r:id="rId16"/>
    <p:sldId id="280" r:id="rId17"/>
    <p:sldId id="282" r:id="rId18"/>
    <p:sldId id="267" r:id="rId19"/>
    <p:sldId id="290" r:id="rId20"/>
    <p:sldId id="291" r:id="rId21"/>
    <p:sldId id="294" r:id="rId22"/>
    <p:sldId id="295" r:id="rId23"/>
    <p:sldId id="270" r:id="rId24"/>
    <p:sldId id="268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900CC"/>
    <a:srgbClr val="E22AD5"/>
    <a:srgbClr val="ED039F"/>
    <a:srgbClr val="CC00FF"/>
    <a:srgbClr val="EE7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68B92-5EA6-4DB7-8ABB-9BD14E5099D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C3F5B-B2ED-4764-858C-4FCB1BC3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1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8D71-37CB-46C1-84CA-F718E7ABE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7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9F35-97F9-4795-A2B3-FAFE7D06FC9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1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৮টি ৫সদস্য বিশিষ্ট জোড় বিজোড় দল গঠন করা হল।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1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৮টি ৫সদস্য বিশিষ্ট জোড় বিজোড় দল গঠন করা হল।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0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4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F612-40EA-42D2-8122-BE9DB66A6545}" type="datetimeFigureOut">
              <a:rPr lang="en-US" smtClean="0">
                <a:solidFill>
                  <a:srgbClr val="FEFAC9"/>
                </a:solidFill>
              </a:rPr>
              <a:pPr/>
              <a:t>4/7/2020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92FB-5E62-4E42-8668-F6CCB6E40EB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20688"/>
            <a:ext cx="7315200" cy="4347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মালট্রিমিডিয়া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শিক্ষার্থীবৃন্দকে</a:t>
            </a:r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133988"/>
            <a:ext cx="8906321" cy="660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624"/>
            <a:ext cx="44291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1" y="44624"/>
            <a:ext cx="45053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62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5965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59288 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315" y="702554"/>
            <a:ext cx="613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কী</a:t>
            </a:r>
            <a:r>
              <a:rPr lang="bn-BD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ক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ী</a:t>
            </a:r>
            <a:r>
              <a:rPr lang="bn-BD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দ্বারা পরমাণু গঠিত।</a:t>
            </a:r>
          </a:p>
        </p:txBody>
      </p:sp>
      <p:sp>
        <p:nvSpPr>
          <p:cNvPr id="15" name="Oval 14"/>
          <p:cNvSpPr/>
          <p:nvPr/>
        </p:nvSpPr>
        <p:spPr>
          <a:xfrm>
            <a:off x="1066800" y="1676400"/>
            <a:ext cx="22860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85887" y="2049329"/>
            <a:ext cx="1647826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4400" y="2767012"/>
            <a:ext cx="419100" cy="357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9650" y="4572531"/>
            <a:ext cx="241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prstClr val="black"/>
                </a:solidFill>
              </a:rPr>
              <a:t>পরামানুর গঠন চিত্র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366885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b="1" dirty="0" smtClean="0">
                <a:solidFill>
                  <a:prstClr val="black"/>
                </a:solidFill>
              </a:rPr>
              <a:t>ইলেকট্রন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512897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b="1" dirty="0" smtClean="0">
                <a:solidFill>
                  <a:prstClr val="black"/>
                </a:solidFill>
              </a:rPr>
              <a:t>প্রোটন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852" y="3448730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b="1" dirty="0" smtClean="0">
                <a:solidFill>
                  <a:prstClr val="black"/>
                </a:solidFill>
              </a:rPr>
              <a:t>নিউট্রন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00224" y="2512897"/>
            <a:ext cx="819151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03874" y="2631869"/>
            <a:ext cx="361950" cy="36254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03874" y="2841605"/>
            <a:ext cx="357188" cy="4048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62199" y="2079213"/>
            <a:ext cx="990601" cy="433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19325" y="3044011"/>
            <a:ext cx="1019527" cy="43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8" idx="6"/>
          </p:cNvCxnSpPr>
          <p:nvPr/>
        </p:nvCxnSpPr>
        <p:spPr>
          <a:xfrm flipV="1">
            <a:off x="2365824" y="2631869"/>
            <a:ext cx="1063176" cy="181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4557" y="1955913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b="1" dirty="0" smtClean="0">
                <a:solidFill>
                  <a:prstClr val="black"/>
                </a:solidFill>
              </a:rPr>
              <a:t>নিউক্লিয়াস</a:t>
            </a:r>
            <a:endParaRPr lang="en-US" sz="1200" b="1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>
            <a:stCxn id="17" idx="3"/>
          </p:cNvCxnSpPr>
          <p:nvPr/>
        </p:nvCxnSpPr>
        <p:spPr>
          <a:xfrm flipH="1">
            <a:off x="785315" y="3071891"/>
            <a:ext cx="190461" cy="515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12" descr="a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39580"/>
            <a:ext cx="3886200" cy="3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4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21" grpId="0"/>
      <p:bldP spid="5" grpId="0"/>
      <p:bldP spid="7" grpId="0"/>
      <p:bldP spid="8" grpId="0"/>
      <p:bldP spid="14" grpId="0" animBg="1"/>
      <p:bldP spid="18" grpId="0" animBg="1"/>
      <p:bldP spid="2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2895600"/>
            <a:ext cx="12954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2057400"/>
            <a:ext cx="32004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3505200"/>
            <a:ext cx="609600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2895600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2057400"/>
            <a:ext cx="5334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81200" y="35814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1447800"/>
            <a:ext cx="838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038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1905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2895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4038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solidFill>
                <a:srgbClr val="0033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6100" y="559846"/>
            <a:ext cx="54864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ED039F"/>
                </a:solidFill>
                <a:latin typeface="NikoshBAN" pitchFamily="2" charset="0"/>
                <a:cs typeface="NikoshBAN" pitchFamily="2" charset="0"/>
              </a:rPr>
              <a:t>পরমাণুকে বিভাজন করলে ক</a:t>
            </a:r>
            <a:r>
              <a:rPr lang="en-US" sz="3200" dirty="0" smtClean="0">
                <a:solidFill>
                  <a:srgbClr val="ED039F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rgbClr val="ED039F"/>
                </a:solidFill>
                <a:latin typeface="NikoshBAN" pitchFamily="2" charset="0"/>
                <a:cs typeface="NikoshBAN" pitchFamily="2" charset="0"/>
              </a:rPr>
              <a:t> পাওয়া যায়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1.38793E-6 L 0.19584 1.3879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82929E-7 L 0.25 5.82929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221 L 0.25 0.077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4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76600" y="2438400"/>
            <a:ext cx="22860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0800" y="1828800"/>
            <a:ext cx="35814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477000" y="3429000"/>
            <a:ext cx="2438400" cy="646331"/>
            <a:chOff x="6477000" y="3429000"/>
            <a:chExt cx="2438400" cy="646331"/>
          </a:xfrm>
        </p:grpSpPr>
        <p:sp>
          <p:nvSpPr>
            <p:cNvPr id="23" name="Oval 22"/>
            <p:cNvSpPr/>
            <p:nvPr/>
          </p:nvSpPr>
          <p:spPr>
            <a:xfrm>
              <a:off x="6477000" y="3657600"/>
              <a:ext cx="3048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4290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---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477000" y="4038600"/>
            <a:ext cx="1981200" cy="646331"/>
            <a:chOff x="6477000" y="4038600"/>
            <a:chExt cx="1981200" cy="646331"/>
          </a:xfrm>
        </p:grpSpPr>
        <p:sp>
          <p:nvSpPr>
            <p:cNvPr id="24" name="Oval 23"/>
            <p:cNvSpPr/>
            <p:nvPr/>
          </p:nvSpPr>
          <p:spPr>
            <a:xfrm>
              <a:off x="6477000" y="4267200"/>
              <a:ext cx="3810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00" y="4038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--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প্রোট্রন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53200" y="4876800"/>
            <a:ext cx="1752600" cy="646331"/>
            <a:chOff x="6553200" y="4876800"/>
            <a:chExt cx="1752600" cy="646331"/>
          </a:xfrm>
        </p:grpSpPr>
        <p:sp>
          <p:nvSpPr>
            <p:cNvPr id="25" name="Oval 24"/>
            <p:cNvSpPr/>
            <p:nvPr/>
          </p:nvSpPr>
          <p:spPr>
            <a:xfrm>
              <a:off x="6553200" y="5029200"/>
              <a:ext cx="304800" cy="228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8000" y="4876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--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7200" y="40386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676400" y="3810000"/>
            <a:ext cx="2057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2600" y="5943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4648200"/>
            <a:ext cx="1143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38400" y="3581400"/>
            <a:ext cx="3048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19800" y="3429000"/>
            <a:ext cx="3048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43400" y="4572000"/>
            <a:ext cx="3048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91000" y="2362200"/>
            <a:ext cx="3048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38600" y="32004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3505200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67200" y="3733800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95800" y="3505200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67200" y="3200400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38600" y="3581400"/>
            <a:ext cx="3810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19600" y="3657600"/>
            <a:ext cx="3810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19600" y="3276600"/>
            <a:ext cx="3810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38600" y="3276600"/>
            <a:ext cx="3810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9100" y="801469"/>
            <a:ext cx="826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SabrenaTonnyMJ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abrenaTonnyMJ"/>
              </a:rPr>
              <a:t>cigvYy‡Z</a:t>
            </a:r>
            <a:r>
              <a:rPr lang="en-US" sz="3600" b="1" dirty="0" smtClean="0">
                <a:solidFill>
                  <a:srgbClr val="002060"/>
                </a:solidFill>
                <a:latin typeface="SabrenaTonnyMJ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SabrenaTonnyMJ"/>
              </a:rPr>
              <a:t>†</a:t>
            </a:r>
            <a:r>
              <a:rPr lang="en-US" sz="3600" b="1" dirty="0" err="1">
                <a:solidFill>
                  <a:srgbClr val="002060"/>
                </a:solidFill>
                <a:latin typeface="SabrenaTonnyMJ"/>
              </a:rPr>
              <a:t>cÖvUb</a:t>
            </a:r>
            <a:r>
              <a:rPr lang="en-US" sz="3600" b="1" dirty="0">
                <a:solidFill>
                  <a:srgbClr val="002060"/>
                </a:solidFill>
                <a:latin typeface="SabrenaTonnyMJ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SabrenaTonnyMJ"/>
              </a:rPr>
              <a:t>B‡jKUªb</a:t>
            </a:r>
            <a:r>
              <a:rPr lang="en-US" sz="3600" b="1" dirty="0">
                <a:solidFill>
                  <a:srgbClr val="002060"/>
                </a:solidFill>
                <a:latin typeface="SabrenaTonnyMJ"/>
              </a:rPr>
              <a:t> I </a:t>
            </a:r>
            <a:r>
              <a:rPr lang="en-US" sz="3600" b="1" dirty="0" err="1">
                <a:solidFill>
                  <a:srgbClr val="002060"/>
                </a:solidFill>
                <a:latin typeface="SabrenaTonnyMJ"/>
              </a:rPr>
              <a:t>wbDUªb</a:t>
            </a:r>
            <a:r>
              <a:rPr lang="en-US" sz="3600" b="1" dirty="0">
                <a:solidFill>
                  <a:srgbClr val="002060"/>
                </a:solidFill>
                <a:latin typeface="SabrenaTonnyMJ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ভাবে থাকে?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493 0.00533 C -0.08386 0.00047 -0.13681 -0.07824 -0.13316 -0.1699 C -0.12952 -0.2618 -0.07049 -0.3324 -0.00174 -0.32754 C 0.06718 -0.32268 0.12014 -0.24398 0.11649 -0.15231 C 0.11284 -0.06041 0.05382 0.01019 -0.01493 0.00533 Z " pathEditMode="relative" rAng="10986547" ptsTypes="fffff">
                                      <p:cBhvr>
                                        <p:cTn id="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0.01365 C -0.00035 0.15926 -0.08837 0.27777 -0.19618 0.27777 C -0.30417 0.27777 -0.39201 0.15926 -0.39201 0.01365 C -0.39201 -0.13195 -0.30417 -0.25 -0.19618 -0.25 C -0.08837 -0.25 -0.00035 -0.13195 -0.00035 0.01365 Z " pathEditMode="relative" rAng="5400000" ptsTypes="fffff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0.00278 C -3.33333E-6 -0.14259 0.08802 -0.26111 0.19618 -0.26111 C 0.30417 -0.26111 0.39167 -0.14259 0.39167 0.00278 C 0.39167 0.14838 0.30417 0.26667 0.19618 0.26667 C 0.08802 0.26667 -3.33333E-6 0.14838 -3.33333E-6 0.00278 Z " pathEditMode="relative" rAng="16200000" ptsTypes="fffff">
                                      <p:cBhvr>
                                        <p:cTn id="1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C 0.06823 -1.11111E-6 0.125 0.07477 0.125 0.16667 C 0.125 0.25857 0.06823 0.33333 -3.33333E-6 0.33333 C -0.06961 0.33333 -0.125 0.25857 -0.125 0.16667 C -0.125 0.07477 -0.06961 -1.11111E-6 -3.33333E-6 -1.11111E-6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2819400"/>
            <a:ext cx="914400" cy="914400"/>
            <a:chOff x="4038600" y="2819400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4038600" y="2819400"/>
              <a:ext cx="914400" cy="914400"/>
            </a:xfrm>
            <a:prstGeom prst="ellipse">
              <a:avLst/>
            </a:prstGeom>
            <a:solidFill>
              <a:srgbClr val="E22A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C00FF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19600" y="31242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38600" y="3048000"/>
              <a:ext cx="457200" cy="533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895600" y="1752600"/>
            <a:ext cx="32766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971800"/>
            <a:ext cx="3810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86400" y="3200400"/>
            <a:ext cx="687716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53200" y="28956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4800" y="3886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কেন্দ্রভিমুখী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3200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কেন্দ্রাতিগ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297" y="757535"/>
            <a:ext cx="6490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নিজ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নিজ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সেলে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ইলেকট্রন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উপর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বল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AdarshaLipiExp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darshaLipiExpa" pitchFamily="2" charset="0"/>
              </a:rPr>
              <a:t>করে</a:t>
            </a:r>
            <a:endParaRPr lang="en-US" sz="3200" dirty="0">
              <a:solidFill>
                <a:srgbClr val="002060"/>
              </a:solidFill>
              <a:latin typeface="AdarshaLipiExpa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334 -0.18888 C -0.0849 -0.18888 -0.00417 -0.07986 -0.00417 0.05556 C -0.00417 0.18982 -0.0849 0.3 -0.18334 0.3 C -0.28264 0.3 -0.3625 0.18982 -0.3625 0.05556 C -0.3625 -0.07986 -0.28264 -0.18888 -0.18334 -0.1888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4.44444E-6 L -0.09167 0.0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L 0.13333 -0.0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9200" y="842162"/>
            <a:ext cx="431800" cy="3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142826"/>
            <a:ext cx="504094" cy="5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5254" y="3318898"/>
            <a:ext cx="321946" cy="2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606668"/>
            <a:ext cx="339852" cy="29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4212" y="2590830"/>
            <a:ext cx="262188" cy="2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743200"/>
            <a:ext cx="304800" cy="2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438399"/>
            <a:ext cx="368268" cy="3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90903"/>
              </a:clrFrom>
              <a:clrTo>
                <a:srgbClr val="2909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12910" cy="1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98918" y="2362200"/>
            <a:ext cx="130282" cy="1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3549446" y="2042118"/>
            <a:ext cx="1403554" cy="929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0" y="1775326"/>
            <a:ext cx="2362200" cy="1445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38664" y="1591130"/>
            <a:ext cx="3404936" cy="1929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38432" y="1371600"/>
            <a:ext cx="4086168" cy="2463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1219200"/>
            <a:ext cx="5053368" cy="3155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9200" y="976508"/>
            <a:ext cx="6008838" cy="37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4400" y="762000"/>
            <a:ext cx="6682128" cy="41724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6038" y="457200"/>
            <a:ext cx="7411162" cy="48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7965" y="228600"/>
            <a:ext cx="8546832" cy="533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33800" y="2072548"/>
            <a:ext cx="922020" cy="712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7964" y="5715000"/>
            <a:ext cx="887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পরমাণুর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গঠন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কিসের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সাথে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তুলনা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করা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যায়</a:t>
            </a:r>
            <a:r>
              <a:rPr lang="bn-BD" sz="3200" b="1" dirty="0" smtClean="0">
                <a:solidFill>
                  <a:srgbClr val="FF0000"/>
                </a:solidFill>
              </a:rPr>
              <a:t>?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8664" y="6248400"/>
            <a:ext cx="393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b="1" dirty="0" smtClean="0">
                <a:solidFill>
                  <a:schemeClr val="bg2">
                    <a:lumMod val="75000"/>
                  </a:schemeClr>
                </a:solidFill>
              </a:rPr>
              <a:t>সৌরজগতএর সাথে</a:t>
            </a: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95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639 -0.06319 C -0.11805 -0.06319 -0.15121 -0.03379 -0.15121 0.00324 C -0.15121 0.04005 -0.11805 0.07014 -0.07639 0.07014 C -0.03524 0.07014 -0.00121 0.04005 -0.00121 0.00324 C -0.00121 -0.03379 -0.03524 -0.06319 -0.07639 -0.06319 Z " pathEditMode="relative" rAng="0" ptsTypes="fffff">
                                      <p:cBhvr>
                                        <p:cTn id="6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1 -0.13888 C -0.19115 -0.13888 -0.24913 -0.09259 -0.24913 -0.03333 C -0.24913 0.02385 -0.19115 0.07223 -0.1191 0.07223 C -0.0474 0.07223 0.01129 0.02385 0.01129 -0.03333 C 0.01129 -0.09259 -0.0474 -0.13888 -0.1191 -0.13888 Z " pathEditMode="relative" rAng="0" ptsTypes="fffff">
                                      <p:cBhvr>
                                        <p:cTn id="8" dur="2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1 -0.27153 C -0.08924 -0.27153 -0.17396 -0.20949 -0.17396 -0.13264 C -0.17396 -0.05625 -0.08924 0.00625 0.0151 0.00625 C 0.1191 0.00625 0.20434 -0.05625 0.20434 -0.13264 C 0.20434 -0.20949 0.1191 -0.27153 0.0151 -0.27153 Z " pathEditMode="relative" rAng="0" ptsTypes="fffff">
                                      <p:cBhvr>
                                        <p:cTn id="10" dur="2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1666 -0.22153 C 0.09253 -0.22153 -0.00834 -0.1419 -0.00834 -0.04375 C -0.00834 0.05417 0.09253 0.13403 0.21666 0.13403 C 0.34045 0.13403 0.44166 0.05417 0.44166 -0.04375 C 0.44166 -0.1419 0.34045 -0.22153 0.21666 -0.22153 Z " pathEditMode="relative" rAng="0" ptsTypes="fffff">
                                      <p:cBhvr>
                                        <p:cTn id="12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0087 0.27245 C -0.30121 0.42222 -0.15712 0.54351 0.0217 0.54375 C 0.20035 0.54375 0.34584 0.42176 0.34653 0.27199 C 0.34531 0.12245 0.20052 4.07407E-6 0.02205 4.07407E-6 C -0.15677 -0.0007 -0.30139 0.12199 -0.30087 0.27245 Z " pathEditMode="relative" rAng="16200000" ptsTypes="fffff">
                                      <p:cBhvr>
                                        <p:cTn id="14" dur="2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1441 -0.14491 C -0.51753 -0.14491 -0.68264 -0.0081 -0.68264 0.16065 C -0.68264 0.32847 -0.51753 0.4662 -0.31441 0.4662 C -0.11215 0.4662 0.05469 0.32847 0.05469 0.16065 C 0.05469 -0.0081 -0.11215 -0.14491 -0.31441 -0.14491 Z " pathEditMode="relative" rAng="0" ptsTypes="fffff">
                                      <p:cBhvr>
                                        <p:cTn id="16" dur="2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9809 -0.31389 C -0.62048 -0.31389 -0.80104 -0.15718 -0.80104 0.03611 C -0.80104 0.22893 -0.62048 0.38611 -0.39809 0.38611 C -0.17656 0.38611 0.00486 0.22893 0.00486 0.03611 C 0.00486 -0.15718 -0.17656 -0.31389 -0.39809 -0.31389 Z " pathEditMode="relative" rAng="0" ptsTypes="fffff">
                                      <p:cBhvr>
                                        <p:cTn id="18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4097 -0.25394 C 0.1809 -0.25394 -0.03056 -0.07963 -0.03056 0.13495 C -0.03056 0.34907 0.1809 0.52384 0.44097 0.52384 C 0.70104 0.52384 0.91111 0.34907 0.91111 0.13495 C 0.91111 -0.07963 0.70104 -0.25394 0.44097 -0.25394 Z " pathEditMode="relative" rAng="0" ptsTypes="fffff">
                                      <p:cBhvr>
                                        <p:cTn id="20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61 -0.00764 C 0.17534 -0.00764 0.29774 -0.11203 0.29774 -0.24097 C 0.29774 -0.36504 0.17534 -0.4743 0.02361 -0.4743 C -0.12847 -0.4743 -0.25261 -0.36504 -0.25261 -0.24097 C -0.25261 -0.11203 -0.12847 -0.00764 0.02361 -0.00764 Z " pathEditMode="relative" rAng="10800000" ptsTypes="fffff">
                                      <p:cBhvr>
                                        <p:cTn id="22" dur="1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3456" y="381000"/>
            <a:ext cx="7024688" cy="1143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তুলনা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68419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451642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tom_3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05000"/>
            <a:ext cx="4114800" cy="3657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932709"/>
            <a:ext cx="4148138" cy="362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4693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 চিত্র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57418"/>
            <a:ext cx="3962401" cy="3614782"/>
          </a:xfrm>
          <a:prstGeom prst="rect">
            <a:avLst/>
          </a:prstGeom>
        </p:spPr>
      </p:pic>
      <p:pic>
        <p:nvPicPr>
          <p:cNvPr id="8" name="Picture 7" descr="atom-with-electron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57418"/>
            <a:ext cx="3886200" cy="3690982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87370"/>
              </p:ext>
            </p:extLst>
          </p:nvPr>
        </p:nvGraphicFramePr>
        <p:xfrm>
          <a:off x="4953000" y="289849"/>
          <a:ext cx="3383604" cy="224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289849"/>
                        <a:ext cx="3383604" cy="224678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278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312003"/>
            <a:ext cx="5715000" cy="51816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1836003"/>
            <a:ext cx="2133600" cy="19812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1150203"/>
            <a:ext cx="3810000" cy="35052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867400" y="997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096000" y="997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943600" y="3664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952391" y="1683603"/>
            <a:ext cx="21980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6172200" y="235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943600" y="235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867400" y="45030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096000" y="45030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8991600" y="2902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114800" y="2521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4114800" y="27504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8991600" y="26742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971800" y="28266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971800" y="25980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924800" y="26742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7924800" y="29790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943600" y="54174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8077200" y="46554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8305800" y="4426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6248400" y="54174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3962400" y="46554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191000" y="4807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3886200" y="101267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3733800" y="125369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8153400" y="9978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7848600" y="84540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-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0"/>
            <a:ext cx="3276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n</a:t>
            </a:r>
            <a:r>
              <a:rPr lang="bn-BD" sz="2400" dirty="0" smtClean="0">
                <a:solidFill>
                  <a:prstClr val="white"/>
                </a:solidFill>
              </a:rPr>
              <a:t>=১</a:t>
            </a:r>
            <a:r>
              <a:rPr lang="bn-BD" sz="2400" dirty="0" smtClean="0">
                <a:solidFill>
                  <a:srgbClr val="C00000"/>
                </a:solidFill>
              </a:rPr>
              <a:t>,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 ইলেকট্রনের </a:t>
            </a:r>
          </a:p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2400" dirty="0" smtClean="0">
                <a:solidFill>
                  <a:srgbClr val="FFFF00"/>
                </a:solidFill>
              </a:rPr>
              <a:t>2</a:t>
            </a:r>
            <a:r>
              <a:rPr lang="bn-BD" sz="2400" dirty="0" smtClean="0">
                <a:solidFill>
                  <a:srgbClr val="FFFF00"/>
                </a:solidFill>
              </a:rPr>
              <a:t>(১)</a:t>
            </a:r>
            <a:r>
              <a:rPr lang="en-US" sz="2400" baseline="30000" dirty="0" smtClean="0">
                <a:solidFill>
                  <a:srgbClr val="FFFF00"/>
                </a:solidFill>
              </a:rPr>
              <a:t>2 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=২টি</a:t>
            </a:r>
            <a:endParaRPr lang="en-US" sz="2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6364" y="838200"/>
            <a:ext cx="3311236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solidFill>
                  <a:srgbClr val="FFFF00"/>
                </a:solidFill>
              </a:rPr>
              <a:t>n</a:t>
            </a:r>
            <a:r>
              <a:rPr lang="bn-BD" sz="2400" dirty="0" smtClean="0">
                <a:solidFill>
                  <a:srgbClr val="FFFF00"/>
                </a:solidFill>
              </a:rPr>
              <a:t>=২</a:t>
            </a:r>
            <a:r>
              <a:rPr lang="bn-BD" sz="2400" dirty="0" smtClean="0">
                <a:solidFill>
                  <a:srgbClr val="C00000"/>
                </a:solidFill>
              </a:rPr>
              <a:t>,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 ইলেকট্রনের </a:t>
            </a:r>
          </a:p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2400" dirty="0" smtClean="0">
                <a:solidFill>
                  <a:srgbClr val="FFFF00"/>
                </a:solidFill>
              </a:rPr>
              <a:t>2</a:t>
            </a:r>
            <a:r>
              <a:rPr lang="bn-BD" sz="2400" dirty="0" smtClean="0">
                <a:solidFill>
                  <a:srgbClr val="FFFF00"/>
                </a:solidFill>
              </a:rPr>
              <a:t>(২)</a:t>
            </a:r>
            <a:r>
              <a:rPr lang="en-US" sz="2400" baseline="30000" dirty="0" smtClean="0">
                <a:solidFill>
                  <a:srgbClr val="FFFF00"/>
                </a:solidFill>
              </a:rPr>
              <a:t>2 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=৮টি</a:t>
            </a:r>
            <a:endParaRPr lang="en-US" sz="2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4343400"/>
            <a:ext cx="32766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যখন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=৩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 ইলেকট্রনের </a:t>
            </a:r>
          </a:p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2400" dirty="0" smtClean="0">
                <a:solidFill>
                  <a:srgbClr val="FFFF00"/>
                </a:solidFill>
              </a:rPr>
              <a:t>2</a:t>
            </a:r>
            <a:r>
              <a:rPr lang="bn-BD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৩</a:t>
            </a:r>
            <a:r>
              <a:rPr lang="bn-BD" sz="2400" dirty="0" smtClean="0">
                <a:solidFill>
                  <a:srgbClr val="FFFF00"/>
                </a:solidFill>
              </a:rPr>
              <a:t>)</a:t>
            </a:r>
            <a:r>
              <a:rPr lang="en-US" sz="2400" baseline="30000" dirty="0" smtClean="0">
                <a:solidFill>
                  <a:srgbClr val="FFFF00"/>
                </a:solidFill>
              </a:rPr>
              <a:t>2 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=১৮টি</a:t>
            </a:r>
            <a:endParaRPr lang="en-US" sz="2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5181600"/>
            <a:ext cx="3276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যখন </a:t>
            </a:r>
            <a:r>
              <a:rPr lang="en-US" sz="2400" dirty="0" smtClean="0">
                <a:solidFill>
                  <a:srgbClr val="FFFF00"/>
                </a:solidFill>
              </a:rPr>
              <a:t>n</a:t>
            </a:r>
            <a:r>
              <a:rPr lang="bn-BD" sz="2400" dirty="0" smtClean="0">
                <a:solidFill>
                  <a:srgbClr val="FFFF00"/>
                </a:solidFill>
              </a:rPr>
              <a:t>=৪</a:t>
            </a:r>
            <a:r>
              <a:rPr lang="bn-BD" sz="2400" dirty="0" smtClean="0">
                <a:solidFill>
                  <a:srgbClr val="C00000"/>
                </a:solidFill>
              </a:rPr>
              <a:t>,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৪র্থ স্তরে ইলেকট্রনের </a:t>
            </a:r>
          </a:p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2400" dirty="0" smtClean="0">
                <a:solidFill>
                  <a:srgbClr val="FFFF00"/>
                </a:solidFill>
              </a:rPr>
              <a:t>2</a:t>
            </a:r>
            <a:r>
              <a:rPr lang="bn-BD" sz="2400" dirty="0" smtClean="0">
                <a:solidFill>
                  <a:srgbClr val="FFFF00"/>
                </a:solidFill>
              </a:rPr>
              <a:t>(৪)</a:t>
            </a:r>
            <a:r>
              <a:rPr lang="en-US" sz="2400" baseline="30000" dirty="0" smtClean="0">
                <a:solidFill>
                  <a:srgbClr val="FFFF00"/>
                </a:solidFill>
              </a:rPr>
              <a:t>2 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=৩২টি</a:t>
            </a:r>
          </a:p>
        </p:txBody>
      </p:sp>
      <p:sp>
        <p:nvSpPr>
          <p:cNvPr id="47" name="Up-Down Arrow 46"/>
          <p:cNvSpPr/>
          <p:nvPr/>
        </p:nvSpPr>
        <p:spPr>
          <a:xfrm>
            <a:off x="346364" y="1928642"/>
            <a:ext cx="1981200" cy="1981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=2n</a:t>
            </a:r>
            <a:r>
              <a:rPr lang="en-US" sz="3200" baseline="30000" dirty="0" smtClean="0">
                <a:solidFill>
                  <a:srgbClr val="C00000"/>
                </a:solidFill>
              </a:rPr>
              <a:t>2</a:t>
            </a:r>
            <a:endParaRPr lang="bn-BD" sz="3200" baseline="300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1782" y="6012597"/>
            <a:ext cx="3446318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অন্যান্য স্তরের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ইলেকট্রনের সংখ্যা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বের করা যায়।</a:t>
            </a:r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5791200" y="22098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5791200" y="28956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01000" y="6248400"/>
            <a:ext cx="1143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Neutron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01000" y="5638800"/>
            <a:ext cx="11430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Proton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54" name="Elbow Connector 53"/>
          <p:cNvCxnSpPr/>
          <p:nvPr/>
        </p:nvCxnSpPr>
        <p:spPr>
          <a:xfrm rot="16200000" flipH="1">
            <a:off x="6057900" y="2781300"/>
            <a:ext cx="3048000" cy="2514600"/>
          </a:xfrm>
          <a:prstGeom prst="bentConnector3">
            <a:avLst>
              <a:gd name="adj1" fmla="val 2591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stCxn id="46" idx="3"/>
          </p:cNvCxnSpPr>
          <p:nvPr/>
        </p:nvCxnSpPr>
        <p:spPr>
          <a:xfrm rot="16200000" flipH="1">
            <a:off x="5334000" y="3809999"/>
            <a:ext cx="3114955" cy="2066645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8001000" y="0"/>
            <a:ext cx="1143000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Electron</a:t>
            </a:r>
            <a:endParaRPr lang="en-US" sz="2000" dirty="0">
              <a:solidFill>
                <a:prstClr val="white"/>
              </a:solidFill>
            </a:endParaRPr>
          </a:p>
        </p:txBody>
      </p:sp>
      <p:cxnSp>
        <p:nvCxnSpPr>
          <p:cNvPr id="70" name="Elbow Connector 69"/>
          <p:cNvCxnSpPr>
            <a:stCxn id="10" idx="7"/>
            <a:endCxn id="68" idx="2"/>
          </p:cNvCxnSpPr>
          <p:nvPr/>
        </p:nvCxnSpPr>
        <p:spPr>
          <a:xfrm rot="5400000" flipH="1" flipV="1">
            <a:off x="6688214" y="-167205"/>
            <a:ext cx="1336081" cy="2432492"/>
          </a:xfrm>
          <a:prstGeom prst="bentConnector3">
            <a:avLst>
              <a:gd name="adj1" fmla="val 2200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3352800" y="228600"/>
            <a:ext cx="2362200" cy="16764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hape 90"/>
          <p:cNvCxnSpPr/>
          <p:nvPr/>
        </p:nvCxnSpPr>
        <p:spPr>
          <a:xfrm rot="10800000">
            <a:off x="1981200" y="1524000"/>
            <a:ext cx="2400300" cy="616803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rot="5400000">
            <a:off x="2552700" y="3543300"/>
            <a:ext cx="914400" cy="6858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6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8" grpId="0" animBg="1"/>
      <p:bldP spid="49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6085"/>
            <a:ext cx="5638800" cy="1303867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90135"/>
            <a:ext cx="8458200" cy="37582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en-US" sz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জোড়দল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বিজোড়দল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সৌরমডেলের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	        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2050" name="Picture 2" descr="G:\Picture\class gru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609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77200" cy="6172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solidFill>
                <a:srgbClr val="0070C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1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        </a:t>
            </a:r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১.স্থায়ী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(খ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২টি        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৩টি                   (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অসীম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২.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      (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       (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      (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87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47" y="0"/>
            <a:ext cx="55483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4291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1" y="44624"/>
            <a:ext cx="45053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33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5965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59288 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620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৩.নিউট্রন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নাত্মক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(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কোনেটিই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(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প্রোপন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নিউট্টন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নিউট্টন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প্রোপন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প্রোপন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নিউট্টন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5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77200" cy="6172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3600" dirty="0">
              <a:solidFill>
                <a:srgbClr val="0070C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1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১.স্থায়ী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(খ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২টি        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৩টি                   (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অসীম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২.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      (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       (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      (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3805947"/>
            <a:ext cx="553453" cy="527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গ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600" y="5486400"/>
            <a:ext cx="553453" cy="527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গ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620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৩.নিউট্রন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কোনেটিই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(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প্রোপন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নিউট্টন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নিউট্টন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প্রোপন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প্রোপন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নিউট্টন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76800" y="1447800"/>
            <a:ext cx="6096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খ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3886200"/>
            <a:ext cx="6096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ক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7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১)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২) </a:t>
            </a:r>
            <a:r>
              <a:rPr lang="en-US" sz="4800" dirty="0" err="1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কেন্দ্রকে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৩) </a:t>
            </a:r>
            <a:r>
              <a:rPr lang="en-US" sz="4800" dirty="0" err="1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ভাঙ্গলে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৪)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G:\Picture\i44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704850"/>
            <a:ext cx="1981201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690" y="990600"/>
            <a:ext cx="467151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297115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0968" y="38100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52525"/>
                </a:solidFill>
                <a:latin typeface="SutonnyMJ"/>
              </a:rPr>
              <a:t> </a:t>
            </a:r>
            <a:r>
              <a:rPr lang="en-US" sz="3600" dirty="0" smtClean="0">
                <a:solidFill>
                  <a:srgbClr val="252525"/>
                </a:solidFill>
                <a:latin typeface="SutonnyMJ"/>
              </a:rPr>
              <a:t>   K.</a:t>
            </a:r>
            <a:r>
              <a:rPr lang="en-US" sz="3600" dirty="0">
                <a:solidFill>
                  <a:srgbClr val="252525"/>
                </a:solidFill>
                <a:latin typeface="SutonnyMJ"/>
              </a:rPr>
              <a:t> </a:t>
            </a:r>
            <a:r>
              <a:rPr lang="en-US" sz="3600" dirty="0" err="1" smtClean="0">
                <a:solidFill>
                  <a:srgbClr val="252525"/>
                </a:solidFill>
                <a:latin typeface="SutonnyMJ"/>
              </a:rPr>
              <a:t>fimsL¨v</a:t>
            </a:r>
            <a:r>
              <a:rPr lang="en-US" sz="3600" dirty="0" smtClean="0">
                <a:solidFill>
                  <a:srgbClr val="252525"/>
                </a:solidFill>
                <a:latin typeface="SutonnyMJ"/>
              </a:rPr>
              <a:t> </a:t>
            </a:r>
            <a:r>
              <a:rPr lang="en-US" sz="3600" dirty="0" err="1">
                <a:solidFill>
                  <a:srgbClr val="252525"/>
                </a:solidFill>
                <a:latin typeface="SutonnyMJ"/>
              </a:rPr>
              <a:t>Kx</a:t>
            </a:r>
            <a:r>
              <a:rPr lang="en-US" sz="3600" dirty="0">
                <a:solidFill>
                  <a:srgbClr val="252525"/>
                </a:solidFill>
                <a:latin typeface="SutonnyMJ"/>
              </a:rPr>
              <a:t>?</a:t>
            </a:r>
          </a:p>
          <a:p>
            <a:r>
              <a:rPr lang="en-US" sz="3600" dirty="0" smtClean="0">
                <a:solidFill>
                  <a:srgbClr val="252525"/>
                </a:solidFill>
                <a:latin typeface="SutonnyMJ"/>
              </a:rPr>
              <a:t>    L.</a:t>
            </a:r>
            <a:r>
              <a:rPr lang="en-US" sz="3600" dirty="0">
                <a:solidFill>
                  <a:srgbClr val="252525"/>
                </a:solidFill>
                <a:latin typeface="SutonnyMJ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3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6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nn-NO" sz="3600" dirty="0" smtClean="0">
                <a:solidFill>
                  <a:srgbClr val="252525"/>
                </a:solidFill>
                <a:latin typeface="SutonnyMJ"/>
              </a:rPr>
              <a:t>    M</a:t>
            </a:r>
            <a:r>
              <a:rPr lang="nn-NO" sz="3600" dirty="0">
                <a:solidFill>
                  <a:srgbClr val="252525"/>
                </a:solidFill>
                <a:latin typeface="SutonnyMJ"/>
              </a:rPr>
              <a:t>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252525"/>
                </a:solidFill>
                <a:latin typeface="SutonnyMJ"/>
              </a:rPr>
              <a:t>    N</a:t>
            </a:r>
            <a:r>
              <a:rPr lang="en-US" sz="3600" dirty="0">
                <a:solidFill>
                  <a:srgbClr val="252525"/>
                </a:solidFill>
                <a:latin typeface="SutonnyMJ"/>
              </a:rPr>
              <a:t>. </a:t>
            </a:r>
            <a:r>
              <a:rPr lang="en-US" sz="3600" dirty="0" err="1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3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G:\Picture\55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12" descr="ato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438400"/>
            <a:ext cx="2133600" cy="1447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4"/>
            <a:ext cx="9144000" cy="6906929"/>
          </a:xfrm>
          <a:prstGeom prst="rect">
            <a:avLst/>
          </a:prstGeom>
        </p:spPr>
      </p:pic>
      <p:pic>
        <p:nvPicPr>
          <p:cNvPr id="3" name="Picture 3" descr="C:\Users\User\Downloads\Study room and WelCome logo\pesh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253" y="2614614"/>
            <a:ext cx="2807494" cy="15525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25835"/>
            <a:ext cx="4645149" cy="690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435" y="1"/>
            <a:ext cx="4686605" cy="693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5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00532 L -0.50763 -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7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4.07407E-6 L 0.51771 -0.0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63040" y="1600200"/>
            <a:ext cx="6248400" cy="381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BD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-বিজ্ঞান</a:t>
            </a:r>
          </a:p>
          <a:p>
            <a:pPr algn="ctr"/>
            <a:r>
              <a:rPr lang="bn-BD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4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সময়-৪০ </a:t>
            </a:r>
            <a:r>
              <a:rPr lang="bn-BD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তারিখ-১</a:t>
            </a:r>
            <a:r>
              <a:rPr lang="en-US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srgbClr val="C00000"/>
                  </a:innerShdw>
                </a:effectLst>
                <a:latin typeface="NikoshBAN" pitchFamily="2" charset="0"/>
                <a:cs typeface="NikoshBAN" pitchFamily="2" charset="0"/>
              </a:rPr>
              <a:t>20</a:t>
            </a:r>
            <a:endParaRPr lang="bn-BD" sz="40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innerShdw blurRad="114300">
                  <a:srgbClr val="C00000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549703"/>
            <a:ext cx="3505200" cy="1463040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>
                <a:latin typeface="NikoshBAN" pitchFamily="2" charset="0"/>
                <a:cs typeface="NikoshBAN" pitchFamily="2" charset="0"/>
              </a:rPr>
            </a:b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63040" y="5379721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 সবাই কেমন আছ?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743825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</a:rPr>
              <a:t> </a:t>
            </a:r>
            <a:endParaRPr lang="en-US" sz="8800" dirty="0">
              <a:solidFill>
                <a:srgbClr val="00B0F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4291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1" y="44624"/>
            <a:ext cx="45053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55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5965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59288 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303" y="54177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এসো ছবিগুলি দেখি</a:t>
            </a:r>
          </a:p>
        </p:txBody>
      </p:sp>
      <p:pic>
        <p:nvPicPr>
          <p:cNvPr id="1030" name="Picture 6" descr="D:\Mohonagor\IMG01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47" y="1202437"/>
            <a:ext cx="2622848" cy="252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ohonagor\IMG015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2" y="1202436"/>
            <a:ext cx="2514600" cy="25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ohonagor\IMG015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0172"/>
            <a:ext cx="2515043" cy="26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810000"/>
            <a:ext cx="239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কঠিন পদার্থের কনা</a:t>
            </a:r>
            <a:endParaRPr lang="en-US" sz="2800" dirty="0">
              <a:solidFill>
                <a:prstClr val="black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771" y="3810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তরল </a:t>
            </a:r>
            <a:r>
              <a:rPr lang="bn-BD" sz="2800" dirty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পদার্থের কনা</a:t>
            </a:r>
            <a:endParaRPr lang="en-US" sz="2800" dirty="0">
              <a:solidFill>
                <a:prstClr val="black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9195" y="3798021"/>
            <a:ext cx="24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বায়বীয় </a:t>
            </a:r>
            <a:r>
              <a:rPr lang="bn-BD" sz="2800" dirty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পদার্থের কনা</a:t>
            </a:r>
            <a:endParaRPr lang="en-US" sz="2800" dirty="0">
              <a:solidFill>
                <a:prstClr val="black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8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893" y="1295400"/>
            <a:ext cx="2202180" cy="1325880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2" cstate="print"/>
          <a:srcRect r="48097"/>
          <a:stretch>
            <a:fillRect/>
          </a:stretch>
        </p:blipFill>
        <p:spPr>
          <a:xfrm>
            <a:off x="4233256" y="1295400"/>
            <a:ext cx="1143000" cy="1325880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2" cstate="print"/>
          <a:srcRect l="55363"/>
          <a:stretch>
            <a:fillRect/>
          </a:stretch>
        </p:blipFill>
        <p:spPr>
          <a:xfrm>
            <a:off x="5341620" y="1295400"/>
            <a:ext cx="982980" cy="1325880"/>
          </a:xfrm>
          <a:prstGeom prst="rect">
            <a:avLst/>
          </a:prstGeom>
        </p:spPr>
      </p:pic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2" cstate="print"/>
          <a:srcRect r="65398"/>
          <a:stretch>
            <a:fillRect/>
          </a:stretch>
        </p:blipFill>
        <p:spPr>
          <a:xfrm>
            <a:off x="1066800" y="3063240"/>
            <a:ext cx="762000" cy="1325880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2" cstate="print"/>
          <a:srcRect l="34602" r="44637"/>
          <a:stretch>
            <a:fillRect/>
          </a:stretch>
        </p:blipFill>
        <p:spPr>
          <a:xfrm>
            <a:off x="1821873" y="3063240"/>
            <a:ext cx="457200" cy="1325880"/>
          </a:xfrm>
          <a:prstGeom prst="rect">
            <a:avLst/>
          </a:prstGeom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2" cstate="print"/>
          <a:srcRect t="51724" r="65398"/>
          <a:stretch>
            <a:fillRect/>
          </a:stretch>
        </p:blipFill>
        <p:spPr>
          <a:xfrm>
            <a:off x="3041073" y="3779520"/>
            <a:ext cx="762000" cy="640080"/>
          </a:xfrm>
          <a:prstGeom prst="rect">
            <a:avLst/>
          </a:prstGeom>
        </p:spPr>
      </p:pic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 cstate="print"/>
          <a:srcRect t="51724" r="65398"/>
          <a:stretch>
            <a:fillRect/>
          </a:stretch>
        </p:blipFill>
        <p:spPr>
          <a:xfrm rot="10800000">
            <a:off x="3196970" y="3168244"/>
            <a:ext cx="762000" cy="640080"/>
          </a:xfrm>
          <a:prstGeom prst="rect">
            <a:avLst/>
          </a:prstGeom>
        </p:spPr>
      </p:pic>
      <p:pic>
        <p:nvPicPr>
          <p:cNvPr id="24" name="Picture 23" descr="images.jpg"/>
          <p:cNvPicPr>
            <a:picLocks noChangeAspect="1"/>
          </p:cNvPicPr>
          <p:nvPr/>
        </p:nvPicPr>
        <p:blipFill>
          <a:blip r:embed="rId2" cstate="print"/>
          <a:srcRect t="51724" r="75779" b="2299"/>
          <a:stretch>
            <a:fillRect/>
          </a:stretch>
        </p:blipFill>
        <p:spPr>
          <a:xfrm>
            <a:off x="4492337" y="3703320"/>
            <a:ext cx="533400" cy="609600"/>
          </a:xfrm>
          <a:prstGeom prst="rect">
            <a:avLst/>
          </a:prstGeom>
        </p:spPr>
      </p:pic>
      <p:pic>
        <p:nvPicPr>
          <p:cNvPr id="25" name="Picture 24" descr="images.jpg"/>
          <p:cNvPicPr>
            <a:picLocks noChangeAspect="1"/>
          </p:cNvPicPr>
          <p:nvPr/>
        </p:nvPicPr>
        <p:blipFill>
          <a:blip r:embed="rId2" cstate="print"/>
          <a:srcRect l="20761" t="51724" r="65398"/>
          <a:stretch>
            <a:fillRect/>
          </a:stretch>
        </p:blipFill>
        <p:spPr>
          <a:xfrm>
            <a:off x="5025737" y="3714404"/>
            <a:ext cx="304800" cy="640080"/>
          </a:xfrm>
          <a:prstGeom prst="rect">
            <a:avLst/>
          </a:prstGeom>
        </p:spPr>
      </p:pic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 cstate="print"/>
          <a:srcRect l="20761" t="51724" r="65398" b="36782"/>
          <a:stretch>
            <a:fillRect/>
          </a:stretch>
        </p:blipFill>
        <p:spPr>
          <a:xfrm>
            <a:off x="6353079" y="3754582"/>
            <a:ext cx="304800" cy="152400"/>
          </a:xfrm>
          <a:prstGeom prst="rect">
            <a:avLst/>
          </a:prstGeom>
        </p:spPr>
      </p:pic>
      <p:pic>
        <p:nvPicPr>
          <p:cNvPr id="27" name="Picture 26" descr="images.jpg"/>
          <p:cNvPicPr>
            <a:picLocks noChangeAspect="1"/>
          </p:cNvPicPr>
          <p:nvPr/>
        </p:nvPicPr>
        <p:blipFill>
          <a:blip r:embed="rId2" cstate="print"/>
          <a:srcRect l="24221" t="68965" r="65398"/>
          <a:stretch>
            <a:fillRect/>
          </a:stretch>
        </p:blipFill>
        <p:spPr>
          <a:xfrm>
            <a:off x="6353079" y="3855720"/>
            <a:ext cx="287867" cy="518161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 cstate="print"/>
          <a:srcRect l="24221" t="68965" r="65398"/>
          <a:stretch>
            <a:fillRect/>
          </a:stretch>
        </p:blipFill>
        <p:spPr>
          <a:xfrm>
            <a:off x="7302883" y="3768146"/>
            <a:ext cx="270933" cy="487680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2" cstate="print"/>
          <a:srcRect l="24221" t="68965" r="69940" b="11638"/>
          <a:stretch>
            <a:fillRect/>
          </a:stretch>
        </p:blipFill>
        <p:spPr>
          <a:xfrm>
            <a:off x="7362149" y="3931920"/>
            <a:ext cx="152400" cy="304800"/>
          </a:xfrm>
          <a:prstGeom prst="rect">
            <a:avLst/>
          </a:prstGeom>
        </p:spPr>
      </p:pic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2" cstate="print"/>
          <a:srcRect l="24221" t="68965" r="72859" b="16487"/>
          <a:stretch>
            <a:fillRect/>
          </a:stretch>
        </p:blipFill>
        <p:spPr>
          <a:xfrm>
            <a:off x="8079972" y="4000502"/>
            <a:ext cx="45719" cy="1371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2031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916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03333 0.003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4167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833 0.04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042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4166 -0.011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125 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382 0.040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0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1852 L 3.88889E-6 -0.040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781 0.03125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4723 L 5.55556E-7 -0.080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02338 L -0.01528 0.024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266" y="3276600"/>
            <a:ext cx="803666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কণাকে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বলে?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657130"/>
            <a:ext cx="388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741" y="1828800"/>
            <a:ext cx="8077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কোনো পদার্থকে এভাবে বিভাজন করতে করতে সর্বশেষ (নিজধর্ম সম্পন্ন)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ক্ষুদ্র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সৃষ্টি 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153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 আজকের পাঠঃ </a:t>
            </a:r>
            <a:r>
              <a:rPr lang="bn-BD" sz="115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পরমাণুর গঠন।</a:t>
            </a:r>
            <a:endParaRPr lang="en-US" sz="138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12" descr="a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4648200"/>
            <a:ext cx="13811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58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7313"/>
            <a:ext cx="5638800" cy="1905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5240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--------</a:t>
            </a:r>
          </a:p>
          <a:p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5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500" dirty="0" err="1" smtClean="0">
                <a:solidFill>
                  <a:srgbClr val="FF0000"/>
                </a:solidFill>
                <a:latin typeface="SabrenaTonnyMJ"/>
              </a:rPr>
              <a:t>cigvYyi</a:t>
            </a:r>
            <a:r>
              <a:rPr lang="en-US" sz="3500" dirty="0" smtClean="0">
                <a:solidFill>
                  <a:srgbClr val="FF0000"/>
                </a:solidFill>
                <a:latin typeface="SabrenaTonnyMJ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SabrenaTonnyMJ"/>
              </a:rPr>
              <a:t>B‡jKUªb</a:t>
            </a:r>
            <a:r>
              <a:rPr lang="en-US" sz="3500" dirty="0">
                <a:solidFill>
                  <a:srgbClr val="FF0000"/>
                </a:solidFill>
                <a:latin typeface="SabrenaTonnyMJ"/>
              </a:rPr>
              <a:t>, †</a:t>
            </a:r>
            <a:r>
              <a:rPr lang="en-US" sz="3500" dirty="0" err="1">
                <a:solidFill>
                  <a:srgbClr val="FF0000"/>
                </a:solidFill>
                <a:latin typeface="SabrenaTonnyMJ"/>
              </a:rPr>
              <a:t>cÖvUb</a:t>
            </a:r>
            <a:r>
              <a:rPr lang="en-US" sz="3500" dirty="0">
                <a:solidFill>
                  <a:srgbClr val="FF0000"/>
                </a:solidFill>
                <a:latin typeface="SabrenaTonnyMJ"/>
              </a:rPr>
              <a:t> I </a:t>
            </a:r>
            <a:r>
              <a:rPr lang="en-US" sz="3500" dirty="0" err="1">
                <a:solidFill>
                  <a:srgbClr val="FF0000"/>
                </a:solidFill>
                <a:latin typeface="SabrenaTonnyMJ"/>
              </a:rPr>
              <a:t>wbDUªb</a:t>
            </a:r>
            <a:r>
              <a:rPr lang="en-US" sz="3500" dirty="0">
                <a:solidFill>
                  <a:srgbClr val="FF0000"/>
                </a:solidFill>
                <a:latin typeface="SabrenaTonnyMJ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SabrenaTonnyMJ"/>
              </a:rPr>
              <a:t>wnmve</a:t>
            </a:r>
            <a:r>
              <a:rPr lang="en-US" sz="3500" dirty="0">
                <a:solidFill>
                  <a:srgbClr val="FF0000"/>
                </a:solidFill>
                <a:latin typeface="SabrenaTonnyMJ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SabrenaTonnyMJ"/>
              </a:rPr>
              <a:t>Ki‡Z</a:t>
            </a:r>
            <a:r>
              <a:rPr lang="en-US" sz="3500" dirty="0">
                <a:solidFill>
                  <a:srgbClr val="FF0000"/>
                </a:solidFill>
                <a:latin typeface="SabrenaTonnyMJ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SabrenaTonnyMJ"/>
              </a:rPr>
              <a:t>cvi†e</a:t>
            </a:r>
            <a:r>
              <a:rPr lang="bn-BD" sz="3500" dirty="0" smtClean="0">
                <a:solidFill>
                  <a:srgbClr val="FF0000"/>
                </a:solidFill>
                <a:latin typeface="SabrenaTonnyMJ"/>
              </a:rPr>
              <a:t>।</a:t>
            </a:r>
            <a:endParaRPr lang="en-US" sz="3500" dirty="0">
              <a:solidFill>
                <a:srgbClr val="FF0000"/>
              </a:solidFill>
              <a:latin typeface="SabrenaTonnyMJ"/>
            </a:endParaRPr>
          </a:p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FF0000"/>
              </a:solidFill>
              <a:latin typeface="Niikos Ban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239000" cy="1295400"/>
          </a:xfrm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উপস্থাপনাঃ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86000"/>
            <a:ext cx="800100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252525"/>
                </a:solidFill>
                <a:latin typeface="SutonnyMJ" pitchFamily="2" charset="0"/>
              </a:rPr>
              <a:t>cigvYyi</a:t>
            </a:r>
            <a:r>
              <a:rPr lang="en-US" sz="4400" b="1" dirty="0" smtClean="0">
                <a:solidFill>
                  <a:srgbClr val="252525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252525"/>
                </a:solidFill>
                <a:latin typeface="SutonnyMJ" pitchFamily="2" charset="0"/>
              </a:rPr>
              <a:t>KwYKvmg~n</a:t>
            </a:r>
            <a:r>
              <a:rPr lang="en-US" sz="4400" b="1" dirty="0" smtClean="0">
                <a:solidFill>
                  <a:srgbClr val="252525"/>
                </a:solidFill>
                <a:latin typeface="SutonnyMJ" pitchFamily="2" charset="0"/>
              </a:rPr>
              <a:t>:</a:t>
            </a:r>
            <a:endParaRPr lang="en-US" sz="4400" b="1" dirty="0">
              <a:solidFill>
                <a:srgbClr val="252525"/>
              </a:solidFill>
              <a:latin typeface="SutonnyMJ" pitchFamily="2" charset="0"/>
            </a:endParaRPr>
          </a:p>
          <a:p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cigvYy‡Z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SabrenaTonnyMJ"/>
              </a:rPr>
              <a:t>†</a:t>
            </a:r>
            <a:r>
              <a:rPr lang="en-US" sz="3600" dirty="0" err="1">
                <a:solidFill>
                  <a:srgbClr val="FF0000"/>
                </a:solidFill>
                <a:latin typeface="SabrenaTonnyMJ"/>
              </a:rPr>
              <a:t>cÖvUb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SabrenaTonnyMJ"/>
              </a:rPr>
              <a:t>B‡jKUªb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I </a:t>
            </a:r>
            <a:r>
              <a:rPr lang="en-US" sz="3600" dirty="0" err="1" smtClean="0">
                <a:solidFill>
                  <a:srgbClr val="E22AD5"/>
                </a:solidFill>
                <a:latin typeface="SabrenaTonnyMJ"/>
              </a:rPr>
              <a:t>wbDUªb</a:t>
            </a:r>
            <a:r>
              <a:rPr lang="en-US" sz="3600" dirty="0" smtClean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GB 3wU </a:t>
            </a:r>
            <a:r>
              <a:rPr lang="en-US" sz="3600" dirty="0" smtClean="0">
                <a:solidFill>
                  <a:srgbClr val="252525"/>
                </a:solidFill>
                <a:latin typeface="SabrenaTonnyMJ"/>
              </a:rPr>
              <a:t>¯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’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vqx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 smtClean="0">
                <a:solidFill>
                  <a:srgbClr val="252525"/>
                </a:solidFill>
                <a:latin typeface="SabrenaTonnyMJ"/>
              </a:rPr>
              <a:t>KwYKv</a:t>
            </a:r>
            <a:r>
              <a:rPr lang="bn-BD" sz="3600" dirty="0" smtClean="0">
                <a:solidFill>
                  <a:srgbClr val="252525"/>
                </a:solidFill>
                <a:latin typeface="SabrenaTonnyMJ"/>
              </a:rPr>
              <a:t> </a:t>
            </a:r>
            <a:r>
              <a:rPr lang="bn-BD" sz="3600" dirty="0" smtClean="0">
                <a:solidFill>
                  <a:srgbClr val="252525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252525"/>
                </a:solidFill>
                <a:latin typeface="SabrenaTonnyMJ"/>
              </a:rPr>
              <a:t>|</a:t>
            </a:r>
          </a:p>
          <a:p>
            <a:r>
              <a:rPr lang="en-US" sz="3600" dirty="0" smtClean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¯^</a:t>
            </a:r>
            <a:r>
              <a:rPr lang="en-US" sz="3600" dirty="0" err="1" smtClean="0">
                <a:solidFill>
                  <a:srgbClr val="252525"/>
                </a:solidFill>
                <a:latin typeface="SabrenaTonnyMJ"/>
              </a:rPr>
              <a:t>vfvweK</a:t>
            </a:r>
            <a:r>
              <a:rPr lang="en-US" sz="3600" dirty="0" smtClean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 smtClean="0">
                <a:solidFill>
                  <a:srgbClr val="252525"/>
                </a:solidFill>
                <a:latin typeface="SabrenaTonnyMJ"/>
              </a:rPr>
              <a:t>Ae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¯’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vq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cigvYyi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†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cÖvUb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I 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B‡jKUªb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msL¨v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mgvb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_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v‡K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| 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wbDUªb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msL¨v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KL‡bv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mgvb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 smtClean="0">
                <a:solidFill>
                  <a:srgbClr val="252525"/>
                </a:solidFill>
                <a:latin typeface="SabrenaTonnyMJ"/>
              </a:rPr>
              <a:t>Avevi</a:t>
            </a:r>
            <a:r>
              <a:rPr lang="en-US" sz="3600" dirty="0" smtClean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 err="1" smtClean="0">
                <a:solidFill>
                  <a:srgbClr val="252525"/>
                </a:solidFill>
                <a:latin typeface="SabrenaTonnyMJ"/>
              </a:rPr>
              <a:t>KL‡bv</a:t>
            </a:r>
            <a:r>
              <a:rPr lang="en-US" sz="3600" dirty="0" smtClean="0">
                <a:solidFill>
                  <a:srgbClr val="252525"/>
                </a:solidFill>
                <a:latin typeface="SabrenaTonnyMJ"/>
              </a:rPr>
              <a:t> 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†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ewk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 _</a:t>
            </a:r>
            <a:r>
              <a:rPr lang="en-US" sz="3600" dirty="0" err="1">
                <a:solidFill>
                  <a:srgbClr val="252525"/>
                </a:solidFill>
                <a:latin typeface="SabrenaTonnyMJ"/>
              </a:rPr>
              <a:t>v‡K</a:t>
            </a:r>
            <a:r>
              <a:rPr lang="en-US" sz="3600" dirty="0">
                <a:solidFill>
                  <a:srgbClr val="252525"/>
                </a:solidFill>
                <a:latin typeface="SabrenaTonnyMJ"/>
              </a:rPr>
              <a:t>|</a:t>
            </a:r>
            <a:endParaRPr lang="en-US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1166</TotalTime>
  <Words>722</Words>
  <Application>Microsoft Office PowerPoint</Application>
  <PresentationFormat>On-screen Show (4:3)</PresentationFormat>
  <Paragraphs>155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Theme1</vt:lpstr>
      <vt:lpstr>Package</vt:lpstr>
      <vt:lpstr>PowerPoint Presentation</vt:lpstr>
      <vt:lpstr>PowerPoint Presentation</vt:lpstr>
      <vt:lpstr>   স্বাগতম  </vt:lpstr>
      <vt:lpstr>PowerPoint Presentation</vt:lpstr>
      <vt:lpstr>PowerPoint Presentation</vt:lpstr>
      <vt:lpstr>PowerPoint Presentation</vt:lpstr>
      <vt:lpstr>PowerPoint Presentation</vt:lpstr>
      <vt:lpstr>শিখন ফল</vt:lpstr>
      <vt:lpstr>পাঠ উপস্থাপনাঃ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পরমানুর গঠন তুলনা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Zihadul Kabir</dc:creator>
  <cp:lastModifiedBy>Sir</cp:lastModifiedBy>
  <cp:revision>160</cp:revision>
  <dcterms:created xsi:type="dcterms:W3CDTF">2006-08-16T00:00:00Z</dcterms:created>
  <dcterms:modified xsi:type="dcterms:W3CDTF">2020-04-07T13:17:33Z</dcterms:modified>
</cp:coreProperties>
</file>